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99" r:id="rId3"/>
    <p:sldId id="300" r:id="rId4"/>
    <p:sldId id="307" r:id="rId5"/>
    <p:sldId id="308" r:id="rId6"/>
    <p:sldId id="301" r:id="rId7"/>
    <p:sldId id="309" r:id="rId8"/>
    <p:sldId id="310" r:id="rId9"/>
    <p:sldId id="311" r:id="rId10"/>
    <p:sldId id="312" r:id="rId11"/>
    <p:sldId id="302" r:id="rId12"/>
    <p:sldId id="313" r:id="rId13"/>
    <p:sldId id="314" r:id="rId14"/>
    <p:sldId id="315" r:id="rId15"/>
    <p:sldId id="316" r:id="rId16"/>
    <p:sldId id="317" r:id="rId17"/>
    <p:sldId id="318" r:id="rId18"/>
    <p:sldId id="319" r:id="rId19"/>
    <p:sldId id="320" r:id="rId20"/>
    <p:sldId id="303" r:id="rId21"/>
    <p:sldId id="321" r:id="rId22"/>
    <p:sldId id="304" r:id="rId23"/>
    <p:sldId id="322" r:id="rId24"/>
    <p:sldId id="323" r:id="rId25"/>
    <p:sldId id="324" r:id="rId26"/>
    <p:sldId id="325" r:id="rId27"/>
    <p:sldId id="326" r:id="rId28"/>
    <p:sldId id="327" r:id="rId29"/>
    <p:sldId id="328" r:id="rId30"/>
    <p:sldId id="329" r:id="rId31"/>
    <p:sldId id="305" r:id="rId32"/>
    <p:sldId id="330" r:id="rId33"/>
    <p:sldId id="331" r:id="rId34"/>
    <p:sldId id="332" r:id="rId35"/>
    <p:sldId id="333" r:id="rId36"/>
    <p:sldId id="334" r:id="rId37"/>
    <p:sldId id="335" r:id="rId38"/>
    <p:sldId id="336" r:id="rId39"/>
    <p:sldId id="337" r:id="rId40"/>
    <p:sldId id="340" r:id="rId41"/>
    <p:sldId id="306"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4BF"/>
    <a:srgbClr val="B5BDA6"/>
    <a:srgbClr val="069B48"/>
    <a:srgbClr val="E20001"/>
    <a:srgbClr val="C00000"/>
    <a:srgbClr val="FFFFFF"/>
    <a:srgbClr val="CC0100"/>
    <a:srgbClr val="E30101"/>
    <a:srgbClr val="D30001"/>
    <a:srgbClr val="E1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C30B3-CD31-43B2-A508-81FBB70C9F78}" type="datetimeFigureOut">
              <a:rPr lang="zh-CN" altLang="en-US" smtClean="0"/>
              <a:t>2023/4/26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5B75-25C5-4829-B02A-2C063D8F353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E75B75-25C5-4829-B02A-2C063D8F353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6A08B27-76EE-4236-9DC4-94BC75EF5CBC}"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FF97F6-D0F8-4D9A-9457-3AF963A6C1C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6A08B27-76EE-4236-9DC4-94BC75EF5CBC}"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FF97F6-D0F8-4D9A-9457-3AF963A6C1C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6A08B27-76EE-4236-9DC4-94BC75EF5CBC}"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FF97F6-D0F8-4D9A-9457-3AF963A6C1C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6A08B27-76EE-4236-9DC4-94BC75EF5CBC}"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FF97F6-D0F8-4D9A-9457-3AF963A6C1C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6A08B27-76EE-4236-9DC4-94BC75EF5CBC}"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FF97F6-D0F8-4D9A-9457-3AF963A6C1C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6A08B27-76EE-4236-9DC4-94BC75EF5CBC}" type="datetimeFigureOut">
              <a:rPr lang="zh-CN" altLang="en-US" smtClean="0"/>
              <a:t>2023/4/26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FF97F6-D0F8-4D9A-9457-3AF963A6C1C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6A08B27-76EE-4236-9DC4-94BC75EF5CBC}" type="datetimeFigureOut">
              <a:rPr lang="zh-CN" altLang="en-US" smtClean="0"/>
              <a:t>2023/4/26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FF97F6-D0F8-4D9A-9457-3AF963A6C1C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6A08B27-76EE-4236-9DC4-94BC75EF5CBC}" type="datetimeFigureOut">
              <a:rPr lang="zh-CN" altLang="en-US" smtClean="0"/>
              <a:t>2023/4/26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FF97F6-D0F8-4D9A-9457-3AF963A6C1C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A08B27-76EE-4236-9DC4-94BC75EF5CBC}" type="datetimeFigureOut">
              <a:rPr lang="zh-CN" altLang="en-US" smtClean="0"/>
              <a:t>2023/4/26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FF97F6-D0F8-4D9A-9457-3AF963A6C1C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6A08B27-76EE-4236-9DC4-94BC75EF5CBC}" type="datetimeFigureOut">
              <a:rPr lang="zh-CN" altLang="en-US" smtClean="0"/>
              <a:t>2023/4/26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FF97F6-D0F8-4D9A-9457-3AF963A6C1C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6A08B27-76EE-4236-9DC4-94BC75EF5CBC}" type="datetimeFigureOut">
              <a:rPr lang="zh-CN" altLang="en-US" smtClean="0"/>
              <a:t>2023/4/26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FF97F6-D0F8-4D9A-9457-3AF963A6C1C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08B27-76EE-4236-9DC4-94BC75EF5CBC}" type="datetimeFigureOut">
              <a:rPr lang="zh-CN" altLang="en-US" smtClean="0"/>
              <a:t>2023/4/26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F97F6-D0F8-4D9A-9457-3AF963A6C1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notesSlide" Target="../notesSlides/notesSlide24.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slideLayout" Target="../slideLayouts/slideLayout1.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image" Target="../media/image26.pn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9.xml"/><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8.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49429" y="2014943"/>
            <a:ext cx="8392041" cy="255454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zh-CN" altLang="en-US" sz="8000" dirty="0">
                <a:ln w="50800"/>
                <a:solidFill>
                  <a:schemeClr val="bg1"/>
                </a:solidFill>
                <a:effectLst>
                  <a:outerShdw blurRad="50800" dist="38100" dir="2700000" algn="tl" rotWithShape="0">
                    <a:prstClr val="black">
                      <a:alpha val="40000"/>
                    </a:prstClr>
                  </a:outerShdw>
                </a:effectLst>
                <a:latin typeface="思源黑体 Bold" panose="020B0800000000000000" pitchFamily="34" charset="-122"/>
                <a:ea typeface="思源黑体 Bold" panose="020B0800000000000000" pitchFamily="34" charset="-122"/>
                <a:sym typeface="思源黑体"/>
              </a:rPr>
              <a:t>医院消防安全知识</a:t>
            </a:r>
            <a:endParaRPr lang="en-US" altLang="zh-CN" sz="8000" dirty="0">
              <a:ln w="50800"/>
              <a:solidFill>
                <a:schemeClr val="bg1"/>
              </a:solidFill>
              <a:effectLst>
                <a:outerShdw blurRad="50800" dist="38100" dir="2700000" algn="tl" rotWithShape="0">
                  <a:prstClr val="black">
                    <a:alpha val="40000"/>
                  </a:prstClr>
                </a:outerShdw>
              </a:effectLst>
              <a:latin typeface="思源黑体 Bold" panose="020B0800000000000000" pitchFamily="34" charset="-122"/>
              <a:ea typeface="思源黑体 Bold" panose="020B0800000000000000" pitchFamily="34" charset="-122"/>
              <a:sym typeface="思源黑体"/>
            </a:endParaRPr>
          </a:p>
          <a:p>
            <a:pPr algn="ctr">
              <a:defRPr/>
            </a:pPr>
            <a:r>
              <a:rPr lang="zh-CN" altLang="en-US" sz="8000" dirty="0">
                <a:ln w="50800"/>
                <a:solidFill>
                  <a:schemeClr val="bg1"/>
                </a:solidFill>
                <a:effectLst>
                  <a:outerShdw blurRad="50800" dist="38100" dir="2700000" algn="tl" rotWithShape="0">
                    <a:prstClr val="black">
                      <a:alpha val="40000"/>
                    </a:prstClr>
                  </a:outerShdw>
                </a:effectLst>
                <a:latin typeface="思源黑体 Bold" panose="020B0800000000000000" pitchFamily="34" charset="-122"/>
                <a:ea typeface="思源黑体 Bold" panose="020B0800000000000000" pitchFamily="34" charset="-122"/>
                <a:sym typeface="思源黑体"/>
              </a:rPr>
              <a:t>培训</a:t>
            </a:r>
          </a:p>
        </p:txBody>
      </p:sp>
      <p:sp>
        <p:nvSpPr>
          <p:cNvPr id="2" name="文本框 1"/>
          <p:cNvSpPr txBox="1"/>
          <p:nvPr/>
        </p:nvSpPr>
        <p:spPr>
          <a:xfrm>
            <a:off x="377371" y="5675085"/>
            <a:ext cx="2351315" cy="460375"/>
          </a:xfrm>
          <a:prstGeom prst="rect">
            <a:avLst/>
          </a:prstGeom>
          <a:noFill/>
        </p:spPr>
        <p:txBody>
          <a:bodyPr wrap="square" rtlCol="0">
            <a:spAutoFit/>
          </a:bodyPr>
          <a:lstStyle/>
          <a:p>
            <a:r>
              <a:rPr lang="zh-CN" altLang="en-US" sz="2400" dirty="0">
                <a:solidFill>
                  <a:schemeClr val="bg1"/>
                </a:solidFill>
                <a:latin typeface="Noto Sans S Chinese Medium" panose="020B0600000000000000" pitchFamily="34" charset="-122"/>
                <a:ea typeface="Noto Sans S Chinese Medium" panose="020B0600000000000000" pitchFamily="34" charset="-122"/>
              </a:rPr>
              <a:t>演讲人：</a:t>
            </a:r>
            <a:r>
              <a:rPr lang="en-US" altLang="zh-CN" sz="2400" dirty="0">
                <a:solidFill>
                  <a:schemeClr val="bg1"/>
                </a:solidFill>
                <a:latin typeface="Noto Sans S Chinese Medium" panose="020B0600000000000000" pitchFamily="34" charset="-122"/>
                <a:ea typeface="Noto Sans S Chinese Medium" panose="020B0600000000000000" pitchFamily="34" charset="-122"/>
              </a:rPr>
              <a:t>XXXX</a:t>
            </a:r>
          </a:p>
        </p:txBody>
      </p:sp>
      <p:sp>
        <p:nvSpPr>
          <p:cNvPr id="3" name="文本框 2"/>
          <p:cNvSpPr txBox="1"/>
          <p:nvPr/>
        </p:nvSpPr>
        <p:spPr>
          <a:xfrm>
            <a:off x="10720415" y="4194629"/>
            <a:ext cx="615553" cy="2336800"/>
          </a:xfrm>
          <a:prstGeom prst="rect">
            <a:avLst/>
          </a:prstGeom>
          <a:noFill/>
        </p:spPr>
        <p:txBody>
          <a:bodyPr vert="eaVert" wrap="square" rtlCol="0">
            <a:spAutoFit/>
          </a:bodyPr>
          <a:lstStyle/>
          <a:p>
            <a:r>
              <a:rPr lang="zh-CN" altLang="en-US" sz="2800" kern="1400" spc="200" dirty="0">
                <a:solidFill>
                  <a:schemeClr val="bg1"/>
                </a:solidFill>
                <a:latin typeface="Noto Sans S Chinese Medium" panose="020B0600000000000000" pitchFamily="34" charset="-122"/>
                <a:ea typeface="Noto Sans S Chinese Medium" panose="020B0600000000000000" pitchFamily="34" charset="-122"/>
              </a:rPr>
              <a:t>防患于未然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12" name="组合 11"/>
          <p:cNvGrpSpPr/>
          <p:nvPr/>
        </p:nvGrpSpPr>
        <p:grpSpPr>
          <a:xfrm>
            <a:off x="1683055" y="1857521"/>
            <a:ext cx="8920535" cy="3170094"/>
            <a:chOff x="273" y="2430"/>
            <a:chExt cx="13894" cy="5940"/>
          </a:xfrm>
        </p:grpSpPr>
        <p:pic>
          <p:nvPicPr>
            <p:cNvPr id="13" name="图片 1" descr="703_42495_375335"/>
            <p:cNvPicPr>
              <a:picLocks noChangeAspect="1"/>
            </p:cNvPicPr>
            <p:nvPr/>
          </p:nvPicPr>
          <p:blipFill>
            <a:blip r:embed="rId4"/>
            <a:stretch>
              <a:fillRect/>
            </a:stretch>
          </p:blipFill>
          <p:spPr>
            <a:xfrm>
              <a:off x="272" y="2430"/>
              <a:ext cx="8902" cy="5940"/>
            </a:xfrm>
            <a:prstGeom prst="rect">
              <a:avLst/>
            </a:prstGeom>
            <a:noFill/>
            <a:ln w="9525">
              <a:noFill/>
            </a:ln>
          </p:spPr>
        </p:pic>
        <p:pic>
          <p:nvPicPr>
            <p:cNvPr id="16" name="图片 2" descr="8572_150610115201_1"/>
            <p:cNvPicPr>
              <a:picLocks noChangeAspect="1"/>
            </p:cNvPicPr>
            <p:nvPr/>
          </p:nvPicPr>
          <p:blipFill>
            <a:blip r:embed="rId5"/>
            <a:stretch>
              <a:fillRect/>
            </a:stretch>
          </p:blipFill>
          <p:spPr>
            <a:xfrm>
              <a:off x="7625" y="2430"/>
              <a:ext cx="6542" cy="5940"/>
            </a:xfrm>
            <a:prstGeom prst="rect">
              <a:avLst/>
            </a:prstGeom>
            <a:noFill/>
            <a:ln w="9525">
              <a:noFill/>
            </a:ln>
          </p:spPr>
        </p:pic>
      </p:grpSp>
      <p:grpSp>
        <p:nvGrpSpPr>
          <p:cNvPr id="6" name="组合 5"/>
          <p:cNvGrpSpPr/>
          <p:nvPr/>
        </p:nvGrpSpPr>
        <p:grpSpPr>
          <a:xfrm>
            <a:off x="721209" y="541635"/>
            <a:ext cx="5374791" cy="707886"/>
            <a:chOff x="3595038" y="541635"/>
            <a:chExt cx="5374791" cy="707886"/>
          </a:xfrm>
        </p:grpSpPr>
        <p:sp>
          <p:nvSpPr>
            <p:cNvPr id="8" name="文本框 7"/>
            <p:cNvSpPr txBox="1"/>
            <p:nvPr/>
          </p:nvSpPr>
          <p:spPr>
            <a:xfrm>
              <a:off x="4171213" y="541635"/>
              <a:ext cx="4798616"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场所特点</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1" name="文本占位符 7170"/>
          <p:cNvSpPr>
            <a:spLocks noGrp="1"/>
          </p:cNvSpPr>
          <p:nvPr/>
        </p:nvSpPr>
        <p:spPr>
          <a:xfrm>
            <a:off x="1568614" y="5079992"/>
            <a:ext cx="9288072" cy="1212850"/>
          </a:xfrm>
          <a:prstGeom prst="rect">
            <a:avLst/>
          </a:prstGeom>
          <a:noFill/>
          <a:ln w="9525">
            <a:noFill/>
          </a:ln>
        </p:spPr>
        <p:txBody>
          <a:bodyPr anchor="t"/>
          <a:lstStyle/>
          <a:p>
            <a:pPr indent="457200">
              <a:spcBef>
                <a:spcPct val="20000"/>
              </a:spcBef>
            </a:pPr>
            <a:r>
              <a:rPr lang="zh-CN" altLang="en-US" dirty="0">
                <a:latin typeface="Noto Sans S Chinese Medium" panose="020B0600000000000000" pitchFamily="34" charset="-122"/>
                <a:ea typeface="Noto Sans S Chinese Medium" panose="020B0600000000000000" pitchFamily="34" charset="-122"/>
                <a:sym typeface="思源黑体"/>
              </a:rPr>
              <a:t>医疗服务机构的建筑大部分为高层建筑，建筑面积大，规模上向大型化、高层化、综合化发展，火灾扑救难度大。</a:t>
            </a:r>
          </a:p>
        </p:txBody>
      </p:sp>
      <p:sp>
        <p:nvSpPr>
          <p:cNvPr id="10" name="文本框 99"/>
          <p:cNvSpPr txBox="1"/>
          <p:nvPr/>
        </p:nvSpPr>
        <p:spPr>
          <a:xfrm>
            <a:off x="1539586" y="1457411"/>
            <a:ext cx="5035385" cy="400110"/>
          </a:xfrm>
          <a:prstGeom prst="rect">
            <a:avLst/>
          </a:prstGeom>
          <a:noFill/>
          <a:ln w="9525">
            <a:noFill/>
          </a:ln>
        </p:spPr>
        <p:txBody>
          <a:bodyPr wrap="square" anchor="t">
            <a:spAutoFit/>
          </a:bodyPr>
          <a:lstStyle/>
          <a:p>
            <a:r>
              <a:rPr lang="en-US" altLang="zh-CN" sz="2000" dirty="0">
                <a:latin typeface="Noto Sans S Chinese Medium" panose="020B0600000000000000" pitchFamily="34" charset="-122"/>
                <a:ea typeface="Noto Sans S Chinese Medium" panose="020B0600000000000000" pitchFamily="34" charset="-122"/>
                <a:sym typeface="思源黑体"/>
              </a:rPr>
              <a:t> 4.</a:t>
            </a:r>
            <a:r>
              <a:rPr lang="zh-CN" altLang="en-US" sz="2000" dirty="0">
                <a:latin typeface="Noto Sans S Chinese Medium" panose="020B0600000000000000" pitchFamily="34" charset="-122"/>
                <a:ea typeface="Noto Sans S Chinese Medium" panose="020B0600000000000000" pitchFamily="34" charset="-122"/>
                <a:sym typeface="思源黑体"/>
              </a:rPr>
              <a:t>火灾扑救难度大</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8"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11" grpId="6"/>
      <p:bldP spid="11" grpId="7"/>
      <p:bldP spid="11" grpId="8"/>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7" name="组合 6"/>
          <p:cNvGrpSpPr/>
          <p:nvPr/>
        </p:nvGrpSpPr>
        <p:grpSpPr>
          <a:xfrm>
            <a:off x="352424" y="1198335"/>
            <a:ext cx="11520489" cy="3543300"/>
            <a:chOff x="352424" y="1198335"/>
            <a:chExt cx="11520489" cy="3543300"/>
          </a:xfrm>
        </p:grpSpPr>
        <p:pic>
          <p:nvPicPr>
            <p:cNvPr id="2" name="图片 1"/>
            <p:cNvPicPr>
              <a:picLocks noChangeAspect="1"/>
            </p:cNvPicPr>
            <p:nvPr/>
          </p:nvPicPr>
          <p:blipFill rotWithShape="1">
            <a:blip r:embed="rId3" cstate="screen"/>
            <a:srcRect/>
            <a:stretch>
              <a:fillRect/>
            </a:stretch>
          </p:blipFill>
          <p:spPr>
            <a:xfrm>
              <a:off x="4810125" y="1198335"/>
              <a:ext cx="2571750" cy="3543300"/>
            </a:xfrm>
            <a:prstGeom prst="rect">
              <a:avLst/>
            </a:prstGeom>
            <a:effectLst>
              <a:outerShdw blurRad="63500" sx="102000" sy="102000" algn="ctr" rotWithShape="0">
                <a:prstClr val="black">
                  <a:alpha val="40000"/>
                </a:prstClr>
              </a:outerShdw>
            </a:effectLst>
          </p:spPr>
        </p:pic>
        <p:sp>
          <p:nvSpPr>
            <p:cNvPr id="3" name="矩形 2"/>
            <p:cNvSpPr/>
            <p:nvPr/>
          </p:nvSpPr>
          <p:spPr>
            <a:xfrm>
              <a:off x="352424" y="3377293"/>
              <a:ext cx="11520489" cy="1233714"/>
            </a:xfrm>
            <a:prstGeom prst="rect">
              <a:avLst/>
            </a:prstGeom>
            <a:solidFill>
              <a:srgbClr val="E3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76684" y="2085935"/>
              <a:ext cx="754743" cy="1446550"/>
            </a:xfrm>
            <a:prstGeom prst="rect">
              <a:avLst/>
            </a:prstGeom>
            <a:noFill/>
          </p:spPr>
          <p:txBody>
            <a:bodyPr wrap="square" rtlCol="0">
              <a:spAutoFit/>
            </a:bodyPr>
            <a:lstStyle/>
            <a:p>
              <a:r>
                <a:rPr lang="en-US" altLang="zh-CN" sz="8800" dirty="0">
                  <a:solidFill>
                    <a:schemeClr val="bg1"/>
                  </a:solidFill>
                  <a:latin typeface="Impact" panose="020B0806030902050204" pitchFamily="34" charset="0"/>
                </a:rPr>
                <a:t>3</a:t>
              </a:r>
              <a:endParaRPr lang="zh-CN" altLang="en-US" sz="8800" dirty="0">
                <a:solidFill>
                  <a:schemeClr val="bg1"/>
                </a:solidFill>
                <a:latin typeface="Impact" panose="020B0806030902050204" pitchFamily="34" charset="0"/>
              </a:endParaRPr>
            </a:p>
          </p:txBody>
        </p:sp>
        <p:sp>
          <p:nvSpPr>
            <p:cNvPr id="5" name="文本框 4"/>
            <p:cNvSpPr txBox="1"/>
            <p:nvPr/>
          </p:nvSpPr>
          <p:spPr>
            <a:xfrm>
              <a:off x="2830909" y="3532485"/>
              <a:ext cx="6530182" cy="1015663"/>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latin typeface="思源黑体 Bold" panose="020B0800000000000000" pitchFamily="34" charset="-122"/>
                  <a:ea typeface="思源黑体 Bold" panose="020B0800000000000000" pitchFamily="34" charset="-122"/>
                </a:rPr>
                <a:t>典型火灾案例剖析</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14" name="组合 13"/>
          <p:cNvGrpSpPr/>
          <p:nvPr/>
        </p:nvGrpSpPr>
        <p:grpSpPr>
          <a:xfrm>
            <a:off x="1681771" y="1857521"/>
            <a:ext cx="8921819" cy="3170628"/>
            <a:chOff x="272" y="2435"/>
            <a:chExt cx="13895" cy="5935"/>
          </a:xfrm>
        </p:grpSpPr>
        <p:pic>
          <p:nvPicPr>
            <p:cNvPr id="15" name="图片 1" descr="C:\Documents and Settings\Administrator\桌面\110727000852g1dtd.jpg110727000852g1dtd"/>
            <p:cNvPicPr>
              <a:picLocks noChangeAspect="1"/>
            </p:cNvPicPr>
            <p:nvPr/>
          </p:nvPicPr>
          <p:blipFill rotWithShape="1">
            <a:blip r:embed="rId4" cstate="screen"/>
            <a:srcRect/>
            <a:stretch>
              <a:fillRect/>
            </a:stretch>
          </p:blipFill>
          <p:spPr>
            <a:xfrm>
              <a:off x="272" y="2435"/>
              <a:ext cx="7372" cy="5935"/>
            </a:xfrm>
            <a:prstGeom prst="rect">
              <a:avLst/>
            </a:prstGeom>
            <a:noFill/>
            <a:ln w="9525">
              <a:noFill/>
            </a:ln>
          </p:spPr>
        </p:pic>
        <p:pic>
          <p:nvPicPr>
            <p:cNvPr id="17" name="图片 2" descr="\\192.168.10.11\监控中心\PPT\医院课件\吉林辽源市中心医院火灾\liaoningzhongxinyiyuan.jpgliaoningzhongxinyiyuan"/>
            <p:cNvPicPr>
              <a:picLocks noChangeAspect="1"/>
            </p:cNvPicPr>
            <p:nvPr/>
          </p:nvPicPr>
          <p:blipFill>
            <a:blip r:embed="rId5"/>
            <a:stretch>
              <a:fillRect/>
            </a:stretch>
          </p:blipFill>
          <p:spPr>
            <a:xfrm>
              <a:off x="7625" y="2435"/>
              <a:ext cx="6542" cy="5935"/>
            </a:xfrm>
            <a:prstGeom prst="rect">
              <a:avLst/>
            </a:prstGeom>
            <a:noFill/>
            <a:ln w="9525">
              <a:noFill/>
            </a:ln>
          </p:spPr>
        </p:pic>
      </p:grpSp>
      <p:grpSp>
        <p:nvGrpSpPr>
          <p:cNvPr id="6" name="组合 5"/>
          <p:cNvGrpSpPr/>
          <p:nvPr/>
        </p:nvGrpSpPr>
        <p:grpSpPr>
          <a:xfrm>
            <a:off x="721209" y="541635"/>
            <a:ext cx="5374791" cy="707886"/>
            <a:chOff x="3595038" y="541635"/>
            <a:chExt cx="5374791" cy="707886"/>
          </a:xfrm>
        </p:grpSpPr>
        <p:sp>
          <p:nvSpPr>
            <p:cNvPr id="8" name="文本框 7"/>
            <p:cNvSpPr txBox="1"/>
            <p:nvPr/>
          </p:nvSpPr>
          <p:spPr>
            <a:xfrm>
              <a:off x="4171213" y="541635"/>
              <a:ext cx="4798616"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典型火灾案例剖析</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1" name="文本占位符 7170"/>
          <p:cNvSpPr>
            <a:spLocks noGrp="1"/>
          </p:cNvSpPr>
          <p:nvPr/>
        </p:nvSpPr>
        <p:spPr>
          <a:xfrm>
            <a:off x="1568614" y="5079992"/>
            <a:ext cx="9288072" cy="1212850"/>
          </a:xfrm>
          <a:prstGeom prst="rect">
            <a:avLst/>
          </a:prstGeom>
          <a:noFill/>
          <a:ln w="9525">
            <a:noFill/>
          </a:ln>
        </p:spPr>
        <p:txBody>
          <a:bodyPr anchor="t"/>
          <a:lstStyle/>
          <a:p>
            <a:pPr indent="457200">
              <a:spcBef>
                <a:spcPct val="20000"/>
              </a:spcBef>
            </a:pPr>
            <a:r>
              <a:rPr lang="en-US" altLang="zh-CN" dirty="0">
                <a:latin typeface="Noto Sans S Chinese Medium" panose="020B0600000000000000" pitchFamily="34" charset="-122"/>
                <a:ea typeface="Noto Sans S Chinese Medium" panose="020B0600000000000000" pitchFamily="34" charset="-122"/>
                <a:sym typeface="思源黑体"/>
              </a:rPr>
              <a:t>2004</a:t>
            </a:r>
            <a:r>
              <a:rPr lang="zh-CN" altLang="en-US" dirty="0">
                <a:latin typeface="Noto Sans S Chinese Medium" panose="020B0600000000000000" pitchFamily="34" charset="-122"/>
                <a:ea typeface="Noto Sans S Chinese Medium" panose="020B0600000000000000" pitchFamily="34" charset="-122"/>
                <a:sym typeface="思源黑体"/>
              </a:rPr>
              <a:t>年</a:t>
            </a:r>
            <a:r>
              <a:rPr lang="en-US" altLang="zh-CN" dirty="0">
                <a:latin typeface="Noto Sans S Chinese Medium" panose="020B0600000000000000" pitchFamily="34" charset="-122"/>
                <a:ea typeface="Noto Sans S Chinese Medium" panose="020B0600000000000000" pitchFamily="34" charset="-122"/>
                <a:sym typeface="思源黑体"/>
              </a:rPr>
              <a:t>1</a:t>
            </a:r>
            <a:r>
              <a:rPr lang="zh-CN" altLang="en-US" dirty="0">
                <a:latin typeface="Noto Sans S Chinese Medium" panose="020B0600000000000000" pitchFamily="34" charset="-122"/>
                <a:ea typeface="Noto Sans S Chinese Medium" panose="020B0600000000000000" pitchFamily="34" charset="-122"/>
                <a:sym typeface="思源黑体"/>
              </a:rPr>
              <a:t>月</a:t>
            </a:r>
            <a:r>
              <a:rPr lang="en-US" altLang="zh-CN" dirty="0">
                <a:latin typeface="Noto Sans S Chinese Medium" panose="020B0600000000000000" pitchFamily="34" charset="-122"/>
                <a:ea typeface="Noto Sans S Chinese Medium" panose="020B0600000000000000" pitchFamily="34" charset="-122"/>
                <a:sym typeface="思源黑体"/>
              </a:rPr>
              <a:t>22</a:t>
            </a:r>
            <a:r>
              <a:rPr lang="zh-CN" altLang="en-US" dirty="0">
                <a:latin typeface="Noto Sans S Chinese Medium" panose="020B0600000000000000" pitchFamily="34" charset="-122"/>
                <a:ea typeface="Noto Sans S Chinese Medium" panose="020B0600000000000000" pitchFamily="34" charset="-122"/>
                <a:sym typeface="思源黑体"/>
              </a:rPr>
              <a:t>日（农历大年初一）凌晨</a:t>
            </a:r>
            <a:r>
              <a:rPr lang="en-US" altLang="zh-CN" dirty="0">
                <a:latin typeface="Noto Sans S Chinese Medium" panose="020B0600000000000000" pitchFamily="34" charset="-122"/>
                <a:ea typeface="Noto Sans S Chinese Medium" panose="020B0600000000000000" pitchFamily="34" charset="-122"/>
                <a:sym typeface="思源黑体"/>
              </a:rPr>
              <a:t>5</a:t>
            </a:r>
            <a:r>
              <a:rPr lang="zh-CN" altLang="en-US" dirty="0">
                <a:latin typeface="Noto Sans S Chinese Medium" panose="020B0600000000000000" pitchFamily="34" charset="-122"/>
                <a:ea typeface="Noto Sans S Chinese Medium" panose="020B0600000000000000" pitchFamily="34" charset="-122"/>
                <a:sym typeface="思源黑体"/>
              </a:rPr>
              <a:t>时许，武汉市商业职工医院住院部楼梯间仓库发生火灾，过火面积</a:t>
            </a:r>
            <a:r>
              <a:rPr lang="en-US" altLang="zh-CN" dirty="0">
                <a:solidFill>
                  <a:srgbClr val="C00000"/>
                </a:solidFill>
                <a:latin typeface="Noto Sans S Chinese Medium" panose="020B0600000000000000" pitchFamily="34" charset="-122"/>
                <a:ea typeface="Noto Sans S Chinese Medium" panose="020B0600000000000000" pitchFamily="34" charset="-122"/>
                <a:sym typeface="思源黑体"/>
              </a:rPr>
              <a:t>210</a:t>
            </a:r>
            <a:r>
              <a:rPr lang="zh-CN" altLang="en-US" dirty="0">
                <a:latin typeface="Noto Sans S Chinese Medium" panose="020B0600000000000000" pitchFamily="34" charset="-122"/>
                <a:ea typeface="Noto Sans S Chinese Medium" panose="020B0600000000000000" pitchFamily="34" charset="-122"/>
                <a:sym typeface="思源黑体"/>
              </a:rPr>
              <a:t>平方米，死</a:t>
            </a:r>
            <a:r>
              <a:rPr lang="en-US" altLang="zh-CN" dirty="0">
                <a:solidFill>
                  <a:srgbClr val="C00000"/>
                </a:solidFill>
                <a:latin typeface="Noto Sans S Chinese Medium" panose="020B0600000000000000" pitchFamily="34" charset="-122"/>
                <a:ea typeface="Noto Sans S Chinese Medium" panose="020B0600000000000000" pitchFamily="34" charset="-122"/>
                <a:sym typeface="思源黑体"/>
              </a:rPr>
              <a:t>7</a:t>
            </a:r>
            <a:r>
              <a:rPr lang="zh-CN" altLang="en-US" dirty="0">
                <a:latin typeface="Noto Sans S Chinese Medium" panose="020B0600000000000000" pitchFamily="34" charset="-122"/>
                <a:ea typeface="Noto Sans S Chinese Medium" panose="020B0600000000000000" pitchFamily="34" charset="-122"/>
                <a:sym typeface="思源黑体"/>
              </a:rPr>
              <a:t>人，伤</a:t>
            </a:r>
            <a:r>
              <a:rPr lang="en-US" altLang="zh-CN" dirty="0">
                <a:solidFill>
                  <a:srgbClr val="C00000"/>
                </a:solidFill>
                <a:latin typeface="Noto Sans S Chinese Medium" panose="020B0600000000000000" pitchFamily="34" charset="-122"/>
                <a:ea typeface="Noto Sans S Chinese Medium" panose="020B0600000000000000" pitchFamily="34" charset="-122"/>
                <a:sym typeface="思源黑体"/>
              </a:rPr>
              <a:t>11</a:t>
            </a:r>
            <a:r>
              <a:rPr lang="zh-CN" altLang="en-US" dirty="0">
                <a:latin typeface="Noto Sans S Chinese Medium" panose="020B0600000000000000" pitchFamily="34" charset="-122"/>
                <a:ea typeface="Noto Sans S Chinese Medium" panose="020B0600000000000000" pitchFamily="34" charset="-122"/>
                <a:sym typeface="思源黑体"/>
              </a:rPr>
              <a:t>人，直接经济损失</a:t>
            </a:r>
            <a:r>
              <a:rPr lang="en-US" altLang="zh-CN" dirty="0">
                <a:solidFill>
                  <a:srgbClr val="C00000"/>
                </a:solidFill>
                <a:latin typeface="Noto Sans S Chinese Medium" panose="020B0600000000000000" pitchFamily="34" charset="-122"/>
                <a:ea typeface="Noto Sans S Chinese Medium" panose="020B0600000000000000" pitchFamily="34" charset="-122"/>
                <a:sym typeface="思源黑体"/>
              </a:rPr>
              <a:t>14.7</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万元</a:t>
            </a:r>
            <a:r>
              <a:rPr lang="zh-CN" altLang="en-US" dirty="0">
                <a:latin typeface="Noto Sans S Chinese Medium" panose="020B0600000000000000" pitchFamily="34" charset="-122"/>
                <a:ea typeface="Noto Sans S Chinese Medium" panose="020B0600000000000000" pitchFamily="34" charset="-122"/>
                <a:sym typeface="思源黑体"/>
              </a:rPr>
              <a:t>。</a:t>
            </a:r>
          </a:p>
        </p:txBody>
      </p:sp>
      <p:sp>
        <p:nvSpPr>
          <p:cNvPr id="10" name="文本框 99"/>
          <p:cNvSpPr txBox="1"/>
          <p:nvPr/>
        </p:nvSpPr>
        <p:spPr>
          <a:xfrm>
            <a:off x="1539586" y="1457411"/>
            <a:ext cx="5035385" cy="400110"/>
          </a:xfrm>
          <a:prstGeom prst="rect">
            <a:avLst/>
          </a:prstGeom>
          <a:noFill/>
          <a:ln w="9525">
            <a:noFill/>
          </a:ln>
        </p:spPr>
        <p:txBody>
          <a:bodyPr wrap="square" anchor="t">
            <a:spAutoFit/>
          </a:bodyPr>
          <a:lstStyle/>
          <a:p>
            <a:r>
              <a:rPr lang="zh-CN" altLang="en-US" sz="2000" dirty="0">
                <a:latin typeface="Noto Sans S Chinese Medium" panose="020B0600000000000000" pitchFamily="34" charset="-122"/>
                <a:ea typeface="Noto Sans S Chinese Medium" panose="020B0600000000000000" pitchFamily="34" charset="-122"/>
                <a:sym typeface="思源黑体"/>
              </a:rPr>
              <a:t>武汉商业职工医院火灾（</a:t>
            </a:r>
            <a:r>
              <a:rPr lang="en-US" altLang="zh-CN" sz="2000" dirty="0">
                <a:latin typeface="Noto Sans S Chinese Medium" panose="020B0600000000000000" pitchFamily="34" charset="-122"/>
                <a:ea typeface="Noto Sans S Chinese Medium" panose="020B0600000000000000" pitchFamily="34" charset="-122"/>
                <a:sym typeface="思源黑体"/>
              </a:rPr>
              <a:t>2004.1.22</a:t>
            </a:r>
            <a:r>
              <a:rPr lang="zh-CN" altLang="en-US" sz="2000" dirty="0">
                <a:latin typeface="Noto Sans S Chinese Medium" panose="020B0600000000000000" pitchFamily="34" charset="-122"/>
                <a:ea typeface="Noto Sans S Chinese Medium" panose="020B0600000000000000" pitchFamily="34" charset="-122"/>
                <a:sym typeface="思源黑体"/>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8"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11" grpId="6"/>
      <p:bldP spid="11" grpId="7"/>
      <p:bldP spid="11" grpId="8"/>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sp>
        <p:nvSpPr>
          <p:cNvPr id="10" name="文本框 99"/>
          <p:cNvSpPr txBox="1"/>
          <p:nvPr/>
        </p:nvSpPr>
        <p:spPr>
          <a:xfrm>
            <a:off x="1539586" y="1457411"/>
            <a:ext cx="9171957" cy="4196020"/>
          </a:xfrm>
          <a:prstGeom prst="rect">
            <a:avLst/>
          </a:prstGeom>
          <a:noFill/>
          <a:ln w="9525">
            <a:noFill/>
          </a:ln>
        </p:spPr>
        <p:txBody>
          <a:bodyPr wrap="square" anchor="t">
            <a:spAutoFit/>
          </a:bodyPr>
          <a:lstStyle/>
          <a:p>
            <a:pPr indent="457200" algn="just">
              <a:lnSpc>
                <a:spcPts val="3200"/>
              </a:lnSpc>
            </a:pP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火灾原因：</a:t>
            </a:r>
            <a:r>
              <a:rPr lang="zh-CN" altLang="en-US" dirty="0">
                <a:latin typeface="Noto Sans S Chinese Medium" panose="020B0600000000000000" pitchFamily="34" charset="-122"/>
                <a:ea typeface="Noto Sans S Chinese Medium" panose="020B0600000000000000" pitchFamily="34" charset="-122"/>
                <a:sym typeface="思源黑体"/>
              </a:rPr>
              <a:t>住院部内三病区主任李开文因对医院不满，于前一日中午，在二楼内三病区医生值班室内纵火，明火扑灭后，内三病区总护士长李素珍指派医护人员将纵火现场清理的棉被、床垫、窗帘等火灾残留物用塑料清洁袋打包后，放置于二楼楼梯间保洁员仓库内，由于余火未熄，导致袋内棉絮等物品长时间阴燃，后酿成这一特大火灾。</a:t>
            </a:r>
          </a:p>
          <a:p>
            <a:pPr indent="457200" algn="just">
              <a:lnSpc>
                <a:spcPts val="3200"/>
              </a:lnSpc>
            </a:pP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事故处置结果：</a:t>
            </a:r>
            <a:r>
              <a:rPr lang="zh-CN" altLang="en-US" dirty="0">
                <a:latin typeface="Noto Sans S Chinese Medium" panose="020B0600000000000000" pitchFamily="34" charset="-122"/>
                <a:ea typeface="Noto Sans S Chinese Medium" panose="020B0600000000000000" pitchFamily="34" charset="-122"/>
                <a:sym typeface="思源黑体"/>
              </a:rPr>
              <a:t>李开文涉嫌纵火罪。因其曾患有精神病，警方已将李移送武汉市公安局精神病管制院，采取强制措施予以控制，对其进行有关鉴定。若其具有刑事责任能力，警方将迅速追究其刑事责任。</a:t>
            </a:r>
          </a:p>
          <a:p>
            <a:pPr indent="457200" algn="just">
              <a:lnSpc>
                <a:spcPts val="3200"/>
              </a:lnSpc>
            </a:pPr>
            <a:r>
              <a:rPr lang="zh-CN" altLang="en-US" dirty="0">
                <a:latin typeface="Noto Sans S Chinese Medium" panose="020B0600000000000000" pitchFamily="34" charset="-122"/>
                <a:ea typeface="Noto Sans S Chinese Medium" panose="020B0600000000000000" pitchFamily="34" charset="-122"/>
                <a:sym typeface="思源黑体"/>
              </a:rPr>
              <a:t>根据中华人民共和国刑法第</a:t>
            </a:r>
            <a:r>
              <a:rPr lang="en-US" altLang="zh-CN" dirty="0">
                <a:latin typeface="Noto Sans S Chinese Medium" panose="020B0600000000000000" pitchFamily="34" charset="-122"/>
                <a:ea typeface="Noto Sans S Chinese Medium" panose="020B0600000000000000" pitchFamily="34" charset="-122"/>
                <a:sym typeface="思源黑体"/>
              </a:rPr>
              <a:t>139</a:t>
            </a:r>
            <a:r>
              <a:rPr lang="zh-CN" altLang="en-US" dirty="0">
                <a:latin typeface="Noto Sans S Chinese Medium" panose="020B0600000000000000" pitchFamily="34" charset="-122"/>
                <a:ea typeface="Noto Sans S Chinese Medium" panose="020B0600000000000000" pitchFamily="34" charset="-122"/>
                <a:sym typeface="思源黑体"/>
              </a:rPr>
              <a:t>条规定，这家医院院长、法人代表、防火责任人曾宪考负有领导责任，涉嫌消防责任事故罪被依法刑事拘留。根据中华人民共和国刑法第</a:t>
            </a:r>
            <a:r>
              <a:rPr lang="en-US" altLang="zh-CN" dirty="0">
                <a:latin typeface="Noto Sans S Chinese Medium" panose="020B0600000000000000" pitchFamily="34" charset="-122"/>
                <a:ea typeface="Noto Sans S Chinese Medium" panose="020B0600000000000000" pitchFamily="34" charset="-122"/>
                <a:sym typeface="思源黑体"/>
              </a:rPr>
              <a:t>115</a:t>
            </a:r>
            <a:r>
              <a:rPr lang="zh-CN" altLang="en-US" dirty="0">
                <a:latin typeface="Noto Sans S Chinese Medium" panose="020B0600000000000000" pitchFamily="34" charset="-122"/>
                <a:ea typeface="Noto Sans S Chinese Medium" panose="020B0600000000000000" pitchFamily="34" charset="-122"/>
                <a:sym typeface="思源黑体"/>
              </a:rPr>
              <a:t>条第二款之规定，李素珍因涉嫌失火罪被警方予以刑事拘留。</a:t>
            </a: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火灾原因及事故处置结果</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sp>
        <p:nvSpPr>
          <p:cNvPr id="17" name="矩形 16"/>
          <p:cNvSpPr/>
          <p:nvPr/>
        </p:nvSpPr>
        <p:spPr>
          <a:xfrm>
            <a:off x="352424" y="2422697"/>
            <a:ext cx="11520489" cy="616857"/>
          </a:xfrm>
          <a:prstGeom prst="rect">
            <a:avLst/>
          </a:prstGeom>
          <a:solidFill>
            <a:srgbClr val="E3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9"/>
          <p:cNvSpPr txBox="1"/>
          <p:nvPr/>
        </p:nvSpPr>
        <p:spPr>
          <a:xfrm>
            <a:off x="1539586" y="1457411"/>
            <a:ext cx="9171957" cy="870944"/>
          </a:xfrm>
          <a:prstGeom prst="rect">
            <a:avLst/>
          </a:prstGeom>
          <a:noFill/>
          <a:ln w="9525">
            <a:noFill/>
          </a:ln>
        </p:spPr>
        <p:txBody>
          <a:bodyPr wrap="square" anchor="t">
            <a:spAutoFit/>
          </a:bodyPr>
          <a:lstStyle/>
          <a:p>
            <a:pPr indent="457200" algn="just">
              <a:lnSpc>
                <a:spcPts val="3200"/>
              </a:lnSpc>
            </a:pPr>
            <a:r>
              <a:rPr lang="zh-CN" altLang="en-US" dirty="0">
                <a:latin typeface="Noto Sans S Chinese Medium" panose="020B0600000000000000" pitchFamily="34" charset="-122"/>
                <a:ea typeface="Noto Sans S Chinese Medium" panose="020B0600000000000000" pitchFamily="34" charset="-122"/>
                <a:sym typeface="思源黑体"/>
              </a:rPr>
              <a:t>根据</a:t>
            </a:r>
            <a:r>
              <a:rPr lang="en-US" altLang="zh-CN" dirty="0">
                <a:latin typeface="Noto Sans S Chinese Medium" panose="020B0600000000000000" pitchFamily="34" charset="-122"/>
                <a:ea typeface="Noto Sans S Chinese Medium" panose="020B0600000000000000" pitchFamily="34" charset="-122"/>
                <a:sym typeface="思源黑体"/>
              </a:rPr>
              <a:t>《</a:t>
            </a:r>
            <a:r>
              <a:rPr lang="zh-CN" altLang="en-US" dirty="0">
                <a:latin typeface="Noto Sans S Chinese Medium" panose="020B0600000000000000" pitchFamily="34" charset="-122"/>
                <a:ea typeface="Noto Sans S Chinese Medium" panose="020B0600000000000000" pitchFamily="34" charset="-122"/>
                <a:sym typeface="思源黑体"/>
              </a:rPr>
              <a:t>消防法</a:t>
            </a:r>
            <a:r>
              <a:rPr lang="en-US" altLang="zh-CN" dirty="0">
                <a:latin typeface="Noto Sans S Chinese Medium" panose="020B0600000000000000" pitchFamily="34" charset="-122"/>
                <a:ea typeface="Noto Sans S Chinese Medium" panose="020B0600000000000000" pitchFamily="34" charset="-122"/>
                <a:sym typeface="思源黑体"/>
              </a:rPr>
              <a:t>》</a:t>
            </a:r>
            <a:r>
              <a:rPr lang="zh-CN" altLang="en-US" dirty="0">
                <a:latin typeface="Noto Sans S Chinese Medium" panose="020B0600000000000000" pitchFamily="34" charset="-122"/>
                <a:ea typeface="Noto Sans S Chinese Medium" panose="020B0600000000000000" pitchFamily="34" charset="-122"/>
                <a:sym typeface="思源黑体"/>
              </a:rPr>
              <a:t>第四十四条 任何人发现火灾都应当立即报警。任何单位、个人都应当无偿为报警提供便利，不得阻拦报警。严禁谎报火警。</a:t>
            </a: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火灾发生我们如何做？</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1" name="文本框 4"/>
          <p:cNvSpPr txBox="1"/>
          <p:nvPr/>
        </p:nvSpPr>
        <p:spPr>
          <a:xfrm>
            <a:off x="3192803" y="2483821"/>
            <a:ext cx="5806394" cy="523220"/>
          </a:xfrm>
          <a:prstGeom prst="rect">
            <a:avLst/>
          </a:prstGeom>
          <a:noFill/>
          <a:ln w="9525">
            <a:noFill/>
          </a:ln>
        </p:spPr>
        <p:txBody>
          <a:bodyPr wrap="square" anchor="t">
            <a:spAutoFit/>
          </a:bodyPr>
          <a:lstStyle/>
          <a:p>
            <a:pPr algn="ctr"/>
            <a:r>
              <a:rPr lang="zh-CN" altLang="en-US" sz="2800" dirty="0">
                <a:solidFill>
                  <a:schemeClr val="bg1"/>
                </a:solidFill>
                <a:latin typeface="思源黑体"/>
                <a:ea typeface="思源黑体 CN Medium" panose="020B0600000000000000" pitchFamily="34" charset="-122"/>
                <a:sym typeface="思源黑体"/>
              </a:rPr>
              <a:t>第一践于行，防患未燃贵于恒！</a:t>
            </a:r>
          </a:p>
        </p:txBody>
      </p:sp>
      <p:sp>
        <p:nvSpPr>
          <p:cNvPr id="12" name="文本框 5"/>
          <p:cNvSpPr txBox="1"/>
          <p:nvPr/>
        </p:nvSpPr>
        <p:spPr>
          <a:xfrm>
            <a:off x="1612676" y="3270259"/>
            <a:ext cx="1360487" cy="366712"/>
          </a:xfrm>
          <a:prstGeom prst="rect">
            <a:avLst/>
          </a:prstGeom>
          <a:noFill/>
          <a:ln w="9525">
            <a:noFill/>
          </a:ln>
        </p:spPr>
        <p:txBody>
          <a:bodyPr wrap="square" anchor="t">
            <a:spAutoFit/>
          </a:bodyPr>
          <a:lstStyle/>
          <a:p>
            <a:r>
              <a:rPr lang="en-GB" altLang="en-US" dirty="0">
                <a:latin typeface="思源黑体"/>
                <a:ea typeface="思源黑体 CN Medium" panose="020B0600000000000000" pitchFamily="34" charset="-122"/>
                <a:sym typeface="思源黑体"/>
              </a:rPr>
              <a:t>①</a:t>
            </a:r>
            <a:r>
              <a:rPr lang="zh-CN" altLang="en-US" dirty="0">
                <a:latin typeface="思源黑体"/>
                <a:ea typeface="思源黑体 CN Medium" panose="020B0600000000000000" pitchFamily="34" charset="-122"/>
                <a:sym typeface="思源黑体"/>
              </a:rPr>
              <a:t>防火检查</a:t>
            </a:r>
          </a:p>
        </p:txBody>
      </p:sp>
      <p:sp>
        <p:nvSpPr>
          <p:cNvPr id="13" name="文本框 6"/>
          <p:cNvSpPr txBox="1"/>
          <p:nvPr/>
        </p:nvSpPr>
        <p:spPr>
          <a:xfrm>
            <a:off x="1612676" y="3783495"/>
            <a:ext cx="1360487" cy="369332"/>
          </a:xfrm>
          <a:prstGeom prst="rect">
            <a:avLst/>
          </a:prstGeom>
          <a:noFill/>
          <a:ln w="9525">
            <a:noFill/>
          </a:ln>
        </p:spPr>
        <p:txBody>
          <a:bodyPr wrap="square" anchor="t">
            <a:spAutoFit/>
          </a:bodyPr>
          <a:lstStyle/>
          <a:p>
            <a:r>
              <a:rPr lang="en-GB" altLang="en-US" dirty="0">
                <a:latin typeface="思源黑体"/>
                <a:ea typeface="思源黑体 CN Medium" panose="020B0600000000000000" pitchFamily="34" charset="-122"/>
                <a:sym typeface="思源黑体"/>
              </a:rPr>
              <a:t>②</a:t>
            </a:r>
            <a:r>
              <a:rPr lang="zh-CN" altLang="en-US" dirty="0">
                <a:latin typeface="思源黑体"/>
                <a:ea typeface="思源黑体 CN Medium" panose="020B0600000000000000" pitchFamily="34" charset="-122"/>
                <a:sym typeface="思源黑体"/>
              </a:rPr>
              <a:t>防火巡查</a:t>
            </a:r>
          </a:p>
        </p:txBody>
      </p:sp>
      <p:sp>
        <p:nvSpPr>
          <p:cNvPr id="14" name="文本框 7"/>
          <p:cNvSpPr txBox="1"/>
          <p:nvPr/>
        </p:nvSpPr>
        <p:spPr>
          <a:xfrm>
            <a:off x="1612675" y="4299351"/>
            <a:ext cx="3402012" cy="369332"/>
          </a:xfrm>
          <a:prstGeom prst="rect">
            <a:avLst/>
          </a:prstGeom>
          <a:noFill/>
          <a:ln w="9525">
            <a:noFill/>
          </a:ln>
        </p:spPr>
        <p:txBody>
          <a:bodyPr wrap="square" anchor="t">
            <a:spAutoFit/>
          </a:bodyPr>
          <a:lstStyle/>
          <a:p>
            <a:r>
              <a:rPr lang="en-GB" altLang="en-US">
                <a:latin typeface="思源黑体"/>
                <a:ea typeface="思源黑体 CN Medium" panose="020B0600000000000000" pitchFamily="34" charset="-122"/>
                <a:sym typeface="思源黑体"/>
              </a:rPr>
              <a:t>③</a:t>
            </a:r>
            <a:r>
              <a:rPr lang="zh-CN" altLang="en-US">
                <a:latin typeface="思源黑体"/>
                <a:ea typeface="思源黑体 CN Medium" panose="020B0600000000000000" pitchFamily="34" charset="-122"/>
                <a:sym typeface="思源黑体"/>
              </a:rPr>
              <a:t>督促、落实火灾隐患整改</a:t>
            </a:r>
          </a:p>
        </p:txBody>
      </p:sp>
      <p:sp>
        <p:nvSpPr>
          <p:cNvPr id="15" name="文本框 8"/>
          <p:cNvSpPr txBox="1"/>
          <p:nvPr/>
        </p:nvSpPr>
        <p:spPr>
          <a:xfrm>
            <a:off x="1612676" y="4815207"/>
            <a:ext cx="2897187" cy="369332"/>
          </a:xfrm>
          <a:prstGeom prst="rect">
            <a:avLst/>
          </a:prstGeom>
          <a:noFill/>
          <a:ln w="9525">
            <a:noFill/>
          </a:ln>
        </p:spPr>
        <p:txBody>
          <a:bodyPr wrap="square" anchor="t">
            <a:spAutoFit/>
          </a:bodyPr>
          <a:lstStyle/>
          <a:p>
            <a:r>
              <a:rPr lang="en-GB" altLang="en-US">
                <a:latin typeface="思源黑体"/>
                <a:ea typeface="思源黑体 CN Medium" panose="020B0600000000000000" pitchFamily="34" charset="-122"/>
                <a:sym typeface="思源黑体"/>
              </a:rPr>
              <a:t>④</a:t>
            </a:r>
            <a:r>
              <a:rPr lang="zh-CN" altLang="en-US">
                <a:latin typeface="思源黑体"/>
                <a:ea typeface="思源黑体 CN Medium" panose="020B0600000000000000" pitchFamily="34" charset="-122"/>
                <a:sym typeface="思源黑体"/>
              </a:rPr>
              <a:t>组织开展消防宣传教育</a:t>
            </a:r>
          </a:p>
        </p:txBody>
      </p:sp>
      <p:sp>
        <p:nvSpPr>
          <p:cNvPr id="16" name="文本框 9"/>
          <p:cNvSpPr txBox="1"/>
          <p:nvPr/>
        </p:nvSpPr>
        <p:spPr>
          <a:xfrm>
            <a:off x="1612676" y="5331062"/>
            <a:ext cx="1360487" cy="369332"/>
          </a:xfrm>
          <a:prstGeom prst="rect">
            <a:avLst/>
          </a:prstGeom>
          <a:noFill/>
          <a:ln w="9525">
            <a:noFill/>
          </a:ln>
        </p:spPr>
        <p:txBody>
          <a:bodyPr wrap="square" anchor="t">
            <a:spAutoFit/>
          </a:bodyPr>
          <a:lstStyle/>
          <a:p>
            <a:r>
              <a:rPr lang="en-GB" altLang="en-US" dirty="0">
                <a:latin typeface="思源黑体"/>
                <a:ea typeface="思源黑体 CN Medium" panose="020B0600000000000000" pitchFamily="34" charset="-122"/>
                <a:sym typeface="思源黑体"/>
              </a:rPr>
              <a:t>⑤</a:t>
            </a:r>
            <a:r>
              <a:rPr lang="zh-CN" altLang="en-US" dirty="0">
                <a:latin typeface="思源黑体"/>
                <a:ea typeface="思源黑体 CN Medium" panose="020B0600000000000000" pitchFamily="34" charset="-122"/>
                <a:sym typeface="思源黑体"/>
              </a:rPr>
              <a:t>组织演练</a:t>
            </a:r>
          </a:p>
        </p:txBody>
      </p:sp>
      <p:grpSp>
        <p:nvGrpSpPr>
          <p:cNvPr id="19" name="组合 18"/>
          <p:cNvGrpSpPr/>
          <p:nvPr/>
        </p:nvGrpSpPr>
        <p:grpSpPr>
          <a:xfrm>
            <a:off x="5196113" y="2569029"/>
            <a:ext cx="4469904" cy="4062740"/>
            <a:chOff x="5196113" y="2569029"/>
            <a:chExt cx="4469904" cy="4062740"/>
          </a:xfrm>
        </p:grpSpPr>
        <p:pic>
          <p:nvPicPr>
            <p:cNvPr id="20" name="图片 19"/>
            <p:cNvPicPr>
              <a:picLocks noChangeAspect="1"/>
            </p:cNvPicPr>
            <p:nvPr/>
          </p:nvPicPr>
          <p:blipFill>
            <a:blip r:embed="rId4" cstate="screen"/>
            <a:stretch>
              <a:fillRect/>
            </a:stretch>
          </p:blipFill>
          <p:spPr>
            <a:xfrm rot="10800000">
              <a:off x="5196113" y="2569029"/>
              <a:ext cx="4469904" cy="4062740"/>
            </a:xfrm>
            <a:prstGeom prst="rect">
              <a:avLst/>
            </a:prstGeom>
          </p:spPr>
        </p:pic>
        <p:sp>
          <p:nvSpPr>
            <p:cNvPr id="21" name="矩形 20"/>
            <p:cNvSpPr/>
            <p:nvPr/>
          </p:nvSpPr>
          <p:spPr>
            <a:xfrm>
              <a:off x="5860920" y="4088043"/>
              <a:ext cx="2646696" cy="1292662"/>
            </a:xfrm>
            <a:prstGeom prst="rect">
              <a:avLst/>
            </a:prstGeom>
          </p:spPr>
          <p:txBody>
            <a:bodyPr wrap="square">
              <a:spAutoFit/>
            </a:bodyPr>
            <a:lstStyle/>
            <a:p>
              <a:pPr indent="431800" algn="ctr"/>
              <a:r>
                <a:rPr lang="zh-CN" altLang="en-US" sz="2600" dirty="0">
                  <a:latin typeface="思源黑体"/>
                  <a:ea typeface="思源黑体 CN Medium" panose="020B0600000000000000" pitchFamily="34" charset="-122"/>
                  <a:sym typeface="思源黑体"/>
                </a:rPr>
                <a:t>要想避免发生火灾，我们应该如何做？</a:t>
              </a:r>
            </a:p>
          </p:txBody>
        </p:sp>
      </p:grpSp>
      <p:pic>
        <p:nvPicPr>
          <p:cNvPr id="2" name="图片 1"/>
          <p:cNvPicPr>
            <a:picLocks noChangeAspect="1"/>
          </p:cNvPicPr>
          <p:nvPr/>
        </p:nvPicPr>
        <p:blipFill rotWithShape="1">
          <a:blip r:embed="rId5" cstate="screen"/>
          <a:srcRect/>
          <a:stretch>
            <a:fillRect/>
          </a:stretch>
        </p:blipFill>
        <p:spPr>
          <a:xfrm flipH="1">
            <a:off x="9324025" y="3236786"/>
            <a:ext cx="1842386" cy="264418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p:tgtEl>
                                          <p:spTgt spid="12"/>
                                        </p:tgtEl>
                                        <p:attrNameLst>
                                          <p:attrName>ppt_x</p:attrName>
                                        </p:attrNameLst>
                                      </p:cBhvr>
                                      <p:tavLst>
                                        <p:tav tm="0">
                                          <p:val>
                                            <p:strVal val="#ppt_x-#ppt_w*1.125000"/>
                                          </p:val>
                                        </p:tav>
                                        <p:tav tm="100000">
                                          <p:val>
                                            <p:strVal val="#ppt_x"/>
                                          </p:val>
                                        </p:tav>
                                      </p:tavLst>
                                    </p:anim>
                                    <p:animEffect transition="in" filter="wipe(right)">
                                      <p:cBhvr>
                                        <p:cTn id="29" dur="1000"/>
                                        <p:tgtEl>
                                          <p:spTgt spid="12"/>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p:tgtEl>
                                          <p:spTgt spid="13"/>
                                        </p:tgtEl>
                                        <p:attrNameLst>
                                          <p:attrName>ppt_x</p:attrName>
                                        </p:attrNameLst>
                                      </p:cBhvr>
                                      <p:tavLst>
                                        <p:tav tm="0">
                                          <p:val>
                                            <p:strVal val="#ppt_x-#ppt_w*1.125000"/>
                                          </p:val>
                                        </p:tav>
                                        <p:tav tm="100000">
                                          <p:val>
                                            <p:strVal val="#ppt_x"/>
                                          </p:val>
                                        </p:tav>
                                      </p:tavLst>
                                    </p:anim>
                                    <p:animEffect transition="in" filter="wipe(right)">
                                      <p:cBhvr>
                                        <p:cTn id="33" dur="1000"/>
                                        <p:tgtEl>
                                          <p:spTgt spid="13"/>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p:tgtEl>
                                          <p:spTgt spid="14"/>
                                        </p:tgtEl>
                                        <p:attrNameLst>
                                          <p:attrName>ppt_x</p:attrName>
                                        </p:attrNameLst>
                                      </p:cBhvr>
                                      <p:tavLst>
                                        <p:tav tm="0">
                                          <p:val>
                                            <p:strVal val="#ppt_x-#ppt_w*1.125000"/>
                                          </p:val>
                                        </p:tav>
                                        <p:tav tm="100000">
                                          <p:val>
                                            <p:strVal val="#ppt_x"/>
                                          </p:val>
                                        </p:tav>
                                      </p:tavLst>
                                    </p:anim>
                                    <p:animEffect transition="in" filter="wipe(right)">
                                      <p:cBhvr>
                                        <p:cTn id="37" dur="1000"/>
                                        <p:tgtEl>
                                          <p:spTgt spid="14"/>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p:tgtEl>
                                          <p:spTgt spid="15"/>
                                        </p:tgtEl>
                                        <p:attrNameLst>
                                          <p:attrName>ppt_x</p:attrName>
                                        </p:attrNameLst>
                                      </p:cBhvr>
                                      <p:tavLst>
                                        <p:tav tm="0">
                                          <p:val>
                                            <p:strVal val="#ppt_x-#ppt_w*1.125000"/>
                                          </p:val>
                                        </p:tav>
                                        <p:tav tm="100000">
                                          <p:val>
                                            <p:strVal val="#ppt_x"/>
                                          </p:val>
                                        </p:tav>
                                      </p:tavLst>
                                    </p:anim>
                                    <p:animEffect transition="in" filter="wipe(right)">
                                      <p:cBhvr>
                                        <p:cTn id="41" dur="1000"/>
                                        <p:tgtEl>
                                          <p:spTgt spid="15"/>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p:tgtEl>
                                          <p:spTgt spid="16"/>
                                        </p:tgtEl>
                                        <p:attrNameLst>
                                          <p:attrName>ppt_x</p:attrName>
                                        </p:attrNameLst>
                                      </p:cBhvr>
                                      <p:tavLst>
                                        <p:tav tm="0">
                                          <p:val>
                                            <p:strVal val="#ppt_x-#ppt_w*1.125000"/>
                                          </p:val>
                                        </p:tav>
                                        <p:tav tm="100000">
                                          <p:val>
                                            <p:strVal val="#ppt_x"/>
                                          </p:val>
                                        </p:tav>
                                      </p:tavLst>
                                    </p:anim>
                                    <p:animEffect transition="in" filter="wipe(right)">
                                      <p:cBhvr>
                                        <p:cTn id="4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pic>
        <p:nvPicPr>
          <p:cNvPr id="10" name="图片 5" descr="xfjc"/>
          <p:cNvPicPr>
            <a:picLocks noChangeAspect="1"/>
          </p:cNvPicPr>
          <p:nvPr/>
        </p:nvPicPr>
        <p:blipFill>
          <a:blip r:embed="rId4"/>
          <a:stretch>
            <a:fillRect/>
          </a:stretch>
        </p:blipFill>
        <p:spPr>
          <a:xfrm>
            <a:off x="1663196" y="1249521"/>
            <a:ext cx="8941036" cy="4193336"/>
          </a:xfrm>
          <a:prstGeom prst="rect">
            <a:avLst/>
          </a:prstGeom>
          <a:noFill/>
          <a:ln w="9525">
            <a:noFill/>
          </a:ln>
        </p:spPr>
      </p:pic>
      <p:grpSp>
        <p:nvGrpSpPr>
          <p:cNvPr id="6" name="组合 5"/>
          <p:cNvGrpSpPr/>
          <p:nvPr/>
        </p:nvGrpSpPr>
        <p:grpSpPr>
          <a:xfrm>
            <a:off x="721209" y="541635"/>
            <a:ext cx="5374791" cy="707886"/>
            <a:chOff x="3595038" y="541635"/>
            <a:chExt cx="5374791" cy="707886"/>
          </a:xfrm>
        </p:grpSpPr>
        <p:sp>
          <p:nvSpPr>
            <p:cNvPr id="8" name="文本框 7"/>
            <p:cNvSpPr txBox="1"/>
            <p:nvPr/>
          </p:nvSpPr>
          <p:spPr>
            <a:xfrm>
              <a:off x="4171213" y="541635"/>
              <a:ext cx="4798616"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防火检查</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1" name="文本占位符 7170"/>
          <p:cNvSpPr>
            <a:spLocks noGrp="1"/>
          </p:cNvSpPr>
          <p:nvPr/>
        </p:nvSpPr>
        <p:spPr>
          <a:xfrm>
            <a:off x="1568614" y="5464988"/>
            <a:ext cx="9288072" cy="1212850"/>
          </a:xfrm>
          <a:prstGeom prst="rect">
            <a:avLst/>
          </a:prstGeom>
          <a:noFill/>
          <a:ln w="9525">
            <a:noFill/>
          </a:ln>
        </p:spPr>
        <p:txBody>
          <a:bodyPr anchor="t"/>
          <a:lstStyle/>
          <a:p>
            <a:pPr indent="457200">
              <a:spcBef>
                <a:spcPct val="20000"/>
              </a:spcBef>
            </a:pPr>
            <a:r>
              <a:rPr lang="zh-CN" altLang="en-US" sz="1600" dirty="0">
                <a:latin typeface="Noto Sans S Chinese Medium" panose="020B0600000000000000" pitchFamily="34" charset="-122"/>
                <a:ea typeface="Noto Sans S Chinese Medium" panose="020B0600000000000000" pitchFamily="34" charset="-122"/>
                <a:sym typeface="思源黑体"/>
              </a:rPr>
              <a:t>防火检查是单位组织对本单位消防安全状况进行详细检查测试，是单位在消防安全方面进行自我管理、自我约束的一种主要形式。 单位安全部门每月至少组织开展一次大型防火检查，防火检查应当填写检查记录，检查人员和被检查部门负责人应当在检查记录上签名。</a:t>
            </a:r>
            <a:endParaRPr lang="en-GB" altLang="en-US" sz="1600" dirty="0">
              <a:latin typeface="Noto Sans S Chinese Medium" panose="020B0600000000000000" pitchFamily="34" charset="-122"/>
              <a:ea typeface="Noto Sans S Chinese Medium" panose="020B0600000000000000" pitchFamily="34" charset="-122"/>
              <a:sym typeface="思源黑体"/>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8"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11" grpId="6"/>
      <p:bldP spid="11" grpId="7"/>
      <p:bldP spid="11" grpId="8"/>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防火巡查</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pic>
        <p:nvPicPr>
          <p:cNvPr id="18" name="图片 1" descr="\\192.168.10.11\监控中心\PPT\医院课件\图片1.png图片1"/>
          <p:cNvPicPr>
            <a:picLocks noChangeAspect="1"/>
          </p:cNvPicPr>
          <p:nvPr/>
        </p:nvPicPr>
        <p:blipFill>
          <a:blip r:embed="rId4"/>
          <a:stretch>
            <a:fillRect/>
          </a:stretch>
        </p:blipFill>
        <p:spPr>
          <a:xfrm>
            <a:off x="7284477" y="1612673"/>
            <a:ext cx="3380758" cy="4555898"/>
          </a:xfrm>
          <a:prstGeom prst="rect">
            <a:avLst/>
          </a:prstGeom>
          <a:noFill/>
          <a:ln w="9525">
            <a:noFill/>
          </a:ln>
        </p:spPr>
      </p:pic>
      <p:sp>
        <p:nvSpPr>
          <p:cNvPr id="23" name="文本框 99"/>
          <p:cNvSpPr txBox="1"/>
          <p:nvPr/>
        </p:nvSpPr>
        <p:spPr>
          <a:xfrm>
            <a:off x="1461490" y="2458897"/>
            <a:ext cx="5544457" cy="2964914"/>
          </a:xfrm>
          <a:prstGeom prst="rect">
            <a:avLst/>
          </a:prstGeom>
          <a:noFill/>
          <a:ln w="9525">
            <a:noFill/>
          </a:ln>
        </p:spPr>
        <p:txBody>
          <a:bodyPr wrap="square" anchor="t">
            <a:spAutoFit/>
          </a:bodyPr>
          <a:lstStyle/>
          <a:p>
            <a:pPr indent="457200" algn="just">
              <a:lnSpc>
                <a:spcPts val="3200"/>
              </a:lnSpc>
            </a:pPr>
            <a:r>
              <a:rPr lang="zh-CN" altLang="en-US" sz="2000" dirty="0">
                <a:solidFill>
                  <a:srgbClr val="E30101"/>
                </a:solidFill>
                <a:latin typeface="Noto Sans S Chinese Medium" panose="020B0600000000000000" pitchFamily="34" charset="-122"/>
                <a:ea typeface="Noto Sans S Chinese Medium" panose="020B0600000000000000" pitchFamily="34" charset="-122"/>
                <a:sym typeface="思源黑体"/>
              </a:rPr>
              <a:t>防火巡查</a:t>
            </a:r>
            <a:r>
              <a:rPr lang="zh-CN" altLang="en-US" sz="2000" dirty="0">
                <a:latin typeface="Noto Sans S Chinese Medium" panose="020B0600000000000000" pitchFamily="34" charset="-122"/>
                <a:ea typeface="Noto Sans S Chinese Medium" panose="020B0600000000000000" pitchFamily="34" charset="-122"/>
                <a:sym typeface="思源黑体"/>
              </a:rPr>
              <a:t>是指明确人员按照一定的频次和路线进行防火巡视检查，以便及时发现火灾隐患和苗头，扑救初起火灾。</a:t>
            </a:r>
            <a:endParaRPr lang="en-US" altLang="zh-CN" sz="2000" dirty="0">
              <a:latin typeface="Noto Sans S Chinese Medium" panose="020B0600000000000000" pitchFamily="34" charset="-122"/>
              <a:ea typeface="Noto Sans S Chinese Medium" panose="020B0600000000000000" pitchFamily="34" charset="-122"/>
              <a:sym typeface="思源黑体"/>
            </a:endParaRPr>
          </a:p>
          <a:p>
            <a:pPr indent="457200" algn="just">
              <a:lnSpc>
                <a:spcPts val="3200"/>
              </a:lnSpc>
            </a:pPr>
            <a:endParaRPr lang="zh-CN" altLang="en-US" sz="2000" dirty="0">
              <a:latin typeface="Noto Sans S Chinese Medium" panose="020B0600000000000000" pitchFamily="34" charset="-122"/>
              <a:ea typeface="Noto Sans S Chinese Medium" panose="020B0600000000000000" pitchFamily="34" charset="-122"/>
              <a:sym typeface="思源黑体"/>
            </a:endParaRPr>
          </a:p>
          <a:p>
            <a:pPr indent="457200" algn="just">
              <a:lnSpc>
                <a:spcPts val="3200"/>
              </a:lnSpc>
            </a:pPr>
            <a:r>
              <a:rPr lang="zh-CN" altLang="en-US" sz="2000" dirty="0">
                <a:latin typeface="Noto Sans S Chinese Medium" panose="020B0600000000000000" pitchFamily="34" charset="-122"/>
                <a:ea typeface="Noto Sans S Chinese Medium" panose="020B0600000000000000" pitchFamily="34" charset="-122"/>
                <a:sym typeface="思源黑体"/>
              </a:rPr>
              <a:t>单位应当至少</a:t>
            </a:r>
            <a:r>
              <a:rPr lang="zh-CN" altLang="en-US" sz="2000" dirty="0">
                <a:solidFill>
                  <a:srgbClr val="E30101"/>
                </a:solidFill>
                <a:latin typeface="Noto Sans S Chinese Medium" panose="020B0600000000000000" pitchFamily="34" charset="-122"/>
                <a:ea typeface="Noto Sans S Chinese Medium" panose="020B0600000000000000" pitchFamily="34" charset="-122"/>
                <a:sym typeface="思源黑体"/>
              </a:rPr>
              <a:t>每</a:t>
            </a:r>
            <a:r>
              <a:rPr lang="en-US" altLang="zh-CN" sz="2000" dirty="0">
                <a:solidFill>
                  <a:srgbClr val="E30101"/>
                </a:solidFill>
                <a:latin typeface="Noto Sans S Chinese Medium" panose="020B0600000000000000" pitchFamily="34" charset="-122"/>
                <a:ea typeface="Noto Sans S Chinese Medium" panose="020B0600000000000000" pitchFamily="34" charset="-122"/>
                <a:sym typeface="思源黑体"/>
              </a:rPr>
              <a:t>2</a:t>
            </a:r>
            <a:r>
              <a:rPr lang="zh-CN" altLang="en-US" sz="2000" dirty="0">
                <a:solidFill>
                  <a:srgbClr val="E30101"/>
                </a:solidFill>
                <a:latin typeface="Noto Sans S Chinese Medium" panose="020B0600000000000000" pitchFamily="34" charset="-122"/>
                <a:ea typeface="Noto Sans S Chinese Medium" panose="020B0600000000000000" pitchFamily="34" charset="-122"/>
                <a:sym typeface="思源黑体"/>
              </a:rPr>
              <a:t>小时开展一次防火巡查</a:t>
            </a:r>
            <a:r>
              <a:rPr lang="zh-CN" altLang="en-US" sz="2000" dirty="0">
                <a:latin typeface="Noto Sans S Chinese Medium" panose="020B0600000000000000" pitchFamily="34" charset="-122"/>
                <a:ea typeface="Noto Sans S Chinese Medium" panose="020B0600000000000000" pitchFamily="34" charset="-122"/>
                <a:sym typeface="思源黑体"/>
              </a:rPr>
              <a:t>，防火巡查应当填写巡查记录，巡查人员应当在巡查记录上签名。</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p:tgtEl>
                                          <p:spTgt spid="23"/>
                                        </p:tgtEl>
                                        <p:attrNameLst>
                                          <p:attrName>ppt_x</p:attrName>
                                        </p:attrNameLst>
                                      </p:cBhvr>
                                      <p:tavLst>
                                        <p:tav tm="0">
                                          <p:val>
                                            <p:strVal val="#ppt_x-#ppt_w*1.125000"/>
                                          </p:val>
                                        </p:tav>
                                        <p:tav tm="100000">
                                          <p:val>
                                            <p:strVal val="#ppt_x"/>
                                          </p:val>
                                        </p:tav>
                                      </p:tavLst>
                                    </p:anim>
                                    <p:animEffect transition="in" filter="wipe(right)">
                                      <p:cBhvr>
                                        <p:cTn id="8" dur="10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督促、落实火灾隐患整改</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0" name="文本框 99"/>
          <p:cNvSpPr txBox="1"/>
          <p:nvPr/>
        </p:nvSpPr>
        <p:spPr>
          <a:xfrm>
            <a:off x="1539586" y="1457411"/>
            <a:ext cx="9171957" cy="3750194"/>
          </a:xfrm>
          <a:prstGeom prst="rect">
            <a:avLst/>
          </a:prstGeom>
          <a:noFill/>
          <a:ln w="9525">
            <a:noFill/>
          </a:ln>
        </p:spPr>
        <p:txBody>
          <a:bodyPr wrap="square" anchor="t">
            <a:spAutoFit/>
          </a:bodyPr>
          <a:lstStyle/>
          <a:p>
            <a:pPr indent="457200" algn="just">
              <a:lnSpc>
                <a:spcPts val="3200"/>
              </a:lnSpc>
            </a:pPr>
            <a:r>
              <a:rPr lang="zh-CN" altLang="en-US" sz="2000" dirty="0">
                <a:latin typeface="Noto Sans S Chinese Medium" panose="020B0600000000000000" pitchFamily="34" charset="-122"/>
                <a:ea typeface="Noto Sans S Chinese Medium" panose="020B0600000000000000" pitchFamily="34" charset="-122"/>
                <a:sym typeface="思源黑体"/>
              </a:rPr>
              <a:t>针对消防监督检查以及单位消防检查中发现的问题，应当</a:t>
            </a:r>
            <a:r>
              <a:rPr lang="zh-CN" altLang="en-US" sz="2000" dirty="0">
                <a:solidFill>
                  <a:srgbClr val="C00000"/>
                </a:solidFill>
                <a:latin typeface="Noto Sans S Chinese Medium" panose="020B0600000000000000" pitchFamily="34" charset="-122"/>
                <a:ea typeface="Noto Sans S Chinese Medium" panose="020B0600000000000000" pitchFamily="34" charset="-122"/>
                <a:sym typeface="思源黑体"/>
              </a:rPr>
              <a:t>立即</a:t>
            </a:r>
            <a:r>
              <a:rPr lang="zh-CN" altLang="en-US" sz="2000" dirty="0">
                <a:latin typeface="Noto Sans S Chinese Medium" panose="020B0600000000000000" pitchFamily="34" charset="-122"/>
                <a:ea typeface="Noto Sans S Chinese Medium" panose="020B0600000000000000" pitchFamily="34" charset="-122"/>
                <a:sym typeface="思源黑体"/>
              </a:rPr>
              <a:t>督促、</a:t>
            </a:r>
            <a:r>
              <a:rPr lang="zh-CN" altLang="en-US" sz="2000" dirty="0">
                <a:solidFill>
                  <a:srgbClr val="C00000"/>
                </a:solidFill>
                <a:latin typeface="Noto Sans S Chinese Medium" panose="020B0600000000000000" pitchFamily="34" charset="-122"/>
                <a:ea typeface="Noto Sans S Chinese Medium" panose="020B0600000000000000" pitchFamily="34" charset="-122"/>
                <a:sym typeface="思源黑体"/>
              </a:rPr>
              <a:t>落实</a:t>
            </a:r>
            <a:r>
              <a:rPr lang="zh-CN" altLang="en-US" sz="2000" dirty="0">
                <a:latin typeface="Noto Sans S Chinese Medium" panose="020B0600000000000000" pitchFamily="34" charset="-122"/>
                <a:ea typeface="Noto Sans S Chinese Medium" panose="020B0600000000000000" pitchFamily="34" charset="-122"/>
                <a:sym typeface="思源黑体"/>
              </a:rPr>
              <a:t>火灾隐患</a:t>
            </a:r>
            <a:r>
              <a:rPr lang="zh-CN" altLang="en-US" sz="2000" dirty="0">
                <a:solidFill>
                  <a:srgbClr val="C00000"/>
                </a:solidFill>
                <a:latin typeface="Noto Sans S Chinese Medium" panose="020B0600000000000000" pitchFamily="34" charset="-122"/>
                <a:ea typeface="Noto Sans S Chinese Medium" panose="020B0600000000000000" pitchFamily="34" charset="-122"/>
                <a:sym typeface="思源黑体"/>
              </a:rPr>
              <a:t>整改</a:t>
            </a:r>
            <a:r>
              <a:rPr lang="zh-CN" altLang="en-US" sz="2000" dirty="0">
                <a:latin typeface="Noto Sans S Chinese Medium" panose="020B0600000000000000" pitchFamily="34" charset="-122"/>
                <a:ea typeface="Noto Sans S Chinese Medium" panose="020B0600000000000000" pitchFamily="34" charset="-122"/>
                <a:sym typeface="思源黑体"/>
              </a:rPr>
              <a:t>。</a:t>
            </a:r>
          </a:p>
          <a:p>
            <a:pPr indent="457200" algn="just">
              <a:lnSpc>
                <a:spcPts val="3200"/>
              </a:lnSpc>
            </a:pPr>
            <a:r>
              <a:rPr lang="zh-CN" altLang="en-US" sz="2000" dirty="0">
                <a:latin typeface="Noto Sans S Chinese Medium" panose="020B0600000000000000" pitchFamily="34" charset="-122"/>
                <a:ea typeface="Noto Sans S Chinese Medium" panose="020B0600000000000000" pitchFamily="34" charset="-122"/>
                <a:sym typeface="思源黑体"/>
              </a:rPr>
              <a:t>①确立隐患整改部门和负责人员；</a:t>
            </a:r>
          </a:p>
          <a:p>
            <a:pPr indent="457200" algn="just">
              <a:lnSpc>
                <a:spcPts val="3200"/>
              </a:lnSpc>
            </a:pPr>
            <a:r>
              <a:rPr lang="zh-CN" altLang="en-US" sz="2000" dirty="0">
                <a:latin typeface="Noto Sans S Chinese Medium" panose="020B0600000000000000" pitchFamily="34" charset="-122"/>
                <a:ea typeface="Noto Sans S Chinese Medium" panose="020B0600000000000000" pitchFamily="34" charset="-122"/>
                <a:sym typeface="思源黑体"/>
              </a:rPr>
              <a:t>②明确整改标准和整改期限；</a:t>
            </a:r>
          </a:p>
          <a:p>
            <a:pPr indent="457200" algn="just">
              <a:lnSpc>
                <a:spcPts val="3200"/>
              </a:lnSpc>
            </a:pPr>
            <a:r>
              <a:rPr lang="zh-CN" altLang="en-US" sz="2000" dirty="0">
                <a:latin typeface="Noto Sans S Chinese Medium" panose="020B0600000000000000" pitchFamily="34" charset="-122"/>
                <a:ea typeface="Noto Sans S Chinese Medium" panose="020B0600000000000000" pitchFamily="34" charset="-122"/>
                <a:sym typeface="思源黑体"/>
              </a:rPr>
              <a:t>③确立整改期间的安全防护措施；</a:t>
            </a:r>
          </a:p>
          <a:p>
            <a:pPr indent="457200" algn="just">
              <a:lnSpc>
                <a:spcPts val="3200"/>
              </a:lnSpc>
            </a:pPr>
            <a:r>
              <a:rPr lang="zh-CN" altLang="en-US" sz="2000" dirty="0">
                <a:latin typeface="Noto Sans S Chinese Medium" panose="020B0600000000000000" pitchFamily="34" charset="-122"/>
                <a:ea typeface="Noto Sans S Chinese Medium" panose="020B0600000000000000" pitchFamily="34" charset="-122"/>
                <a:sym typeface="思源黑体"/>
              </a:rPr>
              <a:t>④对无法立即改正的火灾隐患，制定整改方案，并上报消防安全管理人。</a:t>
            </a:r>
          </a:p>
          <a:p>
            <a:pPr indent="457200" algn="just">
              <a:lnSpc>
                <a:spcPts val="3200"/>
              </a:lnSpc>
            </a:pPr>
            <a:r>
              <a:rPr lang="zh-CN" altLang="en-US" sz="2000" dirty="0">
                <a:latin typeface="Noto Sans S Chinese Medium" panose="020B0600000000000000" pitchFamily="34" charset="-122"/>
                <a:ea typeface="Noto Sans S Chinese Medium" panose="020B0600000000000000" pitchFamily="34" charset="-122"/>
                <a:sym typeface="思源黑体"/>
              </a:rPr>
              <a:t>⑤隐患整改完毕后，组织复查。</a:t>
            </a:r>
          </a:p>
          <a:p>
            <a:pPr indent="457200" algn="just">
              <a:lnSpc>
                <a:spcPts val="3200"/>
              </a:lnSpc>
            </a:pPr>
            <a:r>
              <a:rPr lang="zh-CN" altLang="en-US" sz="2000" dirty="0">
                <a:latin typeface="Noto Sans S Chinese Medium" panose="020B0600000000000000" pitchFamily="34" charset="-122"/>
                <a:ea typeface="Noto Sans S Chinese Medium" panose="020B0600000000000000" pitchFamily="34" charset="-122"/>
                <a:sym typeface="思源黑体"/>
              </a:rPr>
              <a:t>⑥对公安机关消防机构责令限期改正的火灾隐患，应在规定的期限内改正，并向当地公安机关消防机构申报复查。</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组织开展消防宣传教育</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0" name="文本框 99"/>
          <p:cNvSpPr txBox="1"/>
          <p:nvPr/>
        </p:nvSpPr>
        <p:spPr>
          <a:xfrm>
            <a:off x="1539586" y="1457411"/>
            <a:ext cx="9171957" cy="2108719"/>
          </a:xfrm>
          <a:prstGeom prst="rect">
            <a:avLst/>
          </a:prstGeom>
          <a:noFill/>
          <a:ln w="9525">
            <a:noFill/>
          </a:ln>
        </p:spPr>
        <p:txBody>
          <a:bodyPr wrap="square" anchor="t">
            <a:spAutoFit/>
          </a:bodyPr>
          <a:lstStyle/>
          <a:p>
            <a:pPr indent="457200" algn="just">
              <a:lnSpc>
                <a:spcPts val="3200"/>
              </a:lnSpc>
            </a:pPr>
            <a:r>
              <a:rPr lang="zh-CN" altLang="en-US" sz="2000" dirty="0">
                <a:latin typeface="Noto Sans S Chinese Medium" panose="020B0600000000000000" pitchFamily="34" charset="-122"/>
                <a:ea typeface="Noto Sans S Chinese Medium" panose="020B0600000000000000" pitchFamily="34" charset="-122"/>
                <a:sym typeface="思源黑体"/>
              </a:rPr>
              <a:t>单位对每名员工应当至少</a:t>
            </a:r>
            <a:r>
              <a:rPr lang="zh-CN" altLang="en-US" sz="2000" dirty="0">
                <a:solidFill>
                  <a:srgbClr val="C00000"/>
                </a:solidFill>
                <a:latin typeface="Noto Sans S Chinese Medium" panose="020B0600000000000000" pitchFamily="34" charset="-122"/>
                <a:ea typeface="Noto Sans S Chinese Medium" panose="020B0600000000000000" pitchFamily="34" charset="-122"/>
                <a:sym typeface="思源黑体"/>
              </a:rPr>
              <a:t>每半年进行一次消防安全培训</a:t>
            </a:r>
            <a:r>
              <a:rPr lang="zh-CN" altLang="en-US" sz="2000" dirty="0">
                <a:latin typeface="Noto Sans S Chinese Medium" panose="020B0600000000000000" pitchFamily="34" charset="-122"/>
                <a:ea typeface="Noto Sans S Chinese Medium" panose="020B0600000000000000" pitchFamily="34" charset="-122"/>
                <a:sym typeface="思源黑体"/>
              </a:rPr>
              <a:t>；应当组织新上岗和转入新岗位的员工进行</a:t>
            </a:r>
            <a:r>
              <a:rPr lang="zh-CN" altLang="en-US" sz="2000" dirty="0">
                <a:solidFill>
                  <a:srgbClr val="C00000"/>
                </a:solidFill>
                <a:latin typeface="Noto Sans S Chinese Medium" panose="020B0600000000000000" pitchFamily="34" charset="-122"/>
                <a:ea typeface="Noto Sans S Chinese Medium" panose="020B0600000000000000" pitchFamily="34" charset="-122"/>
                <a:sym typeface="思源黑体"/>
              </a:rPr>
              <a:t>上岗前的消防安全培训</a:t>
            </a:r>
            <a:r>
              <a:rPr lang="zh-CN" altLang="en-US" sz="2000" dirty="0">
                <a:latin typeface="Noto Sans S Chinese Medium" panose="020B0600000000000000" pitchFamily="34" charset="-122"/>
                <a:ea typeface="Noto Sans S Chinese Medium" panose="020B0600000000000000" pitchFamily="34" charset="-122"/>
                <a:sym typeface="思源黑体"/>
              </a:rPr>
              <a:t>；应当组织特殊工种、岗位人员参加</a:t>
            </a:r>
            <a:r>
              <a:rPr lang="zh-CN" altLang="en-US" sz="2000" dirty="0">
                <a:solidFill>
                  <a:srgbClr val="C00000"/>
                </a:solidFill>
                <a:latin typeface="Noto Sans S Chinese Medium" panose="020B0600000000000000" pitchFamily="34" charset="-122"/>
                <a:ea typeface="Noto Sans S Chinese Medium" panose="020B0600000000000000" pitchFamily="34" charset="-122"/>
                <a:sym typeface="思源黑体"/>
              </a:rPr>
              <a:t>消防专门培训并持证上岗</a:t>
            </a:r>
            <a:r>
              <a:rPr lang="zh-CN" altLang="en-US" sz="2000" dirty="0">
                <a:latin typeface="Noto Sans S Chinese Medium" panose="020B0600000000000000" pitchFamily="34" charset="-122"/>
                <a:ea typeface="Noto Sans S Chinese Medium" panose="020B0600000000000000" pitchFamily="34" charset="-122"/>
                <a:sym typeface="思源黑体"/>
              </a:rPr>
              <a:t>；同时还可通过发放宣传手册、张贴图画、广播、闭路电视、知识竞赛、消防宣传板报等多种形式开展适合单位实际的</a:t>
            </a:r>
            <a:r>
              <a:rPr lang="zh-CN" altLang="en-US" sz="2000" dirty="0">
                <a:solidFill>
                  <a:srgbClr val="C00000"/>
                </a:solidFill>
                <a:latin typeface="Noto Sans S Chinese Medium" panose="020B0600000000000000" pitchFamily="34" charset="-122"/>
                <a:ea typeface="Noto Sans S Chinese Medium" panose="020B0600000000000000" pitchFamily="34" charset="-122"/>
                <a:sym typeface="思源黑体"/>
              </a:rPr>
              <a:t>经常性的消防安全宣传教育</a:t>
            </a:r>
            <a:r>
              <a:rPr lang="zh-CN" altLang="en-US" sz="2000" dirty="0">
                <a:latin typeface="Noto Sans S Chinese Medium" panose="020B0600000000000000" pitchFamily="34" charset="-122"/>
                <a:ea typeface="Noto Sans S Chinese Medium" panose="020B0600000000000000" pitchFamily="34" charset="-122"/>
                <a:sym typeface="思源黑体"/>
              </a:rPr>
              <a:t>。</a:t>
            </a:r>
          </a:p>
        </p:txBody>
      </p:sp>
      <p:pic>
        <p:nvPicPr>
          <p:cNvPr id="2" name="图片 1"/>
          <p:cNvPicPr>
            <a:picLocks noChangeAspect="1"/>
          </p:cNvPicPr>
          <p:nvPr/>
        </p:nvPicPr>
        <p:blipFill>
          <a:blip r:embed="rId4"/>
          <a:stretch>
            <a:fillRect/>
          </a:stretch>
        </p:blipFill>
        <p:spPr>
          <a:xfrm>
            <a:off x="3618334" y="3313604"/>
            <a:ext cx="5014459" cy="230976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组织演练</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0" name="文本框 99"/>
          <p:cNvSpPr txBox="1"/>
          <p:nvPr/>
        </p:nvSpPr>
        <p:spPr>
          <a:xfrm>
            <a:off x="1539587" y="1457411"/>
            <a:ext cx="5166014" cy="3743525"/>
          </a:xfrm>
          <a:prstGeom prst="rect">
            <a:avLst/>
          </a:prstGeom>
          <a:noFill/>
          <a:ln w="9525">
            <a:noFill/>
          </a:ln>
        </p:spPr>
        <p:txBody>
          <a:bodyPr wrap="square" anchor="t">
            <a:spAutoFit/>
          </a:bodyPr>
          <a:lstStyle/>
          <a:p>
            <a:pPr indent="457200" algn="just">
              <a:lnSpc>
                <a:spcPts val="3200"/>
              </a:lnSpc>
            </a:pPr>
            <a:r>
              <a:rPr lang="zh-CN" altLang="en-US" dirty="0">
                <a:latin typeface="Noto Sans S Chinese Medium" panose="020B0600000000000000" pitchFamily="34" charset="-122"/>
                <a:ea typeface="Noto Sans S Chinese Medium" panose="020B0600000000000000" pitchFamily="34" charset="-122"/>
                <a:sym typeface="思源黑体"/>
              </a:rPr>
              <a:t>消防演练是为了提高全体员工的消防安全意识，使员工熟悉灭火和应急疏散预案，明确岗位职责，提高协同配合能力，同时也是增强预案可操作性的重要举措。</a:t>
            </a:r>
          </a:p>
          <a:p>
            <a:pPr indent="457200" algn="just">
              <a:lnSpc>
                <a:spcPts val="3200"/>
              </a:lnSpc>
            </a:pPr>
            <a:r>
              <a:rPr lang="zh-CN" altLang="en-US" dirty="0">
                <a:latin typeface="Noto Sans S Chinese Medium" panose="020B0600000000000000" pitchFamily="34" charset="-122"/>
                <a:ea typeface="Noto Sans S Chinese Medium" panose="020B0600000000000000" pitchFamily="34" charset="-122"/>
                <a:sym typeface="思源黑体"/>
              </a:rPr>
              <a:t>单位至少</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每半年组织一次消防演练</a:t>
            </a:r>
            <a:r>
              <a:rPr lang="zh-CN" altLang="en-US" dirty="0">
                <a:latin typeface="Noto Sans S Chinese Medium" panose="020B0600000000000000" pitchFamily="34" charset="-122"/>
                <a:ea typeface="Noto Sans S Chinese Medium" panose="020B0600000000000000" pitchFamily="34" charset="-122"/>
                <a:sym typeface="思源黑体"/>
              </a:rPr>
              <a:t>。演练前应告知演练范围内的各部门人员、外来人员演练相关事项；演练中应当设置明显标识，防止发生意外混乱；演练结束，应总结问题，做好记录，针对存在问题，修订预案内容。</a:t>
            </a:r>
          </a:p>
        </p:txBody>
      </p:sp>
      <p:pic>
        <p:nvPicPr>
          <p:cNvPr id="2" name="图片 1"/>
          <p:cNvPicPr>
            <a:picLocks noChangeAspect="1"/>
          </p:cNvPicPr>
          <p:nvPr/>
        </p:nvPicPr>
        <p:blipFill>
          <a:blip r:embed="rId4"/>
          <a:stretch>
            <a:fillRect/>
          </a:stretch>
        </p:blipFill>
        <p:spPr>
          <a:xfrm>
            <a:off x="6902019" y="1529000"/>
            <a:ext cx="3809524" cy="3800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sp>
        <p:nvSpPr>
          <p:cNvPr id="111" name="AutoShape 3"/>
          <p:cNvSpPr>
            <a:spLocks noChangeArrowheads="1"/>
          </p:cNvSpPr>
          <p:nvPr/>
        </p:nvSpPr>
        <p:spPr bwMode="gray">
          <a:xfrm rot="5400000">
            <a:off x="-970756" y="1337470"/>
            <a:ext cx="4429125" cy="4430713"/>
          </a:xfrm>
          <a:custGeom>
            <a:avLst/>
            <a:gdLst>
              <a:gd name="G0" fmla="+- 10527 0 0"/>
              <a:gd name="G1" fmla="+- 11670910 0 0"/>
              <a:gd name="G2" fmla="+- 0 0 11670910"/>
              <a:gd name="T0" fmla="*/ 0 256 1"/>
              <a:gd name="T1" fmla="*/ 180 256 1"/>
              <a:gd name="G3" fmla="+- 11670910 T0 T1"/>
              <a:gd name="T2" fmla="*/ 0 256 1"/>
              <a:gd name="T3" fmla="*/ 90 256 1"/>
              <a:gd name="G4" fmla="+- 11670910 T2 T3"/>
              <a:gd name="G5" fmla="*/ G4 2 1"/>
              <a:gd name="T4" fmla="*/ 90 256 1"/>
              <a:gd name="T5" fmla="*/ 0 256 1"/>
              <a:gd name="G6" fmla="+- 11670910 T4 T5"/>
              <a:gd name="G7" fmla="*/ G6 2 1"/>
              <a:gd name="G8" fmla="abs 1167091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27"/>
              <a:gd name="G18" fmla="*/ 10527 1 2"/>
              <a:gd name="G19" fmla="+- G18 5400 0"/>
              <a:gd name="G20" fmla="cos G19 11670910"/>
              <a:gd name="G21" fmla="sin G19 11670910"/>
              <a:gd name="G22" fmla="+- G20 10800 0"/>
              <a:gd name="G23" fmla="+- G21 10800 0"/>
              <a:gd name="G24" fmla="+- 10800 0 G20"/>
              <a:gd name="G25" fmla="+- 10527 10800 0"/>
              <a:gd name="G26" fmla="?: G9 G17 G25"/>
              <a:gd name="G27" fmla="?: G9 0 21600"/>
              <a:gd name="G28" fmla="cos 10800 11670910"/>
              <a:gd name="G29" fmla="sin 10800 11670910"/>
              <a:gd name="G30" fmla="sin 10527 11670910"/>
              <a:gd name="G31" fmla="+- G28 10800 0"/>
              <a:gd name="G32" fmla="+- G29 10800 0"/>
              <a:gd name="G33" fmla="+- G30 10800 0"/>
              <a:gd name="G34" fmla="?: G4 0 G31"/>
              <a:gd name="G35" fmla="?: 11670910 G34 0"/>
              <a:gd name="G36" fmla="?: G6 G35 G31"/>
              <a:gd name="G37" fmla="+- 21600 0 G36"/>
              <a:gd name="G38" fmla="?: G4 0 G33"/>
              <a:gd name="G39" fmla="?: 11670910 G38 G32"/>
              <a:gd name="G40" fmla="?: G6 G39 0"/>
              <a:gd name="G41" fmla="?: G4 G32 21600"/>
              <a:gd name="G42" fmla="?: G6 G41 G33"/>
              <a:gd name="T12" fmla="*/ 10800 w 21600"/>
              <a:gd name="T13" fmla="*/ 0 h 21600"/>
              <a:gd name="T14" fmla="*/ 141 w 21600"/>
              <a:gd name="T15" fmla="*/ 11156 h 21600"/>
              <a:gd name="T16" fmla="*/ 10800 w 21600"/>
              <a:gd name="T17" fmla="*/ 273 h 21600"/>
              <a:gd name="T18" fmla="*/ 21459 w 21600"/>
              <a:gd name="T19" fmla="*/ 1115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78" y="11151"/>
                </a:moveTo>
                <a:cubicBezTo>
                  <a:pt x="274" y="11034"/>
                  <a:pt x="273" y="10917"/>
                  <a:pt x="273" y="10800"/>
                </a:cubicBezTo>
                <a:cubicBezTo>
                  <a:pt x="273" y="4986"/>
                  <a:pt x="4986" y="273"/>
                  <a:pt x="10800" y="273"/>
                </a:cubicBezTo>
                <a:cubicBezTo>
                  <a:pt x="16613" y="273"/>
                  <a:pt x="21327" y="4986"/>
                  <a:pt x="21327" y="10800"/>
                </a:cubicBezTo>
                <a:cubicBezTo>
                  <a:pt x="21327" y="10917"/>
                  <a:pt x="21325" y="11034"/>
                  <a:pt x="21321" y="11151"/>
                </a:cubicBezTo>
                <a:lnTo>
                  <a:pt x="21593" y="11161"/>
                </a:lnTo>
                <a:cubicBezTo>
                  <a:pt x="21597" y="11040"/>
                  <a:pt x="21600" y="10920"/>
                  <a:pt x="21600" y="10800"/>
                </a:cubicBezTo>
                <a:cubicBezTo>
                  <a:pt x="21600" y="4835"/>
                  <a:pt x="16764" y="0"/>
                  <a:pt x="10800" y="0"/>
                </a:cubicBezTo>
                <a:cubicBezTo>
                  <a:pt x="4835" y="0"/>
                  <a:pt x="0" y="4835"/>
                  <a:pt x="0" y="10800"/>
                </a:cubicBezTo>
                <a:cubicBezTo>
                  <a:pt x="-1" y="10920"/>
                  <a:pt x="2" y="11040"/>
                  <a:pt x="6" y="11161"/>
                </a:cubicBezTo>
                <a:close/>
              </a:path>
            </a:pathLst>
          </a:custGeom>
          <a:gradFill rotWithShape="0">
            <a:gsLst>
              <a:gs pos="100000">
                <a:srgbClr val="D10001"/>
              </a:gs>
              <a:gs pos="0">
                <a:schemeClr val="bg1"/>
              </a:gs>
            </a:gsLst>
            <a:lin ang="0" scaled="1"/>
          </a:gradFill>
          <a:ln>
            <a:noFill/>
          </a:ln>
          <a:effectLst/>
        </p:spPr>
        <p:txBody>
          <a:bodyPr wrap="none" anchor="ctr"/>
          <a:lstStyle/>
          <a:p>
            <a:pPr>
              <a:defRPr/>
            </a:pPr>
            <a:endParaRPr lang="zh-CN" altLang="en-US">
              <a:latin typeface="思源黑体"/>
              <a:ea typeface="思源黑体 CN Medium" panose="020B0600000000000000" pitchFamily="34" charset="-122"/>
              <a:sym typeface="思源黑体"/>
            </a:endParaRPr>
          </a:p>
        </p:txBody>
      </p:sp>
      <p:grpSp>
        <p:nvGrpSpPr>
          <p:cNvPr id="2" name="Group 54"/>
          <p:cNvGrpSpPr/>
          <p:nvPr/>
        </p:nvGrpSpPr>
        <p:grpSpPr>
          <a:xfrm>
            <a:off x="2479675" y="1474789"/>
            <a:ext cx="6556972" cy="536575"/>
            <a:chOff x="830" y="1215"/>
            <a:chExt cx="3676" cy="339"/>
          </a:xfrm>
          <a:gradFill>
            <a:gsLst>
              <a:gs pos="32000">
                <a:srgbClr val="D10001"/>
              </a:gs>
              <a:gs pos="100000">
                <a:schemeClr val="bg1"/>
              </a:gs>
            </a:gsLst>
            <a:lin ang="0" scaled="1"/>
          </a:gradFill>
        </p:grpSpPr>
        <p:sp>
          <p:nvSpPr>
            <p:cNvPr id="114" name="AutoShape 6"/>
            <p:cNvSpPr>
              <a:spLocks noChangeArrowheads="1"/>
            </p:cNvSpPr>
            <p:nvPr/>
          </p:nvSpPr>
          <p:spPr bwMode="gray">
            <a:xfrm>
              <a:off x="1013" y="1215"/>
              <a:ext cx="3493" cy="334"/>
            </a:xfrm>
            <a:prstGeom prst="roundRect">
              <a:avLst>
                <a:gd name="adj" fmla="val 50000"/>
              </a:avLst>
            </a:prstGeom>
            <a:grpFill/>
            <a:ln>
              <a:noFill/>
            </a:ln>
            <a:effectLst/>
          </p:spPr>
          <p:txBody>
            <a:bodyPr wrap="none" anchor="ctr"/>
            <a:lstStyle/>
            <a:p>
              <a:pPr>
                <a:defRPr/>
              </a:pPr>
              <a:endParaRPr lang="zh-CN" altLang="en-US">
                <a:latin typeface="思源黑体"/>
                <a:ea typeface="思源黑体 CN Medium" panose="020B0600000000000000" pitchFamily="34" charset="-122"/>
                <a:sym typeface="思源黑体"/>
              </a:endParaRPr>
            </a:p>
          </p:txBody>
        </p:sp>
        <p:grpSp>
          <p:nvGrpSpPr>
            <p:cNvPr id="5124" name="Group 7"/>
            <p:cNvGrpSpPr/>
            <p:nvPr/>
          </p:nvGrpSpPr>
          <p:grpSpPr>
            <a:xfrm>
              <a:off x="830" y="1238"/>
              <a:ext cx="316" cy="316"/>
              <a:chOff x="980" y="1412"/>
              <a:chExt cx="316" cy="316"/>
            </a:xfrm>
            <a:grpFill/>
          </p:grpSpPr>
          <p:sp>
            <p:nvSpPr>
              <p:cNvPr id="5125" name="Oval 8"/>
              <p:cNvSpPr/>
              <p:nvPr/>
            </p:nvSpPr>
            <p:spPr>
              <a:xfrm>
                <a:off x="980" y="1412"/>
                <a:ext cx="316" cy="316"/>
              </a:xfrm>
              <a:prstGeom prst="ellipse">
                <a:avLst/>
              </a:prstGeom>
              <a:grp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sp>
            <p:nvSpPr>
              <p:cNvPr id="5126" name="Oval 9"/>
              <p:cNvSpPr/>
              <p:nvPr/>
            </p:nvSpPr>
            <p:spPr>
              <a:xfrm>
                <a:off x="1028" y="1461"/>
                <a:ext cx="204" cy="220"/>
              </a:xfrm>
              <a:prstGeom prst="ellipse">
                <a:avLst/>
              </a:prstGeom>
              <a:solidFill>
                <a:schemeClr val="bg1"/>
              </a:solid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grpSp>
        <p:sp>
          <p:nvSpPr>
            <p:cNvPr id="5127" name="Text Box 10"/>
            <p:cNvSpPr txBox="1"/>
            <p:nvPr/>
          </p:nvSpPr>
          <p:spPr>
            <a:xfrm>
              <a:off x="882" y="1277"/>
              <a:ext cx="190" cy="233"/>
            </a:xfrm>
            <a:prstGeom prst="rect">
              <a:avLst/>
            </a:prstGeom>
            <a:noFill/>
            <a:ln w="9525">
              <a:noFill/>
            </a:ln>
          </p:spPr>
          <p:txBody>
            <a:bodyPr wrap="none" anchor="t">
              <a:spAutoFit/>
            </a:bodyPr>
            <a:lstStyle/>
            <a:p>
              <a:pPr algn="ctr" eaLnBrk="0" hangingPunct="0"/>
              <a:r>
                <a:rPr lang="en-US" altLang="zh-CN" b="1" dirty="0">
                  <a:solidFill>
                    <a:srgbClr val="000000"/>
                  </a:solidFill>
                  <a:latin typeface="思源黑体"/>
                  <a:ea typeface="思源黑体 CN Medium" panose="020B0600000000000000" pitchFamily="34" charset="-122"/>
                  <a:sym typeface="思源黑体"/>
                </a:rPr>
                <a:t>1</a:t>
              </a:r>
            </a:p>
          </p:txBody>
        </p:sp>
        <p:sp>
          <p:nvSpPr>
            <p:cNvPr id="117" name="Text Box 11"/>
            <p:cNvSpPr txBox="1">
              <a:spLocks noChangeArrowheads="1"/>
            </p:cNvSpPr>
            <p:nvPr/>
          </p:nvSpPr>
          <p:spPr bwMode="blackWhite">
            <a:xfrm>
              <a:off x="1146" y="1269"/>
              <a:ext cx="1134" cy="233"/>
            </a:xfrm>
            <a:prstGeom prst="rect">
              <a:avLst/>
            </a:prstGeom>
            <a:grpFill/>
            <a:ln>
              <a:noFill/>
            </a:ln>
            <a:effectLst/>
          </p:spPr>
          <p:txBody>
            <a:bodyPr wrap="none">
              <a:spAutoFit/>
            </a:bodyPr>
            <a:lstStyle/>
            <a:p>
              <a:pPr eaLnBrk="0" hangingPunct="0">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思源黑体"/>
                  <a:ea typeface="思源黑体 CN Medium" panose="020B0600000000000000" pitchFamily="34" charset="-122"/>
                  <a:sym typeface="思源黑体"/>
                </a:rPr>
                <a:t>近年的火灾形势</a:t>
              </a:r>
            </a:p>
          </p:txBody>
        </p:sp>
      </p:grpSp>
      <p:grpSp>
        <p:nvGrpSpPr>
          <p:cNvPr id="4" name="Group 53"/>
          <p:cNvGrpSpPr/>
          <p:nvPr/>
        </p:nvGrpSpPr>
        <p:grpSpPr>
          <a:xfrm>
            <a:off x="2990851" y="2176469"/>
            <a:ext cx="6507029" cy="539751"/>
            <a:chOff x="1152" y="1657"/>
            <a:chExt cx="3648" cy="340"/>
          </a:xfrm>
          <a:gradFill>
            <a:gsLst>
              <a:gs pos="30000">
                <a:srgbClr val="D10001"/>
              </a:gs>
              <a:gs pos="100000">
                <a:schemeClr val="bg1"/>
              </a:gs>
            </a:gsLst>
            <a:lin ang="0" scaled="1"/>
          </a:gradFill>
        </p:grpSpPr>
        <p:sp>
          <p:nvSpPr>
            <p:cNvPr id="121" name="AutoShape 13"/>
            <p:cNvSpPr>
              <a:spLocks noChangeArrowheads="1"/>
            </p:cNvSpPr>
            <p:nvPr/>
          </p:nvSpPr>
          <p:spPr bwMode="gray">
            <a:xfrm>
              <a:off x="1369" y="1657"/>
              <a:ext cx="3431" cy="333"/>
            </a:xfrm>
            <a:prstGeom prst="roundRect">
              <a:avLst>
                <a:gd name="adj" fmla="val 50000"/>
              </a:avLst>
            </a:prstGeom>
            <a:grpFill/>
            <a:ln>
              <a:noFill/>
            </a:ln>
            <a:effectLst/>
          </p:spPr>
          <p:txBody>
            <a:bodyPr wrap="none" anchor="ctr"/>
            <a:lstStyle/>
            <a:p>
              <a:pPr>
                <a:defRPr/>
              </a:pPr>
              <a:endParaRPr lang="zh-CN" altLang="en-US">
                <a:latin typeface="思源黑体"/>
                <a:ea typeface="思源黑体 CN Medium" panose="020B0600000000000000" pitchFamily="34" charset="-122"/>
                <a:sym typeface="思源黑体"/>
              </a:endParaRPr>
            </a:p>
          </p:txBody>
        </p:sp>
        <p:sp>
          <p:nvSpPr>
            <p:cNvPr id="5131" name="Text Box 14"/>
            <p:cNvSpPr txBox="1"/>
            <p:nvPr/>
          </p:nvSpPr>
          <p:spPr>
            <a:xfrm>
              <a:off x="1488" y="1711"/>
              <a:ext cx="1013" cy="233"/>
            </a:xfrm>
            <a:prstGeom prst="rect">
              <a:avLst/>
            </a:prstGeom>
            <a:grpFill/>
            <a:ln w="9525">
              <a:noFill/>
            </a:ln>
          </p:spPr>
          <p:txBody>
            <a:bodyPr wrap="none" anchor="t">
              <a:spAutoFit/>
            </a:bodyPr>
            <a:lstStyle/>
            <a:p>
              <a:pPr eaLnBrk="0" hangingPunct="0"/>
              <a:r>
                <a:rPr lang="zh-CN" altLang="en-US" b="1" dirty="0">
                  <a:solidFill>
                    <a:schemeClr val="bg1"/>
                  </a:solidFill>
                  <a:latin typeface="思源黑体"/>
                  <a:ea typeface="思源黑体 CN Medium" panose="020B0600000000000000" pitchFamily="34" charset="-122"/>
                  <a:sym typeface="思源黑体"/>
                </a:rPr>
                <a:t>医院火灾特点</a:t>
              </a:r>
            </a:p>
          </p:txBody>
        </p:sp>
        <p:grpSp>
          <p:nvGrpSpPr>
            <p:cNvPr id="5132" name="Group 15"/>
            <p:cNvGrpSpPr/>
            <p:nvPr/>
          </p:nvGrpSpPr>
          <p:grpSpPr>
            <a:xfrm>
              <a:off x="1152" y="1681"/>
              <a:ext cx="316" cy="316"/>
              <a:chOff x="980" y="1412"/>
              <a:chExt cx="316" cy="316"/>
            </a:xfrm>
            <a:grpFill/>
          </p:grpSpPr>
          <p:sp>
            <p:nvSpPr>
              <p:cNvPr id="5133" name="Oval 16"/>
              <p:cNvSpPr/>
              <p:nvPr/>
            </p:nvSpPr>
            <p:spPr>
              <a:xfrm>
                <a:off x="980" y="1412"/>
                <a:ext cx="316" cy="316"/>
              </a:xfrm>
              <a:prstGeom prst="ellipse">
                <a:avLst/>
              </a:prstGeom>
              <a:grp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sp>
            <p:nvSpPr>
              <p:cNvPr id="5134" name="Oval 17"/>
              <p:cNvSpPr/>
              <p:nvPr/>
            </p:nvSpPr>
            <p:spPr>
              <a:xfrm>
                <a:off x="1028" y="1461"/>
                <a:ext cx="185" cy="220"/>
              </a:xfrm>
              <a:prstGeom prst="ellipse">
                <a:avLst/>
              </a:prstGeom>
              <a:solidFill>
                <a:schemeClr val="bg1"/>
              </a:solid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grpSp>
        <p:sp>
          <p:nvSpPr>
            <p:cNvPr id="5135" name="Text Box 18"/>
            <p:cNvSpPr txBox="1"/>
            <p:nvPr/>
          </p:nvSpPr>
          <p:spPr>
            <a:xfrm>
              <a:off x="1194" y="1719"/>
              <a:ext cx="196" cy="231"/>
            </a:xfrm>
            <a:prstGeom prst="rect">
              <a:avLst/>
            </a:prstGeom>
            <a:noFill/>
            <a:ln w="9525">
              <a:noFill/>
            </a:ln>
          </p:spPr>
          <p:txBody>
            <a:bodyPr wrap="none" anchor="t">
              <a:spAutoFit/>
            </a:bodyPr>
            <a:lstStyle/>
            <a:p>
              <a:pPr algn="ctr" eaLnBrk="0" hangingPunct="0"/>
              <a:r>
                <a:rPr lang="en-US" altLang="zh-CN" b="1" dirty="0">
                  <a:solidFill>
                    <a:srgbClr val="000000"/>
                  </a:solidFill>
                  <a:latin typeface="思源黑体"/>
                  <a:ea typeface="思源黑体 CN Medium" panose="020B0600000000000000" pitchFamily="34" charset="-122"/>
                  <a:sym typeface="思源黑体"/>
                </a:rPr>
                <a:t>2</a:t>
              </a:r>
            </a:p>
          </p:txBody>
        </p:sp>
      </p:grpSp>
      <p:grpSp>
        <p:nvGrpSpPr>
          <p:cNvPr id="6" name="Group 52"/>
          <p:cNvGrpSpPr/>
          <p:nvPr/>
        </p:nvGrpSpPr>
        <p:grpSpPr>
          <a:xfrm>
            <a:off x="3208338" y="2887665"/>
            <a:ext cx="6605133" cy="536575"/>
            <a:chOff x="1289" y="2105"/>
            <a:chExt cx="3703" cy="339"/>
          </a:xfrm>
          <a:gradFill>
            <a:gsLst>
              <a:gs pos="36000">
                <a:srgbClr val="D10001"/>
              </a:gs>
              <a:gs pos="100000">
                <a:schemeClr val="bg1"/>
              </a:gs>
            </a:gsLst>
            <a:lin ang="0" scaled="1"/>
          </a:gradFill>
        </p:grpSpPr>
        <p:sp>
          <p:nvSpPr>
            <p:cNvPr id="128" name="AutoShape 20"/>
            <p:cNvSpPr>
              <a:spLocks noChangeArrowheads="1"/>
            </p:cNvSpPr>
            <p:nvPr/>
          </p:nvSpPr>
          <p:spPr bwMode="gray">
            <a:xfrm>
              <a:off x="1472" y="2105"/>
              <a:ext cx="3520" cy="334"/>
            </a:xfrm>
            <a:prstGeom prst="roundRect">
              <a:avLst>
                <a:gd name="adj" fmla="val 50000"/>
              </a:avLst>
            </a:prstGeom>
            <a:grpFill/>
            <a:ln>
              <a:noFill/>
            </a:ln>
            <a:effectLst/>
          </p:spPr>
          <p:txBody>
            <a:bodyPr wrap="none" anchor="ctr"/>
            <a:lstStyle/>
            <a:p>
              <a:pPr>
                <a:defRPr/>
              </a:pPr>
              <a:endParaRPr lang="zh-CN" altLang="en-US">
                <a:latin typeface="思源黑体"/>
                <a:ea typeface="思源黑体 CN Medium" panose="020B0600000000000000" pitchFamily="34" charset="-122"/>
                <a:sym typeface="思源黑体"/>
              </a:endParaRPr>
            </a:p>
          </p:txBody>
        </p:sp>
        <p:grpSp>
          <p:nvGrpSpPr>
            <p:cNvPr id="5138" name="Group 21"/>
            <p:cNvGrpSpPr/>
            <p:nvPr/>
          </p:nvGrpSpPr>
          <p:grpSpPr>
            <a:xfrm>
              <a:off x="1289" y="2128"/>
              <a:ext cx="316" cy="316"/>
              <a:chOff x="980" y="1412"/>
              <a:chExt cx="316" cy="316"/>
            </a:xfrm>
            <a:grpFill/>
          </p:grpSpPr>
          <p:sp>
            <p:nvSpPr>
              <p:cNvPr id="5139" name="Oval 22"/>
              <p:cNvSpPr/>
              <p:nvPr/>
            </p:nvSpPr>
            <p:spPr>
              <a:xfrm>
                <a:off x="980" y="1412"/>
                <a:ext cx="316" cy="316"/>
              </a:xfrm>
              <a:prstGeom prst="ellipse">
                <a:avLst/>
              </a:prstGeom>
              <a:grp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sp>
            <p:nvSpPr>
              <p:cNvPr id="5140" name="Oval 23"/>
              <p:cNvSpPr/>
              <p:nvPr/>
            </p:nvSpPr>
            <p:spPr>
              <a:xfrm>
                <a:off x="1028" y="1461"/>
                <a:ext cx="193" cy="220"/>
              </a:xfrm>
              <a:prstGeom prst="ellipse">
                <a:avLst/>
              </a:prstGeom>
              <a:solidFill>
                <a:schemeClr val="bg1"/>
              </a:solid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grpSp>
        <p:sp>
          <p:nvSpPr>
            <p:cNvPr id="5141" name="Text Box 24"/>
            <p:cNvSpPr txBox="1"/>
            <p:nvPr/>
          </p:nvSpPr>
          <p:spPr>
            <a:xfrm>
              <a:off x="1335" y="2162"/>
              <a:ext cx="190" cy="233"/>
            </a:xfrm>
            <a:prstGeom prst="rect">
              <a:avLst/>
            </a:prstGeom>
            <a:noFill/>
            <a:ln w="9525">
              <a:noFill/>
            </a:ln>
          </p:spPr>
          <p:txBody>
            <a:bodyPr wrap="none" anchor="t">
              <a:spAutoFit/>
            </a:bodyPr>
            <a:lstStyle/>
            <a:p>
              <a:pPr algn="ctr" eaLnBrk="0" hangingPunct="0"/>
              <a:r>
                <a:rPr lang="en-US" altLang="zh-CN" b="1" dirty="0">
                  <a:solidFill>
                    <a:srgbClr val="000000"/>
                  </a:solidFill>
                  <a:latin typeface="思源黑体"/>
                  <a:ea typeface="思源黑体 CN Medium" panose="020B0600000000000000" pitchFamily="34" charset="-122"/>
                  <a:sym typeface="思源黑体"/>
                </a:rPr>
                <a:t>3</a:t>
              </a:r>
            </a:p>
          </p:txBody>
        </p:sp>
        <p:sp>
          <p:nvSpPr>
            <p:cNvPr id="5142" name="Text Box 25"/>
            <p:cNvSpPr txBox="1"/>
            <p:nvPr/>
          </p:nvSpPr>
          <p:spPr>
            <a:xfrm>
              <a:off x="1605" y="2159"/>
              <a:ext cx="1312" cy="233"/>
            </a:xfrm>
            <a:prstGeom prst="rect">
              <a:avLst/>
            </a:prstGeom>
            <a:grpFill/>
            <a:ln w="9525">
              <a:noFill/>
            </a:ln>
          </p:spPr>
          <p:txBody>
            <a:bodyPr wrap="none" anchor="t">
              <a:spAutoFit/>
            </a:bodyPr>
            <a:lstStyle/>
            <a:p>
              <a:pPr eaLnBrk="0" hangingPunct="0"/>
              <a:r>
                <a:rPr lang="zh-CN" altLang="en-US" b="1" dirty="0">
                  <a:solidFill>
                    <a:schemeClr val="bg1"/>
                  </a:solidFill>
                  <a:latin typeface="思源黑体"/>
                  <a:ea typeface="思源黑体 CN Medium" panose="020B0600000000000000" pitchFamily="34" charset="-122"/>
                  <a:sym typeface="思源黑体"/>
                </a:rPr>
                <a:t>典型火灾案例剖析</a:t>
              </a:r>
            </a:p>
          </p:txBody>
        </p:sp>
      </p:grpSp>
      <p:grpSp>
        <p:nvGrpSpPr>
          <p:cNvPr id="8" name="Group 51"/>
          <p:cNvGrpSpPr/>
          <p:nvPr/>
        </p:nvGrpSpPr>
        <p:grpSpPr>
          <a:xfrm>
            <a:off x="3162301" y="3598870"/>
            <a:ext cx="6507028" cy="539751"/>
            <a:chOff x="1260" y="2553"/>
            <a:chExt cx="3648" cy="340"/>
          </a:xfrm>
          <a:gradFill>
            <a:gsLst>
              <a:gs pos="25000">
                <a:srgbClr val="D10001"/>
              </a:gs>
              <a:gs pos="100000">
                <a:schemeClr val="bg1"/>
              </a:gs>
            </a:gsLst>
            <a:lin ang="0" scaled="1"/>
          </a:gradFill>
        </p:grpSpPr>
        <p:sp>
          <p:nvSpPr>
            <p:cNvPr id="135" name="AutoShape 27"/>
            <p:cNvSpPr>
              <a:spLocks noChangeArrowheads="1"/>
            </p:cNvSpPr>
            <p:nvPr/>
          </p:nvSpPr>
          <p:spPr bwMode="gray">
            <a:xfrm>
              <a:off x="1477" y="2553"/>
              <a:ext cx="3431" cy="333"/>
            </a:xfrm>
            <a:prstGeom prst="roundRect">
              <a:avLst>
                <a:gd name="adj" fmla="val 50000"/>
              </a:avLst>
            </a:prstGeom>
            <a:grpFill/>
            <a:ln>
              <a:noFill/>
            </a:ln>
            <a:effectLst/>
          </p:spPr>
          <p:txBody>
            <a:bodyPr wrap="none" anchor="ctr"/>
            <a:lstStyle/>
            <a:p>
              <a:pPr>
                <a:defRPr/>
              </a:pPr>
              <a:endParaRPr lang="zh-CN" altLang="en-US">
                <a:latin typeface="思源黑体"/>
                <a:ea typeface="思源黑体 CN Medium" panose="020B0600000000000000" pitchFamily="34" charset="-122"/>
                <a:sym typeface="思源黑体"/>
              </a:endParaRPr>
            </a:p>
          </p:txBody>
        </p:sp>
        <p:sp>
          <p:nvSpPr>
            <p:cNvPr id="5145" name="Text Box 28"/>
            <p:cNvSpPr txBox="1"/>
            <p:nvPr/>
          </p:nvSpPr>
          <p:spPr>
            <a:xfrm>
              <a:off x="1596" y="2607"/>
              <a:ext cx="1162" cy="233"/>
            </a:xfrm>
            <a:prstGeom prst="rect">
              <a:avLst/>
            </a:prstGeom>
            <a:grpFill/>
            <a:ln w="9525">
              <a:noFill/>
            </a:ln>
          </p:spPr>
          <p:txBody>
            <a:bodyPr wrap="none" anchor="t">
              <a:spAutoFit/>
            </a:bodyPr>
            <a:lstStyle/>
            <a:p>
              <a:pPr eaLnBrk="0" hangingPunct="0"/>
              <a:r>
                <a:rPr lang="zh-CN" altLang="en-US" b="1" dirty="0">
                  <a:solidFill>
                    <a:schemeClr val="bg1"/>
                  </a:solidFill>
                  <a:latin typeface="思源黑体"/>
                  <a:ea typeface="思源黑体 CN Medium" panose="020B0600000000000000" pitchFamily="34" charset="-122"/>
                  <a:sym typeface="思源黑体"/>
                </a:rPr>
                <a:t>初期火灾的扑救</a:t>
              </a:r>
            </a:p>
          </p:txBody>
        </p:sp>
        <p:grpSp>
          <p:nvGrpSpPr>
            <p:cNvPr id="5146" name="Group 29"/>
            <p:cNvGrpSpPr/>
            <p:nvPr/>
          </p:nvGrpSpPr>
          <p:grpSpPr>
            <a:xfrm>
              <a:off x="1260" y="2577"/>
              <a:ext cx="316" cy="316"/>
              <a:chOff x="980" y="1412"/>
              <a:chExt cx="316" cy="316"/>
            </a:xfrm>
            <a:grpFill/>
          </p:grpSpPr>
          <p:sp>
            <p:nvSpPr>
              <p:cNvPr id="5147" name="Oval 30"/>
              <p:cNvSpPr/>
              <p:nvPr/>
            </p:nvSpPr>
            <p:spPr>
              <a:xfrm>
                <a:off x="980" y="1412"/>
                <a:ext cx="316" cy="316"/>
              </a:xfrm>
              <a:prstGeom prst="ellipse">
                <a:avLst/>
              </a:prstGeom>
              <a:grp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sp>
            <p:nvSpPr>
              <p:cNvPr id="5148" name="Oval 31"/>
              <p:cNvSpPr/>
              <p:nvPr/>
            </p:nvSpPr>
            <p:spPr>
              <a:xfrm>
                <a:off x="1028" y="1461"/>
                <a:ext cx="192" cy="220"/>
              </a:xfrm>
              <a:prstGeom prst="ellipse">
                <a:avLst/>
              </a:prstGeom>
              <a:solidFill>
                <a:schemeClr val="bg1"/>
              </a:solid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grpSp>
        <p:sp>
          <p:nvSpPr>
            <p:cNvPr id="5149" name="Text Box 32"/>
            <p:cNvSpPr txBox="1"/>
            <p:nvPr/>
          </p:nvSpPr>
          <p:spPr>
            <a:xfrm>
              <a:off x="1300" y="2615"/>
              <a:ext cx="196" cy="231"/>
            </a:xfrm>
            <a:prstGeom prst="rect">
              <a:avLst/>
            </a:prstGeom>
            <a:noFill/>
            <a:ln w="9525">
              <a:noFill/>
            </a:ln>
          </p:spPr>
          <p:txBody>
            <a:bodyPr wrap="none" anchor="t">
              <a:spAutoFit/>
            </a:bodyPr>
            <a:lstStyle/>
            <a:p>
              <a:pPr algn="ctr" eaLnBrk="0" hangingPunct="0"/>
              <a:r>
                <a:rPr lang="en-US" altLang="zh-CN" b="1" dirty="0">
                  <a:solidFill>
                    <a:srgbClr val="000000"/>
                  </a:solidFill>
                  <a:latin typeface="思源黑体"/>
                  <a:ea typeface="思源黑体 CN Medium" panose="020B0600000000000000" pitchFamily="34" charset="-122"/>
                  <a:sym typeface="思源黑体"/>
                </a:rPr>
                <a:t>4</a:t>
              </a:r>
            </a:p>
          </p:txBody>
        </p:sp>
      </p:grpSp>
      <p:grpSp>
        <p:nvGrpSpPr>
          <p:cNvPr id="10" name="Group 50"/>
          <p:cNvGrpSpPr/>
          <p:nvPr/>
        </p:nvGrpSpPr>
        <p:grpSpPr>
          <a:xfrm>
            <a:off x="2928937" y="4310064"/>
            <a:ext cx="7347161" cy="536575"/>
            <a:chOff x="1113" y="3001"/>
            <a:chExt cx="4119" cy="339"/>
          </a:xfrm>
          <a:gradFill>
            <a:gsLst>
              <a:gs pos="42000">
                <a:srgbClr val="D10001"/>
              </a:gs>
              <a:gs pos="100000">
                <a:schemeClr val="bg1"/>
              </a:gs>
            </a:gsLst>
            <a:lin ang="0" scaled="1"/>
          </a:gradFill>
        </p:grpSpPr>
        <p:sp>
          <p:nvSpPr>
            <p:cNvPr id="142" name="AutoShape 34"/>
            <p:cNvSpPr>
              <a:spLocks noChangeArrowheads="1"/>
            </p:cNvSpPr>
            <p:nvPr/>
          </p:nvSpPr>
          <p:spPr bwMode="gray">
            <a:xfrm>
              <a:off x="1296" y="3001"/>
              <a:ext cx="3936" cy="334"/>
            </a:xfrm>
            <a:prstGeom prst="roundRect">
              <a:avLst>
                <a:gd name="adj" fmla="val 50000"/>
              </a:avLst>
            </a:prstGeom>
            <a:grpFill/>
            <a:ln>
              <a:noFill/>
            </a:ln>
            <a:effectLst/>
          </p:spPr>
          <p:txBody>
            <a:bodyPr wrap="none" anchor="ctr"/>
            <a:lstStyle/>
            <a:p>
              <a:pPr>
                <a:defRPr/>
              </a:pPr>
              <a:endParaRPr lang="zh-CN" altLang="en-US">
                <a:latin typeface="思源黑体"/>
                <a:ea typeface="思源黑体 CN Medium" panose="020B0600000000000000" pitchFamily="34" charset="-122"/>
                <a:sym typeface="思源黑体"/>
              </a:endParaRPr>
            </a:p>
          </p:txBody>
        </p:sp>
        <p:grpSp>
          <p:nvGrpSpPr>
            <p:cNvPr id="5152" name="Group 35"/>
            <p:cNvGrpSpPr/>
            <p:nvPr/>
          </p:nvGrpSpPr>
          <p:grpSpPr>
            <a:xfrm>
              <a:off x="1113" y="3024"/>
              <a:ext cx="316" cy="316"/>
              <a:chOff x="980" y="1412"/>
              <a:chExt cx="316" cy="316"/>
            </a:xfrm>
            <a:grpFill/>
          </p:grpSpPr>
          <p:sp>
            <p:nvSpPr>
              <p:cNvPr id="5153" name="Oval 36"/>
              <p:cNvSpPr/>
              <p:nvPr/>
            </p:nvSpPr>
            <p:spPr>
              <a:xfrm>
                <a:off x="980" y="1412"/>
                <a:ext cx="316" cy="316"/>
              </a:xfrm>
              <a:prstGeom prst="ellipse">
                <a:avLst/>
              </a:prstGeom>
              <a:grp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sp>
            <p:nvSpPr>
              <p:cNvPr id="5154" name="Oval 37"/>
              <p:cNvSpPr/>
              <p:nvPr/>
            </p:nvSpPr>
            <p:spPr>
              <a:xfrm>
                <a:off x="1028" y="1461"/>
                <a:ext cx="186" cy="220"/>
              </a:xfrm>
              <a:prstGeom prst="ellipse">
                <a:avLst/>
              </a:prstGeom>
              <a:solidFill>
                <a:schemeClr val="bg1"/>
              </a:solid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grpSp>
        <p:sp>
          <p:nvSpPr>
            <p:cNvPr id="5155" name="Text Box 38"/>
            <p:cNvSpPr txBox="1"/>
            <p:nvPr/>
          </p:nvSpPr>
          <p:spPr>
            <a:xfrm>
              <a:off x="1159" y="3063"/>
              <a:ext cx="190" cy="233"/>
            </a:xfrm>
            <a:prstGeom prst="rect">
              <a:avLst/>
            </a:prstGeom>
            <a:noFill/>
            <a:ln w="9525">
              <a:noFill/>
            </a:ln>
          </p:spPr>
          <p:txBody>
            <a:bodyPr wrap="none" anchor="t">
              <a:spAutoFit/>
            </a:bodyPr>
            <a:lstStyle/>
            <a:p>
              <a:pPr algn="ctr" eaLnBrk="0" hangingPunct="0"/>
              <a:r>
                <a:rPr lang="en-US" altLang="zh-CN" b="1" dirty="0">
                  <a:solidFill>
                    <a:srgbClr val="000000"/>
                  </a:solidFill>
                  <a:latin typeface="思源黑体"/>
                  <a:ea typeface="思源黑体 CN Medium" panose="020B0600000000000000" pitchFamily="34" charset="-122"/>
                  <a:sym typeface="思源黑体"/>
                </a:rPr>
                <a:t>5</a:t>
              </a:r>
            </a:p>
          </p:txBody>
        </p:sp>
        <p:sp>
          <p:nvSpPr>
            <p:cNvPr id="5156" name="Text Box 39"/>
            <p:cNvSpPr txBox="1"/>
            <p:nvPr/>
          </p:nvSpPr>
          <p:spPr>
            <a:xfrm>
              <a:off x="1429" y="3055"/>
              <a:ext cx="2507" cy="233"/>
            </a:xfrm>
            <a:prstGeom prst="rect">
              <a:avLst/>
            </a:prstGeom>
            <a:grpFill/>
            <a:ln w="9525">
              <a:noFill/>
            </a:ln>
          </p:spPr>
          <p:txBody>
            <a:bodyPr wrap="none" anchor="t">
              <a:spAutoFit/>
            </a:bodyPr>
            <a:lstStyle/>
            <a:p>
              <a:pPr eaLnBrk="0" hangingPunct="0"/>
              <a:r>
                <a:rPr lang="zh-CN" altLang="en-US" b="1" dirty="0">
                  <a:solidFill>
                    <a:schemeClr val="bg1"/>
                  </a:solidFill>
                  <a:latin typeface="思源黑体"/>
                  <a:ea typeface="思源黑体 CN Medium" panose="020B0600000000000000" pitchFamily="34" charset="-122"/>
                  <a:sym typeface="思源黑体"/>
                </a:rPr>
                <a:t>灭火器及消防水带、水盘的使用方法</a:t>
              </a:r>
            </a:p>
          </p:txBody>
        </p:sp>
      </p:grpSp>
      <p:grpSp>
        <p:nvGrpSpPr>
          <p:cNvPr id="12" name="Group 49"/>
          <p:cNvGrpSpPr/>
          <p:nvPr/>
        </p:nvGrpSpPr>
        <p:grpSpPr>
          <a:xfrm>
            <a:off x="2530477" y="5018077"/>
            <a:ext cx="7347165" cy="539749"/>
            <a:chOff x="862" y="3448"/>
            <a:chExt cx="4119" cy="339"/>
          </a:xfrm>
          <a:gradFill>
            <a:gsLst>
              <a:gs pos="32000">
                <a:srgbClr val="D10001"/>
              </a:gs>
              <a:gs pos="100000">
                <a:schemeClr val="bg1"/>
              </a:gs>
            </a:gsLst>
            <a:lin ang="0" scaled="1"/>
          </a:gradFill>
        </p:grpSpPr>
        <p:sp>
          <p:nvSpPr>
            <p:cNvPr id="149" name="AutoShape 41"/>
            <p:cNvSpPr>
              <a:spLocks noChangeArrowheads="1"/>
            </p:cNvSpPr>
            <p:nvPr/>
          </p:nvSpPr>
          <p:spPr bwMode="gray">
            <a:xfrm>
              <a:off x="1045" y="3448"/>
              <a:ext cx="3936" cy="334"/>
            </a:xfrm>
            <a:prstGeom prst="roundRect">
              <a:avLst>
                <a:gd name="adj" fmla="val 50000"/>
              </a:avLst>
            </a:prstGeom>
            <a:grpFill/>
            <a:ln>
              <a:noFill/>
            </a:ln>
            <a:effectLst/>
          </p:spPr>
          <p:txBody>
            <a:bodyPr wrap="none" anchor="ctr"/>
            <a:lstStyle/>
            <a:p>
              <a:pPr>
                <a:defRPr/>
              </a:pPr>
              <a:endParaRPr lang="zh-CN" altLang="en-US">
                <a:latin typeface="思源黑体"/>
                <a:ea typeface="思源黑体 CN Medium" panose="020B0600000000000000" pitchFamily="34" charset="-122"/>
                <a:sym typeface="思源黑体"/>
              </a:endParaRPr>
            </a:p>
          </p:txBody>
        </p:sp>
        <p:grpSp>
          <p:nvGrpSpPr>
            <p:cNvPr id="5159" name="Group 42"/>
            <p:cNvGrpSpPr/>
            <p:nvPr/>
          </p:nvGrpSpPr>
          <p:grpSpPr>
            <a:xfrm>
              <a:off x="862" y="3471"/>
              <a:ext cx="316" cy="316"/>
              <a:chOff x="980" y="1412"/>
              <a:chExt cx="316" cy="316"/>
            </a:xfrm>
            <a:grpFill/>
          </p:grpSpPr>
          <p:sp>
            <p:nvSpPr>
              <p:cNvPr id="5160" name="Oval 43"/>
              <p:cNvSpPr/>
              <p:nvPr/>
            </p:nvSpPr>
            <p:spPr>
              <a:xfrm>
                <a:off x="980" y="1412"/>
                <a:ext cx="316" cy="316"/>
              </a:xfrm>
              <a:prstGeom prst="ellipse">
                <a:avLst/>
              </a:prstGeom>
              <a:grp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sp>
            <p:nvSpPr>
              <p:cNvPr id="5161" name="Oval 44"/>
              <p:cNvSpPr/>
              <p:nvPr/>
            </p:nvSpPr>
            <p:spPr>
              <a:xfrm>
                <a:off x="1028" y="1461"/>
                <a:ext cx="192" cy="220"/>
              </a:xfrm>
              <a:prstGeom prst="ellipse">
                <a:avLst/>
              </a:prstGeom>
              <a:solidFill>
                <a:schemeClr val="bg1"/>
              </a:solid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grpSp>
        <p:sp>
          <p:nvSpPr>
            <p:cNvPr id="5162" name="Text Box 45"/>
            <p:cNvSpPr txBox="1"/>
            <p:nvPr/>
          </p:nvSpPr>
          <p:spPr>
            <a:xfrm>
              <a:off x="901" y="3510"/>
              <a:ext cx="196" cy="231"/>
            </a:xfrm>
            <a:prstGeom prst="rect">
              <a:avLst/>
            </a:prstGeom>
            <a:noFill/>
            <a:ln w="9525">
              <a:noFill/>
            </a:ln>
          </p:spPr>
          <p:txBody>
            <a:bodyPr wrap="none" anchor="t">
              <a:spAutoFit/>
            </a:bodyPr>
            <a:lstStyle/>
            <a:p>
              <a:pPr algn="ctr" eaLnBrk="0" hangingPunct="0"/>
              <a:r>
                <a:rPr lang="en-US" altLang="zh-CN" b="1" dirty="0">
                  <a:solidFill>
                    <a:srgbClr val="000000"/>
                  </a:solidFill>
                  <a:latin typeface="思源黑体"/>
                  <a:ea typeface="思源黑体 CN Medium" panose="020B0600000000000000" pitchFamily="34" charset="-122"/>
                  <a:sym typeface="思源黑体"/>
                </a:rPr>
                <a:t>6</a:t>
              </a:r>
            </a:p>
          </p:txBody>
        </p:sp>
        <p:sp>
          <p:nvSpPr>
            <p:cNvPr id="5163" name="Text Box 46"/>
            <p:cNvSpPr txBox="1"/>
            <p:nvPr/>
          </p:nvSpPr>
          <p:spPr>
            <a:xfrm>
              <a:off x="1178" y="3502"/>
              <a:ext cx="1312" cy="232"/>
            </a:xfrm>
            <a:prstGeom prst="rect">
              <a:avLst/>
            </a:prstGeom>
            <a:grpFill/>
            <a:ln w="9525">
              <a:noFill/>
            </a:ln>
          </p:spPr>
          <p:txBody>
            <a:bodyPr wrap="none" anchor="t">
              <a:spAutoFit/>
            </a:bodyPr>
            <a:lstStyle/>
            <a:p>
              <a:pPr eaLnBrk="0" hangingPunct="0"/>
              <a:r>
                <a:rPr lang="zh-CN" altLang="en-US" b="1" dirty="0">
                  <a:solidFill>
                    <a:schemeClr val="bg1"/>
                  </a:solidFill>
                  <a:latin typeface="思源黑体"/>
                  <a:ea typeface="思源黑体 CN Medium" panose="020B0600000000000000" pitchFamily="34" charset="-122"/>
                  <a:sym typeface="思源黑体"/>
                </a:rPr>
                <a:t>安全疏散注意事项</a:t>
              </a:r>
            </a:p>
          </p:txBody>
        </p:sp>
      </p:grpSp>
      <p:grpSp>
        <p:nvGrpSpPr>
          <p:cNvPr id="14" name="组合 1"/>
          <p:cNvGrpSpPr/>
          <p:nvPr/>
        </p:nvGrpSpPr>
        <p:grpSpPr>
          <a:xfrm>
            <a:off x="-711189" y="1665278"/>
            <a:ext cx="3767138" cy="3768725"/>
            <a:chOff x="-1873238" y="978682"/>
            <a:chExt cx="3767138" cy="3768725"/>
          </a:xfrm>
          <a:effectLst>
            <a:outerShdw blurRad="63500" sx="102000" sy="102000" algn="ctr" rotWithShape="0">
              <a:prstClr val="black">
                <a:alpha val="40000"/>
              </a:prstClr>
            </a:outerShdw>
          </a:effectLst>
        </p:grpSpPr>
        <p:sp>
          <p:nvSpPr>
            <p:cNvPr id="5165" name="AutoShape 4"/>
            <p:cNvSpPr/>
            <p:nvPr/>
          </p:nvSpPr>
          <p:spPr>
            <a:xfrm rot="5400000">
              <a:off x="-1874032" y="979476"/>
              <a:ext cx="3768725" cy="3767138"/>
            </a:xfrm>
            <a:prstGeom prst="ellipse">
              <a:avLst/>
            </a:prstGeom>
            <a:gradFill>
              <a:gsLst>
                <a:gs pos="0">
                  <a:srgbClr val="E20001"/>
                </a:gs>
                <a:gs pos="100000">
                  <a:srgbClr val="D10001"/>
                </a:gs>
              </a:gsLst>
              <a:lin ang="5400000" scaled="1"/>
            </a:gradFill>
            <a:ln w="9525">
              <a:noFill/>
            </a:ln>
          </p:spPr>
          <p:txBody>
            <a:bodyPr wrap="none" anchor="ctr"/>
            <a:lstStyle/>
            <a:p>
              <a:endParaRPr lang="zh-CN" altLang="en-US" dirty="0">
                <a:latin typeface="思源黑体"/>
                <a:ea typeface="思源黑体 CN Medium" panose="020B0600000000000000" pitchFamily="34" charset="-122"/>
                <a:sym typeface="思源黑体"/>
              </a:endParaRPr>
            </a:p>
          </p:txBody>
        </p:sp>
        <p:sp>
          <p:nvSpPr>
            <p:cNvPr id="5166" name="Rectangle 47"/>
            <p:cNvSpPr/>
            <p:nvPr/>
          </p:nvSpPr>
          <p:spPr>
            <a:xfrm>
              <a:off x="241935" y="2120829"/>
              <a:ext cx="1371600" cy="1754326"/>
            </a:xfrm>
            <a:prstGeom prst="rect">
              <a:avLst/>
            </a:prstGeom>
            <a:noFill/>
            <a:ln w="9525">
              <a:noFill/>
            </a:ln>
          </p:spPr>
          <p:txBody>
            <a:bodyPr wrap="square" anchor="t">
              <a:spAutoFit/>
            </a:bodyPr>
            <a:lstStyle/>
            <a:p>
              <a:pPr algn="ctr"/>
              <a:r>
                <a:rPr lang="zh-CN" altLang="en-US" sz="5400" b="1" dirty="0">
                  <a:solidFill>
                    <a:schemeClr val="bg1"/>
                  </a:solidFill>
                  <a:latin typeface="思源黑体"/>
                  <a:ea typeface="思源黑体 CN Medium" panose="020B0600000000000000" pitchFamily="34" charset="-122"/>
                  <a:sym typeface="思源黑体"/>
                </a:rPr>
                <a:t>目录</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wipe(down)">
                                      <p:cBhvr>
                                        <p:cTn id="11" dur="1000"/>
                                        <p:tgtEl>
                                          <p:spTgt spid="111"/>
                                        </p:tgtEl>
                                      </p:cBhvr>
                                    </p:animEffect>
                                  </p:childTnLst>
                                </p:cTn>
                              </p:par>
                            </p:childTnLst>
                          </p:cTn>
                        </p:par>
                        <p:par>
                          <p:cTn id="12" fill="hold">
                            <p:stCondLst>
                              <p:cond delay="3000"/>
                            </p:stCondLst>
                            <p:childTnLst>
                              <p:par>
                                <p:cTn id="13" presetID="2" presetClass="entr" presetSubtype="3"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ppt_x</p:attrName>
                                        </p:attrNameLst>
                                      </p:cBhvr>
                                      <p:tavLst>
                                        <p:tav tm="0">
                                          <p:val>
                                            <p:strVal val="1+#ppt_w/2"/>
                                          </p:val>
                                        </p:tav>
                                        <p:tav tm="100000">
                                          <p:val>
                                            <p:strVal val="#ppt_x"/>
                                          </p:val>
                                        </p:tav>
                                      </p:tavLst>
                                    </p:anim>
                                    <p:anim calcmode="lin" valueType="num">
                                      <p:cBhvr>
                                        <p:cTn id="16" dur="10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4000"/>
                            </p:stCondLst>
                            <p:childTnLst>
                              <p:par>
                                <p:cTn id="18" presetID="2" presetClass="entr" presetSubtype="3"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ppt_x</p:attrName>
                                        </p:attrNameLst>
                                      </p:cBhvr>
                                      <p:tavLst>
                                        <p:tav tm="0">
                                          <p:val>
                                            <p:strVal val="1+#ppt_w/2"/>
                                          </p:val>
                                        </p:tav>
                                        <p:tav tm="100000">
                                          <p:val>
                                            <p:strVal val="#ppt_x"/>
                                          </p:val>
                                        </p:tav>
                                      </p:tavLst>
                                    </p:anim>
                                    <p:anim calcmode="lin" valueType="num">
                                      <p:cBhvr>
                                        <p:cTn id="21" dur="1000" fill="hold"/>
                                        <p:tgtEl>
                                          <p:spTgt spid="4"/>
                                        </p:tgtEl>
                                        <p:attrNameLst>
                                          <p:attrName>ppt_y</p:attrName>
                                        </p:attrNameLst>
                                      </p:cBhvr>
                                      <p:tavLst>
                                        <p:tav tm="0">
                                          <p:val>
                                            <p:strVal val="0-#ppt_h/2"/>
                                          </p:val>
                                        </p:tav>
                                        <p:tav tm="100000">
                                          <p:val>
                                            <p:strVal val="#ppt_y"/>
                                          </p:val>
                                        </p:tav>
                                      </p:tavLst>
                                    </p:anim>
                                  </p:childTnLst>
                                </p:cTn>
                              </p:par>
                            </p:childTnLst>
                          </p:cTn>
                        </p:par>
                        <p:par>
                          <p:cTn id="22" fill="hold">
                            <p:stCondLst>
                              <p:cond delay="5000"/>
                            </p:stCondLst>
                            <p:childTnLst>
                              <p:par>
                                <p:cTn id="23" presetID="2" presetClass="entr" presetSubtype="3"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1+#ppt_w/2"/>
                                          </p:val>
                                        </p:tav>
                                        <p:tav tm="100000">
                                          <p:val>
                                            <p:strVal val="#ppt_x"/>
                                          </p:val>
                                        </p:tav>
                                      </p:tavLst>
                                    </p:anim>
                                    <p:anim calcmode="lin" valueType="num">
                                      <p:cBhvr>
                                        <p:cTn id="26" dur="1000" fill="hold"/>
                                        <p:tgtEl>
                                          <p:spTgt spid="6"/>
                                        </p:tgtEl>
                                        <p:attrNameLst>
                                          <p:attrName>ppt_y</p:attrName>
                                        </p:attrNameLst>
                                      </p:cBhvr>
                                      <p:tavLst>
                                        <p:tav tm="0">
                                          <p:val>
                                            <p:strVal val="0-#ppt_h/2"/>
                                          </p:val>
                                        </p:tav>
                                        <p:tav tm="100000">
                                          <p:val>
                                            <p:strVal val="#ppt_y"/>
                                          </p:val>
                                        </p:tav>
                                      </p:tavLst>
                                    </p:anim>
                                  </p:childTnLst>
                                </p:cTn>
                              </p:par>
                            </p:childTnLst>
                          </p:cTn>
                        </p:par>
                        <p:par>
                          <p:cTn id="27" fill="hold">
                            <p:stCondLst>
                              <p:cond delay="6000"/>
                            </p:stCondLst>
                            <p:childTnLst>
                              <p:par>
                                <p:cTn id="28" presetID="2" presetClass="entr" presetSubtype="3"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ppt_x</p:attrName>
                                        </p:attrNameLst>
                                      </p:cBhvr>
                                      <p:tavLst>
                                        <p:tav tm="0">
                                          <p:val>
                                            <p:strVal val="1+#ppt_w/2"/>
                                          </p:val>
                                        </p:tav>
                                        <p:tav tm="100000">
                                          <p:val>
                                            <p:strVal val="#ppt_x"/>
                                          </p:val>
                                        </p:tav>
                                      </p:tavLst>
                                    </p:anim>
                                    <p:anim calcmode="lin" valueType="num">
                                      <p:cBhvr>
                                        <p:cTn id="31" dur="1000" fill="hold"/>
                                        <p:tgtEl>
                                          <p:spTgt spid="8"/>
                                        </p:tgtEl>
                                        <p:attrNameLst>
                                          <p:attrName>ppt_y</p:attrName>
                                        </p:attrNameLst>
                                      </p:cBhvr>
                                      <p:tavLst>
                                        <p:tav tm="0">
                                          <p:val>
                                            <p:strVal val="0-#ppt_h/2"/>
                                          </p:val>
                                        </p:tav>
                                        <p:tav tm="100000">
                                          <p:val>
                                            <p:strVal val="#ppt_y"/>
                                          </p:val>
                                        </p:tav>
                                      </p:tavLst>
                                    </p:anim>
                                  </p:childTnLst>
                                </p:cTn>
                              </p:par>
                            </p:childTnLst>
                          </p:cTn>
                        </p:par>
                        <p:par>
                          <p:cTn id="32" fill="hold">
                            <p:stCondLst>
                              <p:cond delay="7000"/>
                            </p:stCondLst>
                            <p:childTnLst>
                              <p:par>
                                <p:cTn id="33" presetID="2"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1+#ppt_w/2"/>
                                          </p:val>
                                        </p:tav>
                                        <p:tav tm="100000">
                                          <p:val>
                                            <p:strVal val="#ppt_x"/>
                                          </p:val>
                                        </p:tav>
                                      </p:tavLst>
                                    </p:anim>
                                    <p:anim calcmode="lin" valueType="num">
                                      <p:cBhvr>
                                        <p:cTn id="36" dur="1000" fill="hold"/>
                                        <p:tgtEl>
                                          <p:spTgt spid="10"/>
                                        </p:tgtEl>
                                        <p:attrNameLst>
                                          <p:attrName>ppt_y</p:attrName>
                                        </p:attrNameLst>
                                      </p:cBhvr>
                                      <p:tavLst>
                                        <p:tav tm="0">
                                          <p:val>
                                            <p:strVal val="0-#ppt_h/2"/>
                                          </p:val>
                                        </p:tav>
                                        <p:tav tm="100000">
                                          <p:val>
                                            <p:strVal val="#ppt_y"/>
                                          </p:val>
                                        </p:tav>
                                      </p:tavLst>
                                    </p:anim>
                                  </p:childTnLst>
                                </p:cTn>
                              </p:par>
                            </p:childTnLst>
                          </p:cTn>
                        </p:par>
                        <p:par>
                          <p:cTn id="37" fill="hold">
                            <p:stCondLst>
                              <p:cond delay="8000"/>
                            </p:stCondLst>
                            <p:childTnLst>
                              <p:par>
                                <p:cTn id="38" presetID="2" presetClass="entr" presetSubtype="3"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ppt_x</p:attrName>
                                        </p:attrNameLst>
                                      </p:cBhvr>
                                      <p:tavLst>
                                        <p:tav tm="0">
                                          <p:val>
                                            <p:strVal val="1+#ppt_w/2"/>
                                          </p:val>
                                        </p:tav>
                                        <p:tav tm="100000">
                                          <p:val>
                                            <p:strVal val="#ppt_x"/>
                                          </p:val>
                                        </p:tav>
                                      </p:tavLst>
                                    </p:anim>
                                    <p:anim calcmode="lin" valueType="num">
                                      <p:cBhvr>
                                        <p:cTn id="41"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7" name="组合 6"/>
          <p:cNvGrpSpPr/>
          <p:nvPr/>
        </p:nvGrpSpPr>
        <p:grpSpPr>
          <a:xfrm>
            <a:off x="352424" y="1198335"/>
            <a:ext cx="11520489" cy="3543300"/>
            <a:chOff x="352424" y="1198335"/>
            <a:chExt cx="11520489" cy="3543300"/>
          </a:xfrm>
        </p:grpSpPr>
        <p:pic>
          <p:nvPicPr>
            <p:cNvPr id="2" name="图片 1"/>
            <p:cNvPicPr>
              <a:picLocks noChangeAspect="1"/>
            </p:cNvPicPr>
            <p:nvPr/>
          </p:nvPicPr>
          <p:blipFill rotWithShape="1">
            <a:blip r:embed="rId3" cstate="screen"/>
            <a:srcRect/>
            <a:stretch>
              <a:fillRect/>
            </a:stretch>
          </p:blipFill>
          <p:spPr>
            <a:xfrm>
              <a:off x="4810125" y="1198335"/>
              <a:ext cx="2571750" cy="3543300"/>
            </a:xfrm>
            <a:prstGeom prst="rect">
              <a:avLst/>
            </a:prstGeom>
            <a:effectLst>
              <a:outerShdw blurRad="63500" sx="102000" sy="102000" algn="ctr" rotWithShape="0">
                <a:prstClr val="black">
                  <a:alpha val="40000"/>
                </a:prstClr>
              </a:outerShdw>
            </a:effectLst>
          </p:spPr>
        </p:pic>
        <p:sp>
          <p:nvSpPr>
            <p:cNvPr id="3" name="矩形 2"/>
            <p:cNvSpPr/>
            <p:nvPr/>
          </p:nvSpPr>
          <p:spPr>
            <a:xfrm>
              <a:off x="352424" y="3377293"/>
              <a:ext cx="11520489" cy="1233714"/>
            </a:xfrm>
            <a:prstGeom prst="rect">
              <a:avLst/>
            </a:prstGeom>
            <a:solidFill>
              <a:srgbClr val="E3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76684" y="2085935"/>
              <a:ext cx="754743" cy="1446550"/>
            </a:xfrm>
            <a:prstGeom prst="rect">
              <a:avLst/>
            </a:prstGeom>
            <a:noFill/>
          </p:spPr>
          <p:txBody>
            <a:bodyPr wrap="square" rtlCol="0">
              <a:spAutoFit/>
            </a:bodyPr>
            <a:lstStyle/>
            <a:p>
              <a:r>
                <a:rPr lang="en-US" altLang="zh-CN" sz="8800" dirty="0">
                  <a:solidFill>
                    <a:schemeClr val="bg1"/>
                  </a:solidFill>
                  <a:latin typeface="Impact" panose="020B0806030902050204" pitchFamily="34" charset="0"/>
                </a:rPr>
                <a:t>4</a:t>
              </a:r>
              <a:endParaRPr lang="zh-CN" altLang="en-US" sz="8800" dirty="0">
                <a:solidFill>
                  <a:schemeClr val="bg1"/>
                </a:solidFill>
                <a:latin typeface="Impact" panose="020B0806030902050204" pitchFamily="34" charset="0"/>
              </a:endParaRPr>
            </a:p>
          </p:txBody>
        </p:sp>
        <p:sp>
          <p:nvSpPr>
            <p:cNvPr id="5" name="文本框 4"/>
            <p:cNvSpPr txBox="1"/>
            <p:nvPr/>
          </p:nvSpPr>
          <p:spPr>
            <a:xfrm>
              <a:off x="2830909" y="3532485"/>
              <a:ext cx="6530182" cy="1015663"/>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latin typeface="思源黑体 Bold" panose="020B0800000000000000" pitchFamily="34" charset="-122"/>
                  <a:ea typeface="思源黑体 Bold" panose="020B0800000000000000" pitchFamily="34" charset="-122"/>
                </a:rPr>
                <a:t>初期火灾的扑救</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2" name="组合 1"/>
          <p:cNvGrpSpPr/>
          <p:nvPr/>
        </p:nvGrpSpPr>
        <p:grpSpPr>
          <a:xfrm>
            <a:off x="1615787" y="1611600"/>
            <a:ext cx="2641890" cy="4386897"/>
            <a:chOff x="1615787" y="1611600"/>
            <a:chExt cx="2641890" cy="4386897"/>
          </a:xfrm>
        </p:grpSpPr>
        <p:grpSp>
          <p:nvGrpSpPr>
            <p:cNvPr id="7" name="组合 6"/>
            <p:cNvGrpSpPr/>
            <p:nvPr/>
          </p:nvGrpSpPr>
          <p:grpSpPr>
            <a:xfrm>
              <a:off x="1615787" y="1611600"/>
              <a:ext cx="2641890" cy="4386897"/>
              <a:chOff x="260" y="2832"/>
              <a:chExt cx="3925" cy="6908"/>
            </a:xfrm>
          </p:grpSpPr>
          <p:sp>
            <p:nvSpPr>
              <p:cNvPr id="11" name="未知"/>
              <p:cNvSpPr/>
              <p:nvPr/>
            </p:nvSpPr>
            <p:spPr>
              <a:xfrm>
                <a:off x="275" y="3600"/>
                <a:ext cx="3910" cy="6140"/>
              </a:xfrm>
              <a:custGeom>
                <a:avLst/>
                <a:gdLst/>
                <a:ahLst/>
                <a:cxnLst/>
                <a:rect l="0" t="0" r="0" b="0"/>
                <a:pathLst>
                  <a:path w="1179" h="1996">
                    <a:moveTo>
                      <a:pt x="45" y="0"/>
                    </a:moveTo>
                    <a:lnTo>
                      <a:pt x="1043" y="0"/>
                    </a:lnTo>
                    <a:lnTo>
                      <a:pt x="1043" y="272"/>
                    </a:lnTo>
                    <a:lnTo>
                      <a:pt x="1089" y="272"/>
                    </a:lnTo>
                    <a:lnTo>
                      <a:pt x="1179" y="408"/>
                    </a:lnTo>
                    <a:lnTo>
                      <a:pt x="1089" y="544"/>
                    </a:lnTo>
                    <a:lnTo>
                      <a:pt x="1043" y="556"/>
                    </a:lnTo>
                    <a:lnTo>
                      <a:pt x="1043" y="1996"/>
                    </a:lnTo>
                    <a:lnTo>
                      <a:pt x="0" y="1996"/>
                    </a:lnTo>
                    <a:lnTo>
                      <a:pt x="0" y="0"/>
                    </a:lnTo>
                    <a:lnTo>
                      <a:pt x="136" y="0"/>
                    </a:lnTo>
                    <a:lnTo>
                      <a:pt x="0" y="0"/>
                    </a:lnTo>
                  </a:path>
                </a:pathLst>
              </a:custGeom>
              <a:gradFill rotWithShape="1">
                <a:gsLst>
                  <a:gs pos="0">
                    <a:srgbClr val="007BD3"/>
                  </a:gs>
                  <a:gs pos="100000">
                    <a:srgbClr val="034373"/>
                  </a:gs>
                </a:gsLst>
                <a:lin ang="0"/>
                <a:tileRect/>
              </a:gradFill>
              <a:ln w="12700" cap="flat" cmpd="sng">
                <a:solidFill>
                  <a:srgbClr val="4B338D"/>
                </a:solidFill>
                <a:prstDash val="solid"/>
                <a:round/>
                <a:headEnd type="none" w="med" len="med"/>
                <a:tailEnd type="none" w="med" len="med"/>
              </a:ln>
            </p:spPr>
            <p:txBody>
              <a:bodyPr/>
              <a:lstStyle/>
              <a:p>
                <a:endParaRPr lang="zh-CN" altLang="en-US">
                  <a:latin typeface="思源黑体"/>
                  <a:ea typeface="思源黑体 CN Medium" panose="020B0600000000000000" pitchFamily="34" charset="-122"/>
                  <a:sym typeface="思源黑体"/>
                </a:endParaRPr>
              </a:p>
            </p:txBody>
          </p:sp>
          <p:sp>
            <p:nvSpPr>
              <p:cNvPr id="12" name="椭圆 7179"/>
              <p:cNvSpPr/>
              <p:nvPr/>
            </p:nvSpPr>
            <p:spPr>
              <a:xfrm>
                <a:off x="1475" y="3837"/>
                <a:ext cx="605" cy="640"/>
              </a:xfrm>
              <a:prstGeom prst="ellipse">
                <a:avLst/>
              </a:prstGeom>
              <a:solidFill>
                <a:schemeClr val="bg1">
                  <a:alpha val="93999"/>
                </a:schemeClr>
              </a:solidFill>
              <a:ln w="9525">
                <a:noFill/>
              </a:ln>
              <a:effectLst>
                <a:outerShdw dist="17961" dir="2699999" algn="ctr" rotWithShape="0">
                  <a:schemeClr val="tx1"/>
                </a:outerShdw>
              </a:effectLst>
            </p:spPr>
            <p:txBody>
              <a:bodyPr wrap="none" anchor="ctr"/>
              <a:lstStyle/>
              <a:p>
                <a:pPr algn="ctr"/>
                <a:r>
                  <a:rPr lang="en-US" altLang="zh-CN">
                    <a:latin typeface="思源黑体"/>
                    <a:ea typeface="思源黑体 CN Medium" panose="020B0600000000000000" pitchFamily="34" charset="-122"/>
                    <a:sym typeface="思源黑体"/>
                  </a:rPr>
                  <a:t>1</a:t>
                </a:r>
              </a:p>
            </p:txBody>
          </p:sp>
          <p:sp>
            <p:nvSpPr>
              <p:cNvPr id="13" name="文本框 7184"/>
              <p:cNvSpPr txBox="1"/>
              <p:nvPr/>
            </p:nvSpPr>
            <p:spPr>
              <a:xfrm>
                <a:off x="280" y="4780"/>
                <a:ext cx="3252" cy="1900"/>
              </a:xfrm>
              <a:prstGeom prst="rect">
                <a:avLst/>
              </a:prstGeom>
              <a:noFill/>
              <a:ln w="9525">
                <a:noFill/>
              </a:ln>
            </p:spPr>
            <p:txBody>
              <a:bodyPr wrap="square" anchor="t">
                <a:spAutoFit/>
              </a:bodyPr>
              <a:lstStyle/>
              <a:p>
                <a:r>
                  <a:rPr lang="en-US" altLang="zh-CN" dirty="0">
                    <a:latin typeface="思源黑体"/>
                    <a:ea typeface="思源黑体 CN Medium" panose="020B0600000000000000" pitchFamily="34" charset="-122"/>
                    <a:sym typeface="思源黑体"/>
                  </a:rPr>
                  <a:t> </a:t>
                </a:r>
                <a:r>
                  <a:rPr lang="en-GB" altLang="en-US" dirty="0">
                    <a:solidFill>
                      <a:schemeClr val="bg1"/>
                    </a:solidFill>
                    <a:latin typeface="思源黑体"/>
                    <a:ea typeface="思源黑体 CN Medium" panose="020B0600000000000000" pitchFamily="34" charset="-122"/>
                    <a:sym typeface="思源黑体"/>
                  </a:rPr>
                  <a:t>地址要讲得明确、具体</a:t>
                </a:r>
                <a:r>
                  <a:rPr lang="zh-CN" altLang="en-US" dirty="0">
                    <a:solidFill>
                      <a:schemeClr val="bg1"/>
                    </a:solidFill>
                    <a:latin typeface="思源黑体"/>
                    <a:ea typeface="思源黑体 CN Medium" panose="020B0600000000000000" pitchFamily="34" charset="-122"/>
                    <a:sym typeface="思源黑体"/>
                  </a:rPr>
                  <a:t>，包括街道名称，门牌号码，楼层等</a:t>
                </a:r>
              </a:p>
            </p:txBody>
          </p:sp>
          <p:grpSp>
            <p:nvGrpSpPr>
              <p:cNvPr id="14" name="组合 8"/>
              <p:cNvGrpSpPr/>
              <p:nvPr/>
            </p:nvGrpSpPr>
            <p:grpSpPr>
              <a:xfrm>
                <a:off x="260" y="2832"/>
                <a:ext cx="3485" cy="692"/>
                <a:chOff x="821" y="2502"/>
                <a:chExt cx="3550" cy="724"/>
              </a:xfrm>
            </p:grpSpPr>
            <p:sp>
              <p:nvSpPr>
                <p:cNvPr id="15" name="圆角矩形 9"/>
                <p:cNvSpPr/>
                <p:nvPr/>
              </p:nvSpPr>
              <p:spPr>
                <a:xfrm>
                  <a:off x="869" y="2502"/>
                  <a:ext cx="3502" cy="724"/>
                </a:xfrm>
                <a:prstGeom prst="roundRect">
                  <a:avLst>
                    <a:gd name="adj" fmla="val 16667"/>
                  </a:avLst>
                </a:prstGeom>
                <a:solidFill>
                  <a:srgbClr val="E20001"/>
                </a:solidFill>
                <a:ln w="9525">
                  <a:noFill/>
                </a:ln>
              </p:spPr>
              <p:txBody>
                <a:bodyPr wrap="square" lIns="91440" tIns="45720" rIns="91440" bIns="45720" anchor="t"/>
                <a:lstStyle/>
                <a:p>
                  <a:endParaRPr lang="zh-CN" altLang="en-US">
                    <a:latin typeface="思源黑体"/>
                    <a:ea typeface="思源黑体 CN Medium" panose="020B0600000000000000" pitchFamily="34" charset="-122"/>
                    <a:sym typeface="思源黑体"/>
                  </a:endParaRPr>
                </a:p>
              </p:txBody>
            </p:sp>
            <p:sp>
              <p:nvSpPr>
                <p:cNvPr id="16" name="文本框 10"/>
                <p:cNvSpPr txBox="1"/>
                <p:nvPr/>
              </p:nvSpPr>
              <p:spPr>
                <a:xfrm>
                  <a:off x="821" y="2549"/>
                  <a:ext cx="3454" cy="608"/>
                </a:xfrm>
                <a:prstGeom prst="rect">
                  <a:avLst/>
                </a:prstGeom>
                <a:noFill/>
                <a:ln w="9525">
                  <a:noFill/>
                </a:ln>
              </p:spPr>
              <p:txBody>
                <a:bodyPr wrap="square" anchor="t">
                  <a:spAutoFit/>
                </a:bodyPr>
                <a:lstStyle/>
                <a:p>
                  <a:r>
                    <a:rPr lang="en-US" altLang="zh-CN" dirty="0">
                      <a:solidFill>
                        <a:schemeClr val="bg1"/>
                      </a:solidFill>
                      <a:latin typeface="思源黑体"/>
                      <a:ea typeface="思源黑体 CN Medium" panose="020B0600000000000000" pitchFamily="34" charset="-122"/>
                      <a:sym typeface="思源黑体"/>
                    </a:rPr>
                    <a:t> </a:t>
                  </a:r>
                  <a:r>
                    <a:rPr lang="zh-CN" altLang="en-US" dirty="0">
                      <a:solidFill>
                        <a:schemeClr val="bg1"/>
                      </a:solidFill>
                      <a:latin typeface="思源黑体"/>
                      <a:ea typeface="思源黑体 CN Medium" panose="020B0600000000000000" pitchFamily="34" charset="-122"/>
                      <a:sym typeface="思源黑体"/>
                    </a:rPr>
                    <a:t>（1）详细地址</a:t>
                  </a:r>
                </a:p>
              </p:txBody>
            </p:sp>
          </p:grpSp>
        </p:grpSp>
        <p:pic>
          <p:nvPicPr>
            <p:cNvPr id="41" name="图片 2" descr="\\192.168.10.11\监控中心\PPT\医院课件\吉林辽源市中心医院火灾\liaoningzhongxinyiyuan.jpgliaoningzhongxinyiyuan"/>
            <p:cNvPicPr>
              <a:picLocks noChangeAspect="1"/>
            </p:cNvPicPr>
            <p:nvPr/>
          </p:nvPicPr>
          <p:blipFill>
            <a:blip r:embed="rId4"/>
            <a:stretch>
              <a:fillRect/>
            </a:stretch>
          </p:blipFill>
          <p:spPr>
            <a:xfrm>
              <a:off x="1645306" y="4313990"/>
              <a:ext cx="2228821" cy="1675936"/>
            </a:xfrm>
            <a:prstGeom prst="rect">
              <a:avLst/>
            </a:prstGeom>
            <a:noFill/>
            <a:ln w="9525">
              <a:noFill/>
            </a:ln>
          </p:spPr>
        </p:pic>
      </p:grpSp>
      <p:grpSp>
        <p:nvGrpSpPr>
          <p:cNvPr id="17" name="组合 16"/>
          <p:cNvGrpSpPr/>
          <p:nvPr/>
        </p:nvGrpSpPr>
        <p:grpSpPr>
          <a:xfrm>
            <a:off x="3867396" y="1607473"/>
            <a:ext cx="2631794" cy="4382453"/>
            <a:chOff x="3735" y="2825"/>
            <a:chExt cx="3910" cy="6902"/>
          </a:xfrm>
        </p:grpSpPr>
        <p:sp>
          <p:nvSpPr>
            <p:cNvPr id="18" name="未知"/>
            <p:cNvSpPr/>
            <p:nvPr/>
          </p:nvSpPr>
          <p:spPr>
            <a:xfrm>
              <a:off x="3735" y="3600"/>
              <a:ext cx="3910" cy="6127"/>
            </a:xfrm>
            <a:custGeom>
              <a:avLst/>
              <a:gdLst/>
              <a:ahLst/>
              <a:cxnLst/>
              <a:rect l="0" t="0" r="0" b="0"/>
              <a:pathLst>
                <a:path w="1179" h="1996">
                  <a:moveTo>
                    <a:pt x="45" y="0"/>
                  </a:moveTo>
                  <a:lnTo>
                    <a:pt x="1043" y="0"/>
                  </a:lnTo>
                  <a:lnTo>
                    <a:pt x="1043" y="272"/>
                  </a:lnTo>
                  <a:lnTo>
                    <a:pt x="1089" y="272"/>
                  </a:lnTo>
                  <a:lnTo>
                    <a:pt x="1179" y="408"/>
                  </a:lnTo>
                  <a:lnTo>
                    <a:pt x="1089" y="544"/>
                  </a:lnTo>
                  <a:lnTo>
                    <a:pt x="1043" y="556"/>
                  </a:lnTo>
                  <a:lnTo>
                    <a:pt x="1043" y="1996"/>
                  </a:lnTo>
                  <a:lnTo>
                    <a:pt x="0" y="1996"/>
                  </a:lnTo>
                  <a:lnTo>
                    <a:pt x="0" y="0"/>
                  </a:lnTo>
                  <a:lnTo>
                    <a:pt x="136" y="0"/>
                  </a:lnTo>
                  <a:lnTo>
                    <a:pt x="0" y="0"/>
                  </a:lnTo>
                </a:path>
              </a:pathLst>
            </a:custGeom>
            <a:solidFill>
              <a:schemeClr val="tx1"/>
            </a:solidFill>
            <a:ln w="9525" cap="flat" cmpd="sng">
              <a:solidFill>
                <a:srgbClr val="002060"/>
              </a:solidFill>
              <a:prstDash val="solid"/>
              <a:round/>
              <a:headEnd type="none" w="med" len="med"/>
              <a:tailEnd type="none" w="med" len="med"/>
            </a:ln>
          </p:spPr>
          <p:txBody>
            <a:bodyPr/>
            <a:lstStyle/>
            <a:p>
              <a:endParaRPr lang="zh-CN" altLang="en-US">
                <a:latin typeface="思源黑体"/>
                <a:ea typeface="思源黑体 CN Medium" panose="020B0600000000000000" pitchFamily="34" charset="-122"/>
                <a:sym typeface="思源黑体"/>
              </a:endParaRPr>
            </a:p>
          </p:txBody>
        </p:sp>
        <p:sp>
          <p:nvSpPr>
            <p:cNvPr id="19" name="椭圆 7180"/>
            <p:cNvSpPr/>
            <p:nvPr/>
          </p:nvSpPr>
          <p:spPr>
            <a:xfrm>
              <a:off x="5087" y="3837"/>
              <a:ext cx="602" cy="640"/>
            </a:xfrm>
            <a:prstGeom prst="ellipse">
              <a:avLst/>
            </a:prstGeom>
            <a:solidFill>
              <a:schemeClr val="bg1">
                <a:alpha val="93999"/>
              </a:schemeClr>
            </a:solidFill>
            <a:ln w="9525">
              <a:noFill/>
            </a:ln>
            <a:effectLst>
              <a:outerShdw dist="17961" dir="2699999" algn="ctr" rotWithShape="0">
                <a:schemeClr val="tx1"/>
              </a:outerShdw>
            </a:effectLst>
          </p:spPr>
          <p:txBody>
            <a:bodyPr wrap="none" anchor="ctr"/>
            <a:lstStyle/>
            <a:p>
              <a:pPr algn="ctr"/>
              <a:r>
                <a:rPr lang="en-US" altLang="zh-CN">
                  <a:latin typeface="思源黑体"/>
                  <a:ea typeface="思源黑体 CN Medium" panose="020B0600000000000000" pitchFamily="34" charset="-122"/>
                  <a:sym typeface="思源黑体"/>
                </a:rPr>
                <a:t>2</a:t>
              </a:r>
            </a:p>
          </p:txBody>
        </p:sp>
        <p:sp>
          <p:nvSpPr>
            <p:cNvPr id="20" name="文本框 7187"/>
            <p:cNvSpPr txBox="1"/>
            <p:nvPr/>
          </p:nvSpPr>
          <p:spPr>
            <a:xfrm>
              <a:off x="3800" y="4715"/>
              <a:ext cx="3597" cy="1890"/>
            </a:xfrm>
            <a:prstGeom prst="rect">
              <a:avLst/>
            </a:prstGeom>
            <a:noFill/>
            <a:ln w="9525">
              <a:noFill/>
            </a:ln>
          </p:spPr>
          <p:txBody>
            <a:bodyPr wrap="square" anchor="t">
              <a:spAutoFit/>
            </a:bodyPr>
            <a:lstStyle/>
            <a:p>
              <a:r>
                <a:rPr lang="en-US" altLang="zh-CN">
                  <a:latin typeface="思源黑体"/>
                  <a:ea typeface="思源黑体 CN Medium" panose="020B0600000000000000" pitchFamily="34" charset="-122"/>
                  <a:sym typeface="思源黑体"/>
                </a:rPr>
                <a:t> </a:t>
              </a:r>
              <a:r>
                <a:rPr lang="zh-CN" altLang="en-US">
                  <a:solidFill>
                    <a:schemeClr val="bg1"/>
                  </a:solidFill>
                  <a:latin typeface="思源黑体"/>
                  <a:ea typeface="思源黑体 CN Medium" panose="020B0600000000000000" pitchFamily="34" charset="-122"/>
                  <a:sym typeface="思源黑体"/>
                </a:rPr>
                <a:t>如房屋住宅、商场、油库、露天堆场、车辆等，注意讲明是起火物质是什么</a:t>
              </a:r>
            </a:p>
          </p:txBody>
        </p:sp>
        <p:grpSp>
          <p:nvGrpSpPr>
            <p:cNvPr id="21" name="组合 11"/>
            <p:cNvGrpSpPr/>
            <p:nvPr/>
          </p:nvGrpSpPr>
          <p:grpSpPr>
            <a:xfrm>
              <a:off x="3757" y="2825"/>
              <a:ext cx="3262" cy="692"/>
              <a:chOff x="821" y="2502"/>
              <a:chExt cx="3550" cy="724"/>
            </a:xfrm>
          </p:grpSpPr>
          <p:sp>
            <p:nvSpPr>
              <p:cNvPr id="23" name="圆角矩形 12"/>
              <p:cNvSpPr/>
              <p:nvPr/>
            </p:nvSpPr>
            <p:spPr>
              <a:xfrm>
                <a:off x="869" y="2502"/>
                <a:ext cx="3502" cy="724"/>
              </a:xfrm>
              <a:prstGeom prst="roundRect">
                <a:avLst>
                  <a:gd name="adj" fmla="val 16667"/>
                </a:avLst>
              </a:prstGeom>
              <a:solidFill>
                <a:srgbClr val="E20001"/>
              </a:solidFill>
              <a:ln w="9525">
                <a:noFill/>
              </a:ln>
            </p:spPr>
            <p:txBody>
              <a:bodyPr wrap="square" lIns="91440" tIns="45720" rIns="91440" bIns="45720" anchor="t"/>
              <a:lstStyle/>
              <a:p>
                <a:endParaRPr lang="zh-CN" altLang="en-US">
                  <a:latin typeface="思源黑体"/>
                  <a:ea typeface="思源黑体 CN Medium" panose="020B0600000000000000" pitchFamily="34" charset="-122"/>
                  <a:sym typeface="思源黑体"/>
                </a:endParaRPr>
              </a:p>
            </p:txBody>
          </p:sp>
          <p:sp>
            <p:nvSpPr>
              <p:cNvPr id="24" name="文本框 15"/>
              <p:cNvSpPr txBox="1"/>
              <p:nvPr/>
            </p:nvSpPr>
            <p:spPr>
              <a:xfrm>
                <a:off x="821" y="2549"/>
                <a:ext cx="3454" cy="609"/>
              </a:xfrm>
              <a:prstGeom prst="rect">
                <a:avLst/>
              </a:prstGeom>
              <a:noFill/>
              <a:ln w="9525">
                <a:noFill/>
              </a:ln>
            </p:spPr>
            <p:txBody>
              <a:bodyPr wrap="square" anchor="t">
                <a:spAutoFit/>
              </a:bodyPr>
              <a:lstStyle/>
              <a:p>
                <a:r>
                  <a:rPr lang="zh-CN" altLang="en-US" dirty="0">
                    <a:solidFill>
                      <a:schemeClr val="bg1"/>
                    </a:solidFill>
                    <a:latin typeface="思源黑体"/>
                    <a:ea typeface="思源黑体 CN Medium" panose="020B0600000000000000" pitchFamily="34" charset="-122"/>
                    <a:sym typeface="思源黑体"/>
                  </a:rPr>
                  <a:t>（2）起火物质</a:t>
                </a:r>
              </a:p>
            </p:txBody>
          </p:sp>
        </p:grpSp>
        <p:pic>
          <p:nvPicPr>
            <p:cNvPr id="22" name="图片 25" descr="E:\涛哥课件勿动\新\wz.jpgwz"/>
            <p:cNvPicPr>
              <a:picLocks noChangeAspect="1"/>
            </p:cNvPicPr>
            <p:nvPr/>
          </p:nvPicPr>
          <p:blipFill>
            <a:blip r:embed="rId5"/>
            <a:stretch>
              <a:fillRect/>
            </a:stretch>
          </p:blipFill>
          <p:spPr>
            <a:xfrm>
              <a:off x="3800" y="7115"/>
              <a:ext cx="3300" cy="2612"/>
            </a:xfrm>
            <a:prstGeom prst="rect">
              <a:avLst/>
            </a:prstGeom>
            <a:noFill/>
            <a:ln w="9525">
              <a:noFill/>
            </a:ln>
          </p:spPr>
        </p:pic>
      </p:grpSp>
      <p:grpSp>
        <p:nvGrpSpPr>
          <p:cNvPr id="25" name="组合 24"/>
          <p:cNvGrpSpPr/>
          <p:nvPr/>
        </p:nvGrpSpPr>
        <p:grpSpPr>
          <a:xfrm>
            <a:off x="6039131" y="1607473"/>
            <a:ext cx="2631794" cy="4398963"/>
            <a:chOff x="7225" y="2825"/>
            <a:chExt cx="3910" cy="6927"/>
          </a:xfrm>
        </p:grpSpPr>
        <p:sp>
          <p:nvSpPr>
            <p:cNvPr id="26" name="未知"/>
            <p:cNvSpPr/>
            <p:nvPr/>
          </p:nvSpPr>
          <p:spPr>
            <a:xfrm>
              <a:off x="7225" y="3600"/>
              <a:ext cx="3910" cy="6152"/>
            </a:xfrm>
            <a:custGeom>
              <a:avLst/>
              <a:gdLst/>
              <a:ahLst/>
              <a:cxnLst/>
              <a:rect l="0" t="0" r="0" b="0"/>
              <a:pathLst>
                <a:path w="1179" h="1996">
                  <a:moveTo>
                    <a:pt x="45" y="0"/>
                  </a:moveTo>
                  <a:lnTo>
                    <a:pt x="1043" y="0"/>
                  </a:lnTo>
                  <a:lnTo>
                    <a:pt x="1043" y="272"/>
                  </a:lnTo>
                  <a:lnTo>
                    <a:pt x="1089" y="272"/>
                  </a:lnTo>
                  <a:lnTo>
                    <a:pt x="1179" y="408"/>
                  </a:lnTo>
                  <a:lnTo>
                    <a:pt x="1089" y="544"/>
                  </a:lnTo>
                  <a:lnTo>
                    <a:pt x="1043" y="556"/>
                  </a:lnTo>
                  <a:lnTo>
                    <a:pt x="1043" y="1996"/>
                  </a:lnTo>
                  <a:lnTo>
                    <a:pt x="0" y="1996"/>
                  </a:lnTo>
                  <a:lnTo>
                    <a:pt x="0" y="0"/>
                  </a:lnTo>
                  <a:lnTo>
                    <a:pt x="136" y="0"/>
                  </a:lnTo>
                  <a:lnTo>
                    <a:pt x="0" y="0"/>
                  </a:lnTo>
                </a:path>
              </a:pathLst>
            </a:custGeom>
            <a:gradFill rotWithShape="1">
              <a:gsLst>
                <a:gs pos="0">
                  <a:srgbClr val="7B32B2"/>
                </a:gs>
                <a:gs pos="100000">
                  <a:srgbClr val="401A5D"/>
                </a:gs>
              </a:gsLst>
              <a:lin ang="0"/>
              <a:tileRect/>
            </a:gradFill>
            <a:ln w="9525" cap="flat" cmpd="sng">
              <a:solidFill>
                <a:srgbClr val="00B050"/>
              </a:solidFill>
              <a:prstDash val="solid"/>
              <a:round/>
              <a:headEnd type="none" w="med" len="med"/>
              <a:tailEnd type="none" w="med" len="med"/>
            </a:ln>
          </p:spPr>
          <p:txBody>
            <a:bodyPr/>
            <a:lstStyle/>
            <a:p>
              <a:endParaRPr lang="zh-CN" altLang="en-US">
                <a:latin typeface="思源黑体"/>
                <a:ea typeface="思源黑体 CN Medium" panose="020B0600000000000000" pitchFamily="34" charset="-122"/>
                <a:sym typeface="思源黑体"/>
              </a:endParaRPr>
            </a:p>
          </p:txBody>
        </p:sp>
        <p:sp>
          <p:nvSpPr>
            <p:cNvPr id="27" name="椭圆 7181"/>
            <p:cNvSpPr/>
            <p:nvPr/>
          </p:nvSpPr>
          <p:spPr>
            <a:xfrm>
              <a:off x="8547" y="3837"/>
              <a:ext cx="602" cy="640"/>
            </a:xfrm>
            <a:prstGeom prst="ellipse">
              <a:avLst/>
            </a:prstGeom>
            <a:solidFill>
              <a:schemeClr val="bg1">
                <a:alpha val="93999"/>
              </a:schemeClr>
            </a:solidFill>
            <a:ln w="9525">
              <a:noFill/>
            </a:ln>
            <a:effectLst>
              <a:outerShdw dist="17961" dir="2699999" algn="ctr" rotWithShape="0">
                <a:schemeClr val="tx1"/>
              </a:outerShdw>
            </a:effectLst>
          </p:spPr>
          <p:txBody>
            <a:bodyPr wrap="none" anchor="ctr"/>
            <a:lstStyle/>
            <a:p>
              <a:pPr algn="ctr"/>
              <a:r>
                <a:rPr lang="en-US" altLang="zh-CN">
                  <a:latin typeface="思源黑体"/>
                  <a:ea typeface="思源黑体 CN Medium" panose="020B0600000000000000" pitchFamily="34" charset="-122"/>
                  <a:sym typeface="思源黑体"/>
                </a:rPr>
                <a:t>3</a:t>
              </a:r>
            </a:p>
          </p:txBody>
        </p:sp>
        <p:sp>
          <p:nvSpPr>
            <p:cNvPr id="28" name="文本框 7188"/>
            <p:cNvSpPr txBox="1"/>
            <p:nvPr/>
          </p:nvSpPr>
          <p:spPr>
            <a:xfrm>
              <a:off x="7270" y="4485"/>
              <a:ext cx="3482" cy="2765"/>
            </a:xfrm>
            <a:prstGeom prst="rect">
              <a:avLst/>
            </a:prstGeom>
            <a:noFill/>
            <a:ln w="9525">
              <a:noFill/>
            </a:ln>
          </p:spPr>
          <p:txBody>
            <a:bodyPr wrap="square" anchor="t">
              <a:spAutoFit/>
            </a:bodyPr>
            <a:lstStyle/>
            <a:p>
              <a:r>
                <a:rPr lang="en-US" altLang="zh-CN">
                  <a:latin typeface="思源黑体"/>
                  <a:ea typeface="思源黑体 CN Medium" panose="020B0600000000000000" pitchFamily="34" charset="-122"/>
                  <a:sym typeface="思源黑体"/>
                </a:rPr>
                <a:t>  </a:t>
              </a:r>
              <a:r>
                <a:rPr lang="zh-CN" altLang="en-US">
                  <a:solidFill>
                    <a:schemeClr val="bg1"/>
                  </a:solidFill>
                  <a:latin typeface="思源黑体"/>
                  <a:ea typeface="思源黑体 CN Medium" panose="020B0600000000000000" pitchFamily="34" charset="-122"/>
                  <a:sym typeface="思源黑体"/>
                </a:rPr>
                <a:t>如“只见冒烟”、“有火光”、“火势猛烈”，或有“两间房屋着火了”、“有2人被困”等</a:t>
              </a:r>
            </a:p>
          </p:txBody>
        </p:sp>
        <p:grpSp>
          <p:nvGrpSpPr>
            <p:cNvPr id="29" name="组合 16"/>
            <p:cNvGrpSpPr/>
            <p:nvPr/>
          </p:nvGrpSpPr>
          <p:grpSpPr>
            <a:xfrm>
              <a:off x="7250" y="2825"/>
              <a:ext cx="3385" cy="692"/>
              <a:chOff x="821" y="2502"/>
              <a:chExt cx="3550" cy="724"/>
            </a:xfrm>
          </p:grpSpPr>
          <p:sp>
            <p:nvSpPr>
              <p:cNvPr id="31" name="圆角矩形 20"/>
              <p:cNvSpPr/>
              <p:nvPr/>
            </p:nvSpPr>
            <p:spPr>
              <a:xfrm>
                <a:off x="869" y="2502"/>
                <a:ext cx="3502" cy="724"/>
              </a:xfrm>
              <a:prstGeom prst="roundRect">
                <a:avLst>
                  <a:gd name="adj" fmla="val 16667"/>
                </a:avLst>
              </a:prstGeom>
              <a:solidFill>
                <a:srgbClr val="E20001"/>
              </a:solidFill>
              <a:ln w="9525">
                <a:noFill/>
              </a:ln>
            </p:spPr>
            <p:txBody>
              <a:bodyPr wrap="square" lIns="91440" tIns="45720" rIns="91440" bIns="45720" anchor="t"/>
              <a:lstStyle/>
              <a:p>
                <a:endParaRPr lang="zh-CN" altLang="en-US">
                  <a:latin typeface="思源黑体"/>
                  <a:ea typeface="思源黑体 CN Medium" panose="020B0600000000000000" pitchFamily="34" charset="-122"/>
                  <a:sym typeface="思源黑体"/>
                </a:endParaRPr>
              </a:p>
            </p:txBody>
          </p:sp>
          <p:sp>
            <p:nvSpPr>
              <p:cNvPr id="32" name="文本框 21"/>
              <p:cNvSpPr txBox="1"/>
              <p:nvPr/>
            </p:nvSpPr>
            <p:spPr>
              <a:xfrm>
                <a:off x="821" y="2549"/>
                <a:ext cx="3454" cy="608"/>
              </a:xfrm>
              <a:prstGeom prst="rect">
                <a:avLst/>
              </a:prstGeom>
              <a:noFill/>
              <a:ln w="9525">
                <a:noFill/>
              </a:ln>
            </p:spPr>
            <p:txBody>
              <a:bodyPr wrap="square" anchor="t">
                <a:spAutoFit/>
              </a:bodyPr>
              <a:lstStyle/>
              <a:p>
                <a:r>
                  <a:rPr lang="en-GB" altLang="en-US" dirty="0">
                    <a:solidFill>
                      <a:schemeClr val="bg1"/>
                    </a:solidFill>
                    <a:latin typeface="思源黑体"/>
                    <a:ea typeface="思源黑体 CN Medium" panose="020B0600000000000000" pitchFamily="34" charset="-122"/>
                    <a:sym typeface="思源黑体"/>
                  </a:rPr>
                  <a:t>（3）火势情况</a:t>
                </a:r>
              </a:p>
            </p:txBody>
          </p:sp>
        </p:grpSp>
        <p:pic>
          <p:nvPicPr>
            <p:cNvPr id="30" name="图片 25" descr="E:\涛哥课件勿动\新\yan.jpgyan"/>
            <p:cNvPicPr>
              <a:picLocks noChangeAspect="1"/>
            </p:cNvPicPr>
            <p:nvPr/>
          </p:nvPicPr>
          <p:blipFill>
            <a:blip r:embed="rId6" cstate="screen"/>
            <a:stretch>
              <a:fillRect/>
            </a:stretch>
          </p:blipFill>
          <p:spPr>
            <a:xfrm>
              <a:off x="7285" y="7115"/>
              <a:ext cx="3340" cy="2611"/>
            </a:xfrm>
            <a:prstGeom prst="rect">
              <a:avLst/>
            </a:prstGeom>
            <a:noFill/>
            <a:ln w="9525">
              <a:noFill/>
            </a:ln>
          </p:spPr>
        </p:pic>
      </p:grpSp>
      <p:grpSp>
        <p:nvGrpSpPr>
          <p:cNvPr id="33" name="组合 32"/>
          <p:cNvGrpSpPr/>
          <p:nvPr/>
        </p:nvGrpSpPr>
        <p:grpSpPr>
          <a:xfrm>
            <a:off x="8108087" y="1607473"/>
            <a:ext cx="2483713" cy="4405313"/>
            <a:chOff x="10470" y="2825"/>
            <a:chExt cx="3690" cy="6937"/>
          </a:xfrm>
        </p:grpSpPr>
        <p:sp>
          <p:nvSpPr>
            <p:cNvPr id="34" name="矩形 7174"/>
            <p:cNvSpPr/>
            <p:nvPr/>
          </p:nvSpPr>
          <p:spPr>
            <a:xfrm>
              <a:off x="10697" y="3600"/>
              <a:ext cx="3462" cy="6162"/>
            </a:xfrm>
            <a:prstGeom prst="rect">
              <a:avLst/>
            </a:prstGeom>
            <a:solidFill>
              <a:srgbClr val="CC0000"/>
            </a:solidFill>
            <a:ln w="9525"/>
            <a:scene3d>
              <a:camera prst="legacyObliqueRight">
                <a:rot lat="0" lon="0" rev="0"/>
              </a:camera>
              <a:lightRig rig="legacyFlat3" dir="b"/>
            </a:scene3d>
            <a:sp3d extrusionH="11100" prstMaterial="legacyMatte">
              <a:bevelT w="13500" h="13500" prst="angle"/>
              <a:bevelB w="13500" h="13500" prst="angle"/>
              <a:extrusionClr>
                <a:srgbClr val="CC0000"/>
              </a:extrusionClr>
            </a:sp3d>
          </p:spPr>
          <p:txBody>
            <a:bodyPr anchor="t">
              <a:flatTx/>
            </a:bodyPr>
            <a:lstStyle/>
            <a:p>
              <a:endParaRPr lang="zh-CN" altLang="en-US">
                <a:latin typeface="思源黑体"/>
                <a:ea typeface="思源黑体 CN Medium" panose="020B0600000000000000" pitchFamily="34" charset="-122"/>
                <a:sym typeface="思源黑体"/>
              </a:endParaRPr>
            </a:p>
          </p:txBody>
        </p:sp>
        <p:sp>
          <p:nvSpPr>
            <p:cNvPr id="35" name="椭圆 7183"/>
            <p:cNvSpPr/>
            <p:nvPr/>
          </p:nvSpPr>
          <p:spPr>
            <a:xfrm>
              <a:off x="11975" y="3837"/>
              <a:ext cx="605" cy="640"/>
            </a:xfrm>
            <a:prstGeom prst="ellipse">
              <a:avLst/>
            </a:prstGeom>
            <a:solidFill>
              <a:schemeClr val="bg1">
                <a:alpha val="93999"/>
              </a:schemeClr>
            </a:solidFill>
            <a:ln w="9525">
              <a:noFill/>
            </a:ln>
            <a:effectLst>
              <a:outerShdw dist="17961" dir="2699999" algn="ctr" rotWithShape="0">
                <a:schemeClr val="tx1"/>
              </a:outerShdw>
            </a:effectLst>
          </p:spPr>
          <p:txBody>
            <a:bodyPr wrap="none" anchor="ctr"/>
            <a:lstStyle/>
            <a:p>
              <a:pPr algn="ctr"/>
              <a:r>
                <a:rPr lang="en-US" altLang="zh-CN">
                  <a:latin typeface="思源黑体"/>
                  <a:ea typeface="思源黑体 CN Medium" panose="020B0600000000000000" pitchFamily="34" charset="-122"/>
                  <a:sym typeface="思源黑体"/>
                </a:rPr>
                <a:t>5</a:t>
              </a:r>
            </a:p>
          </p:txBody>
        </p:sp>
        <p:sp>
          <p:nvSpPr>
            <p:cNvPr id="36" name="文本框 7190"/>
            <p:cNvSpPr txBox="1"/>
            <p:nvPr/>
          </p:nvSpPr>
          <p:spPr>
            <a:xfrm>
              <a:off x="10910" y="4715"/>
              <a:ext cx="3250" cy="1902"/>
            </a:xfrm>
            <a:prstGeom prst="rect">
              <a:avLst/>
            </a:prstGeom>
            <a:noFill/>
            <a:ln w="9525">
              <a:noFill/>
            </a:ln>
          </p:spPr>
          <p:txBody>
            <a:bodyPr wrap="square" anchor="t">
              <a:spAutoFit/>
            </a:bodyPr>
            <a:lstStyle/>
            <a:p>
              <a:r>
                <a:rPr lang="zh-CN" altLang="en-US">
                  <a:solidFill>
                    <a:schemeClr val="bg1"/>
                  </a:solidFill>
                  <a:latin typeface="思源黑体"/>
                  <a:ea typeface="思源黑体 CN Medium" panose="020B0600000000000000" pitchFamily="34" charset="-122"/>
                  <a:sym typeface="思源黑体"/>
                </a:rPr>
                <a:t>报警人姓名及电话，以便消防部门电话还应到路口接应消防车。</a:t>
              </a:r>
            </a:p>
          </p:txBody>
        </p:sp>
        <p:grpSp>
          <p:nvGrpSpPr>
            <p:cNvPr id="37" name="组合 25"/>
            <p:cNvGrpSpPr/>
            <p:nvPr/>
          </p:nvGrpSpPr>
          <p:grpSpPr>
            <a:xfrm>
              <a:off x="10470" y="2825"/>
              <a:ext cx="3662" cy="692"/>
              <a:chOff x="572" y="2502"/>
              <a:chExt cx="3799" cy="724"/>
            </a:xfrm>
          </p:grpSpPr>
          <p:sp>
            <p:nvSpPr>
              <p:cNvPr id="39" name="圆角矩形 26"/>
              <p:cNvSpPr/>
              <p:nvPr/>
            </p:nvSpPr>
            <p:spPr>
              <a:xfrm>
                <a:off x="869" y="2502"/>
                <a:ext cx="3502" cy="724"/>
              </a:xfrm>
              <a:prstGeom prst="roundRect">
                <a:avLst>
                  <a:gd name="adj" fmla="val 16667"/>
                </a:avLst>
              </a:prstGeom>
              <a:solidFill>
                <a:srgbClr val="E20001"/>
              </a:solidFill>
              <a:ln w="9525">
                <a:noFill/>
              </a:ln>
            </p:spPr>
            <p:txBody>
              <a:bodyPr wrap="square" lIns="91440" tIns="45720" rIns="91440" bIns="45720" anchor="t"/>
              <a:lstStyle/>
              <a:p>
                <a:endParaRPr lang="zh-CN" altLang="en-US">
                  <a:latin typeface="思源黑体"/>
                  <a:ea typeface="思源黑体 CN Medium" panose="020B0600000000000000" pitchFamily="34" charset="-122"/>
                  <a:sym typeface="思源黑体"/>
                </a:endParaRPr>
              </a:p>
            </p:txBody>
          </p:sp>
          <p:sp>
            <p:nvSpPr>
              <p:cNvPr id="40" name="文本框 27"/>
              <p:cNvSpPr txBox="1"/>
              <p:nvPr/>
            </p:nvSpPr>
            <p:spPr>
              <a:xfrm>
                <a:off x="572" y="2549"/>
                <a:ext cx="3753" cy="608"/>
              </a:xfrm>
              <a:prstGeom prst="rect">
                <a:avLst/>
              </a:prstGeom>
              <a:noFill/>
              <a:ln w="9525">
                <a:noFill/>
              </a:ln>
            </p:spPr>
            <p:txBody>
              <a:bodyPr wrap="square" anchor="t">
                <a:spAutoFit/>
              </a:bodyPr>
              <a:lstStyle/>
              <a:p>
                <a:r>
                  <a:rPr lang="en-US" altLang="zh-CN" dirty="0">
                    <a:solidFill>
                      <a:schemeClr val="bg1"/>
                    </a:solidFill>
                    <a:latin typeface="思源黑体"/>
                    <a:ea typeface="思源黑体 CN Medium" panose="020B0600000000000000" pitchFamily="34" charset="-122"/>
                    <a:sym typeface="思源黑体"/>
                  </a:rPr>
                  <a:t>  </a:t>
                </a:r>
                <a:r>
                  <a:rPr lang="zh-CN" altLang="en-US" dirty="0">
                    <a:solidFill>
                      <a:schemeClr val="bg1"/>
                    </a:solidFill>
                    <a:latin typeface="思源黑体"/>
                    <a:ea typeface="思源黑体 CN Medium" panose="020B0600000000000000" pitchFamily="34" charset="-122"/>
                    <a:sym typeface="思源黑体"/>
                  </a:rPr>
                  <a:t>（4）联系方式</a:t>
                </a:r>
              </a:p>
            </p:txBody>
          </p:sp>
        </p:grpSp>
        <p:pic>
          <p:nvPicPr>
            <p:cNvPr id="38" name="图片 2" descr="E:\涛哥课件勿动\新\dianhua.jpgdianhua"/>
            <p:cNvPicPr>
              <a:picLocks noChangeAspect="1"/>
            </p:cNvPicPr>
            <p:nvPr/>
          </p:nvPicPr>
          <p:blipFill>
            <a:blip r:embed="rId7" cstate="screen"/>
            <a:stretch>
              <a:fillRect/>
            </a:stretch>
          </p:blipFill>
          <p:spPr>
            <a:xfrm>
              <a:off x="10752" y="7112"/>
              <a:ext cx="3352" cy="2627"/>
            </a:xfrm>
            <a:prstGeom prst="rect">
              <a:avLst/>
            </a:prstGeom>
            <a:noFill/>
            <a:ln w="9525">
              <a:noFill/>
            </a:ln>
          </p:spPr>
        </p:pic>
      </p:gr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初期火灾你能自救吗？</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p:tgtEl>
                                          <p:spTgt spid="17"/>
                                        </p:tgtEl>
                                        <p:attrNameLst>
                                          <p:attrName>ppt_x</p:attrName>
                                        </p:attrNameLst>
                                      </p:cBhvr>
                                      <p:tavLst>
                                        <p:tav tm="0">
                                          <p:val>
                                            <p:strVal val="#ppt_x-#ppt_w*1.125000"/>
                                          </p:val>
                                        </p:tav>
                                        <p:tav tm="100000">
                                          <p:val>
                                            <p:strVal val="#ppt_x"/>
                                          </p:val>
                                        </p:tav>
                                      </p:tavLst>
                                    </p:anim>
                                    <p:animEffect transition="in" filter="wipe(righ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p:tgtEl>
                                          <p:spTgt spid="25"/>
                                        </p:tgtEl>
                                        <p:attrNameLst>
                                          <p:attrName>ppt_x</p:attrName>
                                        </p:attrNameLst>
                                      </p:cBhvr>
                                      <p:tavLst>
                                        <p:tav tm="0">
                                          <p:val>
                                            <p:strVal val="#ppt_x-#ppt_w*1.125000"/>
                                          </p:val>
                                        </p:tav>
                                        <p:tav tm="100000">
                                          <p:val>
                                            <p:strVal val="#ppt_x"/>
                                          </p:val>
                                        </p:tav>
                                      </p:tavLst>
                                    </p:anim>
                                    <p:animEffect transition="in" filter="wipe(righ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p:tgtEl>
                                          <p:spTgt spid="33"/>
                                        </p:tgtEl>
                                        <p:attrNameLst>
                                          <p:attrName>ppt_x</p:attrName>
                                        </p:attrNameLst>
                                      </p:cBhvr>
                                      <p:tavLst>
                                        <p:tav tm="0">
                                          <p:val>
                                            <p:strVal val="#ppt_x-#ppt_w*1.125000"/>
                                          </p:val>
                                        </p:tav>
                                        <p:tav tm="100000">
                                          <p:val>
                                            <p:strVal val="#ppt_x"/>
                                          </p:val>
                                        </p:tav>
                                      </p:tavLst>
                                    </p:anim>
                                    <p:animEffect transition="in" filter="wipe(right)">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7" name="组合 6"/>
          <p:cNvGrpSpPr/>
          <p:nvPr/>
        </p:nvGrpSpPr>
        <p:grpSpPr>
          <a:xfrm>
            <a:off x="352424" y="1198335"/>
            <a:ext cx="11520489" cy="4345214"/>
            <a:chOff x="352424" y="1198335"/>
            <a:chExt cx="11520489" cy="4345214"/>
          </a:xfrm>
        </p:grpSpPr>
        <p:pic>
          <p:nvPicPr>
            <p:cNvPr id="2" name="图片 1"/>
            <p:cNvPicPr>
              <a:picLocks noChangeAspect="1"/>
            </p:cNvPicPr>
            <p:nvPr/>
          </p:nvPicPr>
          <p:blipFill rotWithShape="1">
            <a:blip r:embed="rId3" cstate="screen"/>
            <a:srcRect/>
            <a:stretch>
              <a:fillRect/>
            </a:stretch>
          </p:blipFill>
          <p:spPr>
            <a:xfrm>
              <a:off x="4810125" y="1198335"/>
              <a:ext cx="2571750" cy="3543300"/>
            </a:xfrm>
            <a:prstGeom prst="rect">
              <a:avLst/>
            </a:prstGeom>
            <a:effectLst>
              <a:outerShdw blurRad="63500" sx="102000" sy="102000" algn="ctr" rotWithShape="0">
                <a:prstClr val="black">
                  <a:alpha val="40000"/>
                </a:prstClr>
              </a:outerShdw>
            </a:effectLst>
          </p:spPr>
        </p:pic>
        <p:sp>
          <p:nvSpPr>
            <p:cNvPr id="3" name="矩形 2"/>
            <p:cNvSpPr/>
            <p:nvPr/>
          </p:nvSpPr>
          <p:spPr>
            <a:xfrm>
              <a:off x="352424" y="3377292"/>
              <a:ext cx="11520489" cy="2166257"/>
            </a:xfrm>
            <a:prstGeom prst="rect">
              <a:avLst/>
            </a:prstGeom>
            <a:solidFill>
              <a:srgbClr val="E3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18629" y="2085935"/>
              <a:ext cx="754743" cy="1446550"/>
            </a:xfrm>
            <a:prstGeom prst="rect">
              <a:avLst/>
            </a:prstGeom>
            <a:noFill/>
          </p:spPr>
          <p:txBody>
            <a:bodyPr wrap="square" rtlCol="0">
              <a:spAutoFit/>
            </a:bodyPr>
            <a:lstStyle/>
            <a:p>
              <a:r>
                <a:rPr lang="en-US" altLang="zh-CN" sz="8800" dirty="0">
                  <a:solidFill>
                    <a:schemeClr val="bg1"/>
                  </a:solidFill>
                  <a:latin typeface="Impact" panose="020B0806030902050204" pitchFamily="34" charset="0"/>
                </a:rPr>
                <a:t>5</a:t>
              </a:r>
              <a:endParaRPr lang="zh-CN" altLang="en-US" sz="8800" dirty="0">
                <a:solidFill>
                  <a:schemeClr val="bg1"/>
                </a:solidFill>
                <a:latin typeface="Impact" panose="020B0806030902050204" pitchFamily="34" charset="0"/>
              </a:endParaRPr>
            </a:p>
          </p:txBody>
        </p:sp>
        <p:sp>
          <p:nvSpPr>
            <p:cNvPr id="5" name="文本框 4"/>
            <p:cNvSpPr txBox="1"/>
            <p:nvPr/>
          </p:nvSpPr>
          <p:spPr>
            <a:xfrm>
              <a:off x="1277342" y="3532485"/>
              <a:ext cx="9637316" cy="1938992"/>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latin typeface="思源黑体 Bold" panose="020B0800000000000000" pitchFamily="34" charset="-122"/>
                  <a:ea typeface="思源黑体 Bold" panose="020B0800000000000000" pitchFamily="34" charset="-122"/>
                </a:rPr>
                <a:t>灭火器及消防水带、水盘的使用方法</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pic>
        <p:nvPicPr>
          <p:cNvPr id="12" name="图片 43" descr="C:\Documents and Settings\Administrator\桌面\灭火器.jpg灭火器"/>
          <p:cNvPicPr>
            <a:picLocks noChangeAspect="1"/>
          </p:cNvPicPr>
          <p:nvPr/>
        </p:nvPicPr>
        <p:blipFill>
          <a:blip r:embed="rId4"/>
          <a:stretch>
            <a:fillRect/>
          </a:stretch>
        </p:blipFill>
        <p:spPr>
          <a:xfrm>
            <a:off x="1634671" y="1534083"/>
            <a:ext cx="4940300" cy="4092575"/>
          </a:xfrm>
          <a:prstGeom prst="rect">
            <a:avLst/>
          </a:prstGeom>
          <a:noFill/>
          <a:ln w="9525">
            <a:noFill/>
          </a:ln>
        </p:spPr>
      </p:pic>
      <p:grpSp>
        <p:nvGrpSpPr>
          <p:cNvPr id="13" name="组合 12"/>
          <p:cNvGrpSpPr/>
          <p:nvPr/>
        </p:nvGrpSpPr>
        <p:grpSpPr>
          <a:xfrm>
            <a:off x="4492171" y="1165783"/>
            <a:ext cx="3825240" cy="2111375"/>
            <a:chOff x="4895" y="1290"/>
            <a:chExt cx="6024" cy="3325"/>
          </a:xfrm>
        </p:grpSpPr>
        <p:pic>
          <p:nvPicPr>
            <p:cNvPr id="16" name="图片 1" descr="铅封2"/>
            <p:cNvPicPr>
              <a:picLocks noChangeAspect="1"/>
            </p:cNvPicPr>
            <p:nvPr/>
          </p:nvPicPr>
          <p:blipFill>
            <a:blip r:embed="rId5"/>
            <a:stretch>
              <a:fillRect/>
            </a:stretch>
          </p:blipFill>
          <p:spPr>
            <a:xfrm>
              <a:off x="8457" y="1290"/>
              <a:ext cx="2462" cy="2295"/>
            </a:xfrm>
            <a:prstGeom prst="rect">
              <a:avLst/>
            </a:prstGeom>
            <a:noFill/>
            <a:ln w="9525">
              <a:noFill/>
            </a:ln>
          </p:spPr>
        </p:pic>
        <p:cxnSp>
          <p:nvCxnSpPr>
            <p:cNvPr id="18" name="直接箭头连接符 17"/>
            <p:cNvCxnSpPr/>
            <p:nvPr/>
          </p:nvCxnSpPr>
          <p:spPr>
            <a:xfrm flipH="1">
              <a:off x="4895" y="2565"/>
              <a:ext cx="3665" cy="2050"/>
            </a:xfrm>
            <a:prstGeom prst="straightConnector1">
              <a:avLst/>
            </a:prstGeom>
            <a:ln w="76200"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457" y="1290"/>
              <a:ext cx="2330" cy="824"/>
            </a:xfrm>
            <a:prstGeom prst="rect">
              <a:avLst/>
            </a:prstGeom>
            <a:noFill/>
          </p:spPr>
          <p:txBody>
            <a:bodyPr wrap="square" rtlCol="0">
              <a:spAutoFit/>
            </a:bodyPr>
            <a:lstStyle/>
            <a:p>
              <a:pPr fontAlgn="base"/>
              <a:r>
                <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cs typeface="+mn-ea"/>
                  <a:sym typeface="思源黑体"/>
                </a:rPr>
                <a:t>压把</a:t>
              </a:r>
              <a:endPar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sym typeface="思源黑体"/>
              </a:endParaRPr>
            </a:p>
          </p:txBody>
        </p:sp>
      </p:grpSp>
      <p:grpSp>
        <p:nvGrpSpPr>
          <p:cNvPr id="20" name="组合 19"/>
          <p:cNvGrpSpPr/>
          <p:nvPr/>
        </p:nvGrpSpPr>
        <p:grpSpPr>
          <a:xfrm>
            <a:off x="4619172" y="2551036"/>
            <a:ext cx="5871210" cy="1551622"/>
            <a:chOff x="5095" y="3472"/>
            <a:chExt cx="9246" cy="2443"/>
          </a:xfrm>
        </p:grpSpPr>
        <p:pic>
          <p:nvPicPr>
            <p:cNvPr id="21" name="图片 4" descr="铅封"/>
            <p:cNvPicPr>
              <a:picLocks noChangeAspect="1"/>
            </p:cNvPicPr>
            <p:nvPr/>
          </p:nvPicPr>
          <p:blipFill>
            <a:blip r:embed="rId6"/>
            <a:stretch>
              <a:fillRect/>
            </a:stretch>
          </p:blipFill>
          <p:spPr>
            <a:xfrm>
              <a:off x="9467" y="3585"/>
              <a:ext cx="4874" cy="2330"/>
            </a:xfrm>
            <a:prstGeom prst="rect">
              <a:avLst/>
            </a:prstGeom>
            <a:noFill/>
            <a:ln w="9525">
              <a:noFill/>
            </a:ln>
          </p:spPr>
        </p:pic>
        <p:cxnSp>
          <p:nvCxnSpPr>
            <p:cNvPr id="22" name="直接箭头连接符 21"/>
            <p:cNvCxnSpPr/>
            <p:nvPr/>
          </p:nvCxnSpPr>
          <p:spPr>
            <a:xfrm flipH="1">
              <a:off x="5095" y="4720"/>
              <a:ext cx="4372" cy="95"/>
            </a:xfrm>
            <a:prstGeom prst="straightConnector1">
              <a:avLst/>
            </a:prstGeom>
            <a:ln w="76200"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385" y="3472"/>
              <a:ext cx="2330" cy="817"/>
            </a:xfrm>
            <a:prstGeom prst="rect">
              <a:avLst/>
            </a:prstGeom>
            <a:noFill/>
          </p:spPr>
          <p:txBody>
            <a:bodyPr wrap="square" rtlCol="0">
              <a:spAutoFit/>
            </a:bodyPr>
            <a:lstStyle/>
            <a:p>
              <a:pPr fontAlgn="base"/>
              <a:r>
                <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cs typeface="+mn-ea"/>
                  <a:sym typeface="思源黑体"/>
                </a:rPr>
                <a:t>压力表</a:t>
              </a:r>
              <a:endPar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sym typeface="思源黑体"/>
              </a:endParaRPr>
            </a:p>
          </p:txBody>
        </p:sp>
      </p:grpSp>
      <p:grpSp>
        <p:nvGrpSpPr>
          <p:cNvPr id="24" name="组合 23"/>
          <p:cNvGrpSpPr/>
          <p:nvPr/>
        </p:nvGrpSpPr>
        <p:grpSpPr>
          <a:xfrm>
            <a:off x="4300085" y="4135991"/>
            <a:ext cx="4574540" cy="561340"/>
            <a:chOff x="4592" y="5967"/>
            <a:chExt cx="7205" cy="885"/>
          </a:xfrm>
        </p:grpSpPr>
        <p:cxnSp>
          <p:nvCxnSpPr>
            <p:cNvPr id="25" name="直接箭头连接符 24"/>
            <p:cNvCxnSpPr/>
            <p:nvPr/>
          </p:nvCxnSpPr>
          <p:spPr>
            <a:xfrm flipH="1" flipV="1">
              <a:off x="4592" y="5967"/>
              <a:ext cx="4991" cy="453"/>
            </a:xfrm>
            <a:prstGeom prst="straightConnector1">
              <a:avLst/>
            </a:prstGeom>
            <a:ln w="76200"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9467" y="6035"/>
              <a:ext cx="2330" cy="817"/>
            </a:xfrm>
            <a:prstGeom prst="rect">
              <a:avLst/>
            </a:prstGeom>
            <a:noFill/>
          </p:spPr>
          <p:txBody>
            <a:bodyPr wrap="square" rtlCol="0">
              <a:spAutoFit/>
            </a:bodyPr>
            <a:lstStyle/>
            <a:p>
              <a:pPr fontAlgn="base"/>
              <a:r>
                <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cs typeface="+mn-ea"/>
                  <a:sym typeface="思源黑体"/>
                </a:rPr>
                <a:t>软管</a:t>
              </a:r>
              <a:endPar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sym typeface="思源黑体"/>
              </a:endParaRPr>
            </a:p>
          </p:txBody>
        </p:sp>
      </p:grpSp>
      <p:grpSp>
        <p:nvGrpSpPr>
          <p:cNvPr id="27" name="组合 26"/>
          <p:cNvGrpSpPr/>
          <p:nvPr/>
        </p:nvGrpSpPr>
        <p:grpSpPr>
          <a:xfrm>
            <a:off x="4371521" y="4999598"/>
            <a:ext cx="4601845" cy="563150"/>
            <a:chOff x="4705" y="7327"/>
            <a:chExt cx="7247" cy="888"/>
          </a:xfrm>
        </p:grpSpPr>
        <p:cxnSp>
          <p:nvCxnSpPr>
            <p:cNvPr id="28" name="直接箭头连接符 27"/>
            <p:cNvCxnSpPr/>
            <p:nvPr/>
          </p:nvCxnSpPr>
          <p:spPr>
            <a:xfrm flipH="1" flipV="1">
              <a:off x="4705" y="7327"/>
              <a:ext cx="4917" cy="446"/>
            </a:xfrm>
            <a:prstGeom prst="straightConnector1">
              <a:avLst/>
            </a:prstGeom>
            <a:ln w="76200"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9622" y="7390"/>
              <a:ext cx="2330" cy="825"/>
            </a:xfrm>
            <a:prstGeom prst="rect">
              <a:avLst/>
            </a:prstGeom>
            <a:noFill/>
          </p:spPr>
          <p:txBody>
            <a:bodyPr wrap="square" rtlCol="0">
              <a:spAutoFit/>
            </a:bodyPr>
            <a:lstStyle/>
            <a:p>
              <a:pPr fontAlgn="base"/>
              <a:r>
                <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cs typeface="+mn-ea"/>
                  <a:sym typeface="思源黑体"/>
                </a:rPr>
                <a:t>喷嘴</a:t>
              </a:r>
              <a:endPar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sym typeface="思源黑体"/>
              </a:endParaRPr>
            </a:p>
          </p:txBody>
        </p:sp>
      </p:grpSp>
      <p:grpSp>
        <p:nvGrpSpPr>
          <p:cNvPr id="30" name="组合 29"/>
          <p:cNvGrpSpPr/>
          <p:nvPr/>
        </p:nvGrpSpPr>
        <p:grpSpPr>
          <a:xfrm>
            <a:off x="5242423" y="4622951"/>
            <a:ext cx="4649896" cy="518161"/>
            <a:chOff x="6077" y="6735"/>
            <a:chExt cx="7322" cy="815"/>
          </a:xfrm>
        </p:grpSpPr>
        <p:cxnSp>
          <p:nvCxnSpPr>
            <p:cNvPr id="31" name="直接箭头连接符 30"/>
            <p:cNvCxnSpPr>
              <a:stCxn id="32" idx="1"/>
            </p:cNvCxnSpPr>
            <p:nvPr/>
          </p:nvCxnSpPr>
          <p:spPr>
            <a:xfrm flipH="1" flipV="1">
              <a:off x="6077" y="7057"/>
              <a:ext cx="4992" cy="85"/>
            </a:xfrm>
            <a:prstGeom prst="straightConnector1">
              <a:avLst/>
            </a:prstGeom>
            <a:ln w="76200"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1069" y="6735"/>
              <a:ext cx="2330" cy="815"/>
            </a:xfrm>
            <a:prstGeom prst="rect">
              <a:avLst/>
            </a:prstGeom>
            <a:noFill/>
          </p:spPr>
          <p:txBody>
            <a:bodyPr wrap="square" rtlCol="0">
              <a:spAutoFit/>
            </a:bodyPr>
            <a:lstStyle/>
            <a:p>
              <a:pPr fontAlgn="base"/>
              <a:r>
                <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cs typeface="+mn-ea"/>
                  <a:sym typeface="思源黑体"/>
                </a:rPr>
                <a:t>罐体</a:t>
              </a:r>
              <a:endPar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sym typeface="思源黑体"/>
              </a:endParaRPr>
            </a:p>
          </p:txBody>
        </p:sp>
      </p:grpSp>
      <p:grpSp>
        <p:nvGrpSpPr>
          <p:cNvPr id="33" name="组合 32"/>
          <p:cNvGrpSpPr/>
          <p:nvPr/>
        </p:nvGrpSpPr>
        <p:grpSpPr>
          <a:xfrm>
            <a:off x="7611610" y="1683308"/>
            <a:ext cx="3013075" cy="517525"/>
            <a:chOff x="9807" y="2105"/>
            <a:chExt cx="4745" cy="814"/>
          </a:xfrm>
        </p:grpSpPr>
        <p:sp>
          <p:nvSpPr>
            <p:cNvPr id="34" name="文本框 33"/>
            <p:cNvSpPr txBox="1"/>
            <p:nvPr/>
          </p:nvSpPr>
          <p:spPr>
            <a:xfrm>
              <a:off x="12221" y="2105"/>
              <a:ext cx="2330" cy="815"/>
            </a:xfrm>
            <a:prstGeom prst="rect">
              <a:avLst/>
            </a:prstGeom>
            <a:noFill/>
          </p:spPr>
          <p:txBody>
            <a:bodyPr wrap="square" rtlCol="0">
              <a:spAutoFit/>
            </a:bodyPr>
            <a:lstStyle/>
            <a:p>
              <a:pPr fontAlgn="base"/>
              <a:r>
                <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cs typeface="+mn-ea"/>
                  <a:sym typeface="思源黑体"/>
                </a:rPr>
                <a:t>铅封</a:t>
              </a:r>
              <a:endParaRPr lang="zh-CN" altLang="en-US" sz="2800" noProof="1">
                <a:solidFill>
                  <a:srgbClr val="FF0000"/>
                </a:solidFill>
                <a:effectLst>
                  <a:outerShdw blurRad="38100" dist="25400" dir="5400000" algn="ctr" rotWithShape="0">
                    <a:srgbClr val="6E747A">
                      <a:alpha val="43000"/>
                    </a:srgbClr>
                  </a:outerShdw>
                </a:effectLst>
                <a:latin typeface="思源黑体"/>
                <a:ea typeface="思源黑体 CN Medium" panose="020B0600000000000000" pitchFamily="34" charset="-122"/>
                <a:sym typeface="思源黑体"/>
              </a:endParaRPr>
            </a:p>
          </p:txBody>
        </p:sp>
        <p:cxnSp>
          <p:nvCxnSpPr>
            <p:cNvPr id="35" name="直接箭头连接符 34"/>
            <p:cNvCxnSpPr/>
            <p:nvPr/>
          </p:nvCxnSpPr>
          <p:spPr>
            <a:xfrm flipH="1" flipV="1">
              <a:off x="9807" y="2416"/>
              <a:ext cx="2496" cy="36"/>
            </a:xfrm>
            <a:prstGeom prst="straightConnector1">
              <a:avLst/>
            </a:prstGeom>
            <a:ln w="76200" cmpd="sng">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721209" y="541635"/>
            <a:ext cx="5374791" cy="707886"/>
            <a:chOff x="3595038" y="541635"/>
            <a:chExt cx="5374791" cy="707886"/>
          </a:xfrm>
        </p:grpSpPr>
        <p:sp>
          <p:nvSpPr>
            <p:cNvPr id="8" name="文本框 7"/>
            <p:cNvSpPr txBox="1"/>
            <p:nvPr/>
          </p:nvSpPr>
          <p:spPr>
            <a:xfrm>
              <a:off x="4171213" y="541635"/>
              <a:ext cx="4798616"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灭火器的种类及构成</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1" name="文本占位符 7170"/>
          <p:cNvSpPr>
            <a:spLocks noGrp="1"/>
          </p:cNvSpPr>
          <p:nvPr/>
        </p:nvSpPr>
        <p:spPr>
          <a:xfrm>
            <a:off x="1568614" y="5499999"/>
            <a:ext cx="9288072" cy="1212850"/>
          </a:xfrm>
          <a:prstGeom prst="rect">
            <a:avLst/>
          </a:prstGeom>
          <a:noFill/>
          <a:ln w="9525">
            <a:noFill/>
          </a:ln>
        </p:spPr>
        <p:txBody>
          <a:bodyPr anchor="t"/>
          <a:lstStyle/>
          <a:p>
            <a:pPr indent="457200">
              <a:spcBef>
                <a:spcPct val="20000"/>
              </a:spcBef>
            </a:pPr>
            <a:r>
              <a:rPr lang="zh-CN" altLang="en-US" dirty="0">
                <a:latin typeface="Noto Sans S Chinese Medium" panose="020B0600000000000000" pitchFamily="34" charset="-122"/>
                <a:ea typeface="Noto Sans S Chinese Medium" panose="020B0600000000000000" pitchFamily="34" charset="-122"/>
                <a:sym typeface="思源黑体"/>
              </a:rPr>
              <a:t>灭火器的种类很多，按其移动方式可分为：手提式和推车式；按驱动灭火剂的动力来源可分为：储气瓶式、储压式、化学反应式；按所充装的灭火剂则又可分为：泡沫、干粉、卤代烷、二氧化碳、酸碱、清水等。</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
                                        <p:tgtEl>
                                          <p:spTgt spid="13"/>
                                        </p:tgtEl>
                                      </p:cBhvr>
                                    </p:animEffect>
                                    <p:anim calcmode="lin" valueType="num">
                                      <p:cBhvr>
                                        <p:cTn id="14" dur="400" fill="hold"/>
                                        <p:tgtEl>
                                          <p:spTgt spid="13"/>
                                        </p:tgtEl>
                                        <p:attrNameLst>
                                          <p:attrName>ppt_x</p:attrName>
                                        </p:attrNameLst>
                                      </p:cBhvr>
                                      <p:tavLst>
                                        <p:tav tm="0">
                                          <p:val>
                                            <p:strVal val="#ppt_x"/>
                                          </p:val>
                                        </p:tav>
                                        <p:tav tm="100000">
                                          <p:val>
                                            <p:strVal val="#ppt_x"/>
                                          </p:val>
                                        </p:tav>
                                      </p:tavLst>
                                    </p:anim>
                                    <p:anim calcmode="lin" valueType="num">
                                      <p:cBhvr>
                                        <p:cTn id="15" dur="400" fill="hold"/>
                                        <p:tgtEl>
                                          <p:spTgt spid="1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strVal val="#ppt_w*0.05"/>
                                          </p:val>
                                        </p:tav>
                                        <p:tav tm="100000">
                                          <p:val>
                                            <p:strVal val="#ppt_w"/>
                                          </p:val>
                                        </p:tav>
                                      </p:tavLst>
                                    </p:anim>
                                    <p:anim calcmode="lin" valueType="num">
                                      <p:cBhvr>
                                        <p:cTn id="23" dur="500" fill="hold"/>
                                        <p:tgtEl>
                                          <p:spTgt spid="33"/>
                                        </p:tgtEl>
                                        <p:attrNameLst>
                                          <p:attrName>ppt_h</p:attrName>
                                        </p:attrNameLst>
                                      </p:cBhvr>
                                      <p:tavLst>
                                        <p:tav tm="0">
                                          <p:val>
                                            <p:strVal val="#ppt_h"/>
                                          </p:val>
                                        </p:tav>
                                        <p:tav tm="100000">
                                          <p:val>
                                            <p:strVal val="#ppt_h"/>
                                          </p:val>
                                        </p:tav>
                                      </p:tavLst>
                                    </p:anim>
                                    <p:anim calcmode="lin" valueType="num">
                                      <p:cBhvr>
                                        <p:cTn id="24" dur="500" fill="hold"/>
                                        <p:tgtEl>
                                          <p:spTgt spid="33"/>
                                        </p:tgtEl>
                                        <p:attrNameLst>
                                          <p:attrName>ppt_x</p:attrName>
                                        </p:attrNameLst>
                                      </p:cBhvr>
                                      <p:tavLst>
                                        <p:tav tm="0">
                                          <p:val>
                                            <p:strVal val="#ppt_x-.2"/>
                                          </p:val>
                                        </p:tav>
                                        <p:tav tm="100000">
                                          <p:val>
                                            <p:strVal val="#ppt_x"/>
                                          </p:val>
                                        </p:tav>
                                      </p:tavLst>
                                    </p:anim>
                                    <p:anim calcmode="lin" valueType="num">
                                      <p:cBhvr>
                                        <p:cTn id="25" dur="500" fill="hold"/>
                                        <p:tgtEl>
                                          <p:spTgt spid="33"/>
                                        </p:tgtEl>
                                        <p:attrNameLst>
                                          <p:attrName>ppt_y</p:attrName>
                                        </p:attrNameLst>
                                      </p:cBhvr>
                                      <p:tavLst>
                                        <p:tav tm="0">
                                          <p:val>
                                            <p:strVal val="#ppt_y"/>
                                          </p:val>
                                        </p:tav>
                                        <p:tav tm="100000">
                                          <p:val>
                                            <p:strVal val="#ppt_y"/>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strVal val="#ppt_w*0.05"/>
                                          </p:val>
                                        </p:tav>
                                        <p:tav tm="100000">
                                          <p:val>
                                            <p:strVal val="#ppt_w"/>
                                          </p:val>
                                        </p:tav>
                                      </p:tavLst>
                                    </p:anim>
                                    <p:anim calcmode="lin" valueType="num">
                                      <p:cBhvr>
                                        <p:cTn id="32" dur="500" fill="hold"/>
                                        <p:tgtEl>
                                          <p:spTgt spid="20"/>
                                        </p:tgtEl>
                                        <p:attrNameLst>
                                          <p:attrName>ppt_h</p:attrName>
                                        </p:attrNameLst>
                                      </p:cBhvr>
                                      <p:tavLst>
                                        <p:tav tm="0">
                                          <p:val>
                                            <p:strVal val="#ppt_h"/>
                                          </p:val>
                                        </p:tav>
                                        <p:tav tm="100000">
                                          <p:val>
                                            <p:strVal val="#ppt_h"/>
                                          </p:val>
                                        </p:tav>
                                      </p:tavLst>
                                    </p:anim>
                                    <p:anim calcmode="lin" valueType="num">
                                      <p:cBhvr>
                                        <p:cTn id="33" dur="500" fill="hold"/>
                                        <p:tgtEl>
                                          <p:spTgt spid="20"/>
                                        </p:tgtEl>
                                        <p:attrNameLst>
                                          <p:attrName>ppt_x</p:attrName>
                                        </p:attrNameLst>
                                      </p:cBhvr>
                                      <p:tavLst>
                                        <p:tav tm="0">
                                          <p:val>
                                            <p:strVal val="#ppt_x-.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strVal val="#ppt_w*0.05"/>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anim calcmode="lin" valueType="num">
                                      <p:cBhvr>
                                        <p:cTn id="42" dur="500" fill="hold"/>
                                        <p:tgtEl>
                                          <p:spTgt spid="24"/>
                                        </p:tgtEl>
                                        <p:attrNameLst>
                                          <p:attrName>ppt_x</p:attrName>
                                        </p:attrNameLst>
                                      </p:cBhvr>
                                      <p:tavLst>
                                        <p:tav tm="0">
                                          <p:val>
                                            <p:strVal val="#ppt_x-.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0.05"/>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 calcmode="lin" valueType="num">
                                      <p:cBhvr>
                                        <p:cTn id="51" dur="500" fill="hold"/>
                                        <p:tgtEl>
                                          <p:spTgt spid="30"/>
                                        </p:tgtEl>
                                        <p:attrNameLst>
                                          <p:attrName>ppt_x</p:attrName>
                                        </p:attrNameLst>
                                      </p:cBhvr>
                                      <p:tavLst>
                                        <p:tav tm="0">
                                          <p:val>
                                            <p:strVal val="#ppt_x-.2"/>
                                          </p:val>
                                        </p:tav>
                                        <p:tav tm="100000">
                                          <p:val>
                                            <p:strVal val="#ppt_x"/>
                                          </p:val>
                                        </p:tav>
                                      </p:tavLst>
                                    </p:anim>
                                    <p:anim calcmode="lin" valueType="num">
                                      <p:cBhvr>
                                        <p:cTn id="52" dur="500" fill="hold"/>
                                        <p:tgtEl>
                                          <p:spTgt spid="30"/>
                                        </p:tgtEl>
                                        <p:attrNameLst>
                                          <p:attrName>ppt_y</p:attrName>
                                        </p:attrNameLst>
                                      </p:cBhvr>
                                      <p:tavLst>
                                        <p:tav tm="0">
                                          <p:val>
                                            <p:strVal val="#ppt_y"/>
                                          </p:val>
                                        </p:tav>
                                        <p:tav tm="100000">
                                          <p:val>
                                            <p:strVal val="#ppt_y"/>
                                          </p:val>
                                        </p:tav>
                                      </p:tavLst>
                                    </p:anim>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54" presetClass="entr" presetSubtype="0" accel="10000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ppt_w*0.05"/>
                                          </p:val>
                                        </p:tav>
                                        <p:tav tm="100000">
                                          <p:val>
                                            <p:strVal val="#ppt_w"/>
                                          </p:val>
                                        </p:tav>
                                      </p:tavLst>
                                    </p:anim>
                                    <p:anim calcmode="lin" valueType="num">
                                      <p:cBhvr>
                                        <p:cTn id="59" dur="500" fill="hold"/>
                                        <p:tgtEl>
                                          <p:spTgt spid="27"/>
                                        </p:tgtEl>
                                        <p:attrNameLst>
                                          <p:attrName>ppt_h</p:attrName>
                                        </p:attrNameLst>
                                      </p:cBhvr>
                                      <p:tavLst>
                                        <p:tav tm="0">
                                          <p:val>
                                            <p:strVal val="#ppt_h"/>
                                          </p:val>
                                        </p:tav>
                                        <p:tav tm="100000">
                                          <p:val>
                                            <p:strVal val="#ppt_h"/>
                                          </p:val>
                                        </p:tav>
                                      </p:tavLst>
                                    </p:anim>
                                    <p:anim calcmode="lin" valueType="num">
                                      <p:cBhvr>
                                        <p:cTn id="60" dur="500" fill="hold"/>
                                        <p:tgtEl>
                                          <p:spTgt spid="27"/>
                                        </p:tgtEl>
                                        <p:attrNameLst>
                                          <p:attrName>ppt_x</p:attrName>
                                        </p:attrNameLst>
                                      </p:cBhvr>
                                      <p:tavLst>
                                        <p:tav tm="0">
                                          <p:val>
                                            <p:strVal val="#ppt_x-.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8"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1000" fill="hold"/>
                                        <p:tgtEl>
                                          <p:spTgt spid="11"/>
                                        </p:tgtEl>
                                        <p:attrNameLst>
                                          <p:attrName>ppt_w</p:attrName>
                                        </p:attrNameLst>
                                      </p:cBhvr>
                                      <p:tavLst>
                                        <p:tav tm="0">
                                          <p:val>
                                            <p:fltVal val="0"/>
                                          </p:val>
                                        </p:tav>
                                        <p:tav tm="100000">
                                          <p:val>
                                            <p:strVal val="#ppt_w"/>
                                          </p:val>
                                        </p:tav>
                                      </p:tavLst>
                                    </p:anim>
                                    <p:anim calcmode="lin" valueType="num">
                                      <p:cBhvr>
                                        <p:cTn id="68" dur="1000" fill="hold"/>
                                        <p:tgtEl>
                                          <p:spTgt spid="11"/>
                                        </p:tgtEl>
                                        <p:attrNameLst>
                                          <p:attrName>ppt_h</p:attrName>
                                        </p:attrNameLst>
                                      </p:cBhvr>
                                      <p:tavLst>
                                        <p:tav tm="0">
                                          <p:val>
                                            <p:fltVal val="0"/>
                                          </p:val>
                                        </p:tav>
                                        <p:tav tm="100000">
                                          <p:val>
                                            <p:strVal val="#ppt_h"/>
                                          </p:val>
                                        </p:tav>
                                      </p:tavLst>
                                    </p:anim>
                                    <p:animEffect transition="in" filter="fade">
                                      <p:cBhvr>
                                        <p:cTn id="6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11" grpId="6"/>
      <p:bldP spid="11" grpId="7"/>
      <p:bldP spid="11" grpId="8"/>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灭火器的使用</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grpSp>
        <p:nvGrpSpPr>
          <p:cNvPr id="7" name="组合 6"/>
          <p:cNvGrpSpPr/>
          <p:nvPr/>
        </p:nvGrpSpPr>
        <p:grpSpPr>
          <a:xfrm>
            <a:off x="1643063" y="1588617"/>
            <a:ext cx="3763962" cy="604838"/>
            <a:chOff x="2579421" y="2785533"/>
            <a:chExt cx="3763964" cy="605366"/>
          </a:xfrm>
          <a:gradFill>
            <a:gsLst>
              <a:gs pos="0">
                <a:srgbClr val="E20001"/>
              </a:gs>
              <a:gs pos="100000">
                <a:srgbClr val="C00000"/>
              </a:gs>
            </a:gsLst>
            <a:lin ang="5400000" scaled="0"/>
          </a:gradFill>
        </p:grpSpPr>
        <p:sp>
          <p:nvSpPr>
            <p:cNvPr id="11" name="任意多边形 10"/>
            <p:cNvSpPr/>
            <p:nvPr>
              <p:custDataLst>
                <p:tags r:id="rId14"/>
              </p:custDataLst>
            </p:nvPr>
          </p:nvSpPr>
          <p:spPr>
            <a:xfrm>
              <a:off x="5488251" y="2992966"/>
              <a:ext cx="855134" cy="397933"/>
            </a:xfrm>
            <a:custGeom>
              <a:avLst/>
              <a:gdLst>
                <a:gd name="connsiteX0" fmla="*/ 321734 w 855134"/>
                <a:gd name="connsiteY0" fmla="*/ 0 h 397933"/>
                <a:gd name="connsiteX1" fmla="*/ 760145 w 855134"/>
                <a:gd name="connsiteY1" fmla="*/ 0 h 397933"/>
                <a:gd name="connsiteX2" fmla="*/ 760145 w 855134"/>
                <a:gd name="connsiteY2" fmla="*/ 87048 h 397933"/>
                <a:gd name="connsiteX3" fmla="*/ 855134 w 855134"/>
                <a:gd name="connsiteY3" fmla="*/ 198966 h 397933"/>
                <a:gd name="connsiteX4" fmla="*/ 760145 w 855134"/>
                <a:gd name="connsiteY4" fmla="*/ 310884 h 397933"/>
                <a:gd name="connsiteX5" fmla="*/ 760145 w 855134"/>
                <a:gd name="connsiteY5" fmla="*/ 397933 h 397933"/>
                <a:gd name="connsiteX6" fmla="*/ 0 w 855134"/>
                <a:gd name="connsiteY6" fmla="*/ 397933 h 397933"/>
                <a:gd name="connsiteX7" fmla="*/ 321733 w 855134"/>
                <a:gd name="connsiteY7" fmla="*/ 198967 h 397933"/>
                <a:gd name="connsiteX8" fmla="*/ 321734 w 855134"/>
                <a:gd name="connsiteY8" fmla="*/ 198967 h 397933"/>
                <a:gd name="connsiteX9" fmla="*/ 321734 w 855134"/>
                <a:gd name="connsiteY9" fmla="*/ 198966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134" h="397933">
                  <a:moveTo>
                    <a:pt x="321734" y="0"/>
                  </a:moveTo>
                  <a:lnTo>
                    <a:pt x="760145" y="0"/>
                  </a:lnTo>
                  <a:lnTo>
                    <a:pt x="760145" y="87048"/>
                  </a:lnTo>
                  <a:lnTo>
                    <a:pt x="855134" y="198966"/>
                  </a:lnTo>
                  <a:lnTo>
                    <a:pt x="760145" y="310884"/>
                  </a:lnTo>
                  <a:lnTo>
                    <a:pt x="760145" y="397933"/>
                  </a:lnTo>
                  <a:lnTo>
                    <a:pt x="0" y="397933"/>
                  </a:lnTo>
                  <a:lnTo>
                    <a:pt x="321733" y="198967"/>
                  </a:lnTo>
                  <a:lnTo>
                    <a:pt x="321734" y="198967"/>
                  </a:lnTo>
                  <a:lnTo>
                    <a:pt x="321734" y="1989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ctr"/>
            <a:lstStyle/>
            <a:p>
              <a:pPr algn="r" fontAlgn="base"/>
              <a:r>
                <a:rPr lang="en-US" b="1" noProof="1">
                  <a:solidFill>
                    <a:schemeClr val="bg1"/>
                  </a:solidFill>
                  <a:latin typeface="思源黑体"/>
                  <a:ea typeface="思源黑体 CN Medium" panose="020B0600000000000000" pitchFamily="34" charset="-122"/>
                  <a:sym typeface="思源黑体"/>
                </a:rPr>
                <a:t>1</a:t>
              </a:r>
            </a:p>
          </p:txBody>
        </p:sp>
        <p:sp>
          <p:nvSpPr>
            <p:cNvPr id="12" name="任意多边形 11"/>
            <p:cNvSpPr/>
            <p:nvPr>
              <p:custDataLst>
                <p:tags r:id="rId15"/>
              </p:custDataLst>
            </p:nvPr>
          </p:nvSpPr>
          <p:spPr>
            <a:xfrm>
              <a:off x="2579421" y="2785533"/>
              <a:ext cx="3213465" cy="521517"/>
            </a:xfrm>
            <a:custGeom>
              <a:avLst/>
              <a:gdLst>
                <a:gd name="connsiteX0" fmla="*/ 69868 w 3213630"/>
                <a:gd name="connsiteY0" fmla="*/ 0 h 397933"/>
                <a:gd name="connsiteX1" fmla="*/ 3213630 w 3213630"/>
                <a:gd name="connsiteY1" fmla="*/ 0 h 397933"/>
                <a:gd name="connsiteX2" fmla="*/ 3213630 w 3213630"/>
                <a:gd name="connsiteY2" fmla="*/ 397933 h 397933"/>
                <a:gd name="connsiteX3" fmla="*/ 69868 w 3213630"/>
                <a:gd name="connsiteY3" fmla="*/ 397933 h 397933"/>
                <a:gd name="connsiteX4" fmla="*/ 0 w 3213630"/>
                <a:gd name="connsiteY4" fmla="*/ 0 h 397933"/>
                <a:gd name="connsiteX5" fmla="*/ 33868 w 3213630"/>
                <a:gd name="connsiteY5" fmla="*/ 0 h 397933"/>
                <a:gd name="connsiteX6" fmla="*/ 33868 w 3213630"/>
                <a:gd name="connsiteY6" fmla="*/ 397933 h 397933"/>
                <a:gd name="connsiteX7" fmla="*/ 0 w 3213630"/>
                <a:gd name="connsiteY7" fmla="*/ 397933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630" h="397933">
                  <a:moveTo>
                    <a:pt x="69868" y="0"/>
                  </a:moveTo>
                  <a:lnTo>
                    <a:pt x="3213630" y="0"/>
                  </a:lnTo>
                  <a:lnTo>
                    <a:pt x="3213630" y="397933"/>
                  </a:lnTo>
                  <a:lnTo>
                    <a:pt x="69868" y="397933"/>
                  </a:lnTo>
                  <a:close/>
                  <a:moveTo>
                    <a:pt x="0" y="0"/>
                  </a:moveTo>
                  <a:lnTo>
                    <a:pt x="33868" y="0"/>
                  </a:lnTo>
                  <a:lnTo>
                    <a:pt x="33868" y="397933"/>
                  </a:lnTo>
                  <a:lnTo>
                    <a:pt x="0" y="3979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r>
                <a:rPr lang="zh-CN" altLang="en-US" noProof="1">
                  <a:solidFill>
                    <a:schemeClr val="bg1"/>
                  </a:solidFill>
                  <a:latin typeface="思源黑体"/>
                  <a:ea typeface="思源黑体 CN Medium" panose="020B0600000000000000" pitchFamily="34" charset="-122"/>
                  <a:sym typeface="思源黑体"/>
                </a:rPr>
                <a:t>干粉灭火器，首先摇晃一下。</a:t>
              </a:r>
              <a:endParaRPr lang="en-US" altLang="zh-CN" noProof="1">
                <a:solidFill>
                  <a:schemeClr val="bg1"/>
                </a:solidFill>
                <a:latin typeface="思源黑体"/>
                <a:ea typeface="思源黑体 CN Medium" panose="020B0600000000000000" pitchFamily="34" charset="-122"/>
                <a:sym typeface="思源黑体"/>
              </a:endParaRPr>
            </a:p>
          </p:txBody>
        </p:sp>
        <p:sp>
          <p:nvSpPr>
            <p:cNvPr id="13" name="直角三角形 12"/>
            <p:cNvSpPr/>
            <p:nvPr>
              <p:custDataLst>
                <p:tags r:id="rId16"/>
              </p:custDataLst>
            </p:nvPr>
          </p:nvSpPr>
          <p:spPr>
            <a:xfrm flipV="1">
              <a:off x="5471317" y="3183465"/>
              <a:ext cx="321734" cy="198967"/>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solidFill>
                  <a:schemeClr val="bg1"/>
                </a:solidFill>
                <a:latin typeface="思源黑体"/>
                <a:ea typeface="思源黑体 CN Medium" panose="020B0600000000000000" pitchFamily="34" charset="-122"/>
                <a:sym typeface="思源黑体"/>
              </a:endParaRPr>
            </a:p>
          </p:txBody>
        </p:sp>
      </p:grpSp>
      <p:grpSp>
        <p:nvGrpSpPr>
          <p:cNvPr id="14" name="组合 5"/>
          <p:cNvGrpSpPr/>
          <p:nvPr/>
        </p:nvGrpSpPr>
        <p:grpSpPr>
          <a:xfrm>
            <a:off x="2990850" y="2368080"/>
            <a:ext cx="3746500" cy="887412"/>
            <a:chOff x="2597200" y="2502859"/>
            <a:chExt cx="3746185" cy="888040"/>
          </a:xfrm>
          <a:gradFill>
            <a:gsLst>
              <a:gs pos="0">
                <a:srgbClr val="E20001"/>
              </a:gs>
              <a:gs pos="100000">
                <a:srgbClr val="C00000"/>
              </a:gs>
            </a:gsLst>
            <a:lin ang="5400000" scaled="0"/>
          </a:gradFill>
        </p:grpSpPr>
        <p:sp>
          <p:nvSpPr>
            <p:cNvPr id="15" name="任意多边形 14"/>
            <p:cNvSpPr/>
            <p:nvPr>
              <p:custDataLst>
                <p:tags r:id="rId11"/>
              </p:custDataLst>
            </p:nvPr>
          </p:nvSpPr>
          <p:spPr>
            <a:xfrm>
              <a:off x="5488112" y="2900508"/>
              <a:ext cx="855273" cy="490391"/>
            </a:xfrm>
            <a:custGeom>
              <a:avLst/>
              <a:gdLst>
                <a:gd name="connsiteX0" fmla="*/ 321734 w 855134"/>
                <a:gd name="connsiteY0" fmla="*/ 0 h 397933"/>
                <a:gd name="connsiteX1" fmla="*/ 760145 w 855134"/>
                <a:gd name="connsiteY1" fmla="*/ 0 h 397933"/>
                <a:gd name="connsiteX2" fmla="*/ 760145 w 855134"/>
                <a:gd name="connsiteY2" fmla="*/ 87048 h 397933"/>
                <a:gd name="connsiteX3" fmla="*/ 855134 w 855134"/>
                <a:gd name="connsiteY3" fmla="*/ 198966 h 397933"/>
                <a:gd name="connsiteX4" fmla="*/ 760145 w 855134"/>
                <a:gd name="connsiteY4" fmla="*/ 310884 h 397933"/>
                <a:gd name="connsiteX5" fmla="*/ 760145 w 855134"/>
                <a:gd name="connsiteY5" fmla="*/ 397933 h 397933"/>
                <a:gd name="connsiteX6" fmla="*/ 0 w 855134"/>
                <a:gd name="connsiteY6" fmla="*/ 397933 h 397933"/>
                <a:gd name="connsiteX7" fmla="*/ 321733 w 855134"/>
                <a:gd name="connsiteY7" fmla="*/ 198967 h 397933"/>
                <a:gd name="connsiteX8" fmla="*/ 321734 w 855134"/>
                <a:gd name="connsiteY8" fmla="*/ 198967 h 397933"/>
                <a:gd name="connsiteX9" fmla="*/ 321734 w 855134"/>
                <a:gd name="connsiteY9" fmla="*/ 198966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134" h="397933">
                  <a:moveTo>
                    <a:pt x="321734" y="0"/>
                  </a:moveTo>
                  <a:lnTo>
                    <a:pt x="760145" y="0"/>
                  </a:lnTo>
                  <a:lnTo>
                    <a:pt x="760145" y="87048"/>
                  </a:lnTo>
                  <a:lnTo>
                    <a:pt x="855134" y="198966"/>
                  </a:lnTo>
                  <a:lnTo>
                    <a:pt x="760145" y="310884"/>
                  </a:lnTo>
                  <a:lnTo>
                    <a:pt x="760145" y="397933"/>
                  </a:lnTo>
                  <a:lnTo>
                    <a:pt x="0" y="397933"/>
                  </a:lnTo>
                  <a:lnTo>
                    <a:pt x="321733" y="198967"/>
                  </a:lnTo>
                  <a:lnTo>
                    <a:pt x="321734" y="198967"/>
                  </a:lnTo>
                  <a:lnTo>
                    <a:pt x="321734" y="1989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ctr"/>
            <a:lstStyle/>
            <a:p>
              <a:pPr algn="r" fontAlgn="base"/>
              <a:r>
                <a:rPr lang="en-US" b="1" noProof="1">
                  <a:solidFill>
                    <a:schemeClr val="bg1"/>
                  </a:solidFill>
                  <a:latin typeface="思源黑体"/>
                  <a:ea typeface="思源黑体 CN Medium" panose="020B0600000000000000" pitchFamily="34" charset="-122"/>
                  <a:sym typeface="思源黑体"/>
                </a:rPr>
                <a:t>2</a:t>
              </a:r>
            </a:p>
          </p:txBody>
        </p:sp>
        <p:sp>
          <p:nvSpPr>
            <p:cNvPr id="16" name="任意多边形 15"/>
            <p:cNvSpPr/>
            <p:nvPr>
              <p:custDataLst>
                <p:tags r:id="rId12"/>
              </p:custDataLst>
            </p:nvPr>
          </p:nvSpPr>
          <p:spPr>
            <a:xfrm>
              <a:off x="2597200" y="2502859"/>
              <a:ext cx="3195687" cy="888040"/>
            </a:xfrm>
            <a:custGeom>
              <a:avLst/>
              <a:gdLst>
                <a:gd name="connsiteX0" fmla="*/ 69868 w 3213630"/>
                <a:gd name="connsiteY0" fmla="*/ 0 h 397933"/>
                <a:gd name="connsiteX1" fmla="*/ 3213630 w 3213630"/>
                <a:gd name="connsiteY1" fmla="*/ 0 h 397933"/>
                <a:gd name="connsiteX2" fmla="*/ 3213630 w 3213630"/>
                <a:gd name="connsiteY2" fmla="*/ 397933 h 397933"/>
                <a:gd name="connsiteX3" fmla="*/ 69868 w 3213630"/>
                <a:gd name="connsiteY3" fmla="*/ 397933 h 397933"/>
                <a:gd name="connsiteX4" fmla="*/ 0 w 3213630"/>
                <a:gd name="connsiteY4" fmla="*/ 0 h 397933"/>
                <a:gd name="connsiteX5" fmla="*/ 33868 w 3213630"/>
                <a:gd name="connsiteY5" fmla="*/ 0 h 397933"/>
                <a:gd name="connsiteX6" fmla="*/ 33868 w 3213630"/>
                <a:gd name="connsiteY6" fmla="*/ 397933 h 397933"/>
                <a:gd name="connsiteX7" fmla="*/ 0 w 3213630"/>
                <a:gd name="connsiteY7" fmla="*/ 397933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630" h="397933">
                  <a:moveTo>
                    <a:pt x="69868" y="0"/>
                  </a:moveTo>
                  <a:lnTo>
                    <a:pt x="3213630" y="0"/>
                  </a:lnTo>
                  <a:lnTo>
                    <a:pt x="3213630" y="397933"/>
                  </a:lnTo>
                  <a:lnTo>
                    <a:pt x="69868" y="397933"/>
                  </a:lnTo>
                  <a:close/>
                  <a:moveTo>
                    <a:pt x="0" y="0"/>
                  </a:moveTo>
                  <a:lnTo>
                    <a:pt x="33868" y="0"/>
                  </a:lnTo>
                  <a:lnTo>
                    <a:pt x="33868" y="397933"/>
                  </a:lnTo>
                  <a:lnTo>
                    <a:pt x="0" y="3979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r>
                <a:rPr lang="zh-CN" altLang="en-US" noProof="1">
                  <a:solidFill>
                    <a:schemeClr val="bg1"/>
                  </a:solidFill>
                  <a:latin typeface="思源黑体"/>
                  <a:ea typeface="思源黑体 CN Medium" panose="020B0600000000000000" pitchFamily="34" charset="-122"/>
                  <a:sym typeface="思源黑体"/>
                </a:rPr>
                <a:t>将灭火器提至距着火物3-5米处，选择上风方向。</a:t>
              </a:r>
            </a:p>
          </p:txBody>
        </p:sp>
        <p:sp>
          <p:nvSpPr>
            <p:cNvPr id="17" name="直角三角形 16"/>
            <p:cNvSpPr/>
            <p:nvPr>
              <p:custDataLst>
                <p:tags r:id="rId13"/>
              </p:custDataLst>
            </p:nvPr>
          </p:nvSpPr>
          <p:spPr>
            <a:xfrm flipV="1">
              <a:off x="5471317" y="3183465"/>
              <a:ext cx="321734" cy="198967"/>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solidFill>
                  <a:schemeClr val="bg1"/>
                </a:solidFill>
                <a:latin typeface="思源黑体"/>
                <a:ea typeface="思源黑体 CN Medium" panose="020B0600000000000000" pitchFamily="34" charset="-122"/>
                <a:sym typeface="思源黑体"/>
              </a:endParaRPr>
            </a:p>
          </p:txBody>
        </p:sp>
      </p:grpSp>
      <p:grpSp>
        <p:nvGrpSpPr>
          <p:cNvPr id="18" name="组合 9"/>
          <p:cNvGrpSpPr/>
          <p:nvPr/>
        </p:nvGrpSpPr>
        <p:grpSpPr>
          <a:xfrm>
            <a:off x="1643063" y="3415831"/>
            <a:ext cx="3763962" cy="606425"/>
            <a:chOff x="2579421" y="2785533"/>
            <a:chExt cx="3763964" cy="605366"/>
          </a:xfrm>
          <a:gradFill>
            <a:gsLst>
              <a:gs pos="0">
                <a:srgbClr val="E20001"/>
              </a:gs>
              <a:gs pos="100000">
                <a:srgbClr val="C00000"/>
              </a:gs>
            </a:gsLst>
            <a:lin ang="5400000" scaled="0"/>
          </a:gradFill>
        </p:grpSpPr>
        <p:sp>
          <p:nvSpPr>
            <p:cNvPr id="19" name="任意多边形 18"/>
            <p:cNvSpPr/>
            <p:nvPr>
              <p:custDataLst>
                <p:tags r:id="rId8"/>
              </p:custDataLst>
            </p:nvPr>
          </p:nvSpPr>
          <p:spPr>
            <a:xfrm>
              <a:off x="5488251" y="2992966"/>
              <a:ext cx="855134" cy="397933"/>
            </a:xfrm>
            <a:custGeom>
              <a:avLst/>
              <a:gdLst>
                <a:gd name="connsiteX0" fmla="*/ 321734 w 855134"/>
                <a:gd name="connsiteY0" fmla="*/ 0 h 397933"/>
                <a:gd name="connsiteX1" fmla="*/ 760145 w 855134"/>
                <a:gd name="connsiteY1" fmla="*/ 0 h 397933"/>
                <a:gd name="connsiteX2" fmla="*/ 760145 w 855134"/>
                <a:gd name="connsiteY2" fmla="*/ 87048 h 397933"/>
                <a:gd name="connsiteX3" fmla="*/ 855134 w 855134"/>
                <a:gd name="connsiteY3" fmla="*/ 198966 h 397933"/>
                <a:gd name="connsiteX4" fmla="*/ 760145 w 855134"/>
                <a:gd name="connsiteY4" fmla="*/ 310884 h 397933"/>
                <a:gd name="connsiteX5" fmla="*/ 760145 w 855134"/>
                <a:gd name="connsiteY5" fmla="*/ 397933 h 397933"/>
                <a:gd name="connsiteX6" fmla="*/ 0 w 855134"/>
                <a:gd name="connsiteY6" fmla="*/ 397933 h 397933"/>
                <a:gd name="connsiteX7" fmla="*/ 321733 w 855134"/>
                <a:gd name="connsiteY7" fmla="*/ 198967 h 397933"/>
                <a:gd name="connsiteX8" fmla="*/ 321734 w 855134"/>
                <a:gd name="connsiteY8" fmla="*/ 198967 h 397933"/>
                <a:gd name="connsiteX9" fmla="*/ 321734 w 855134"/>
                <a:gd name="connsiteY9" fmla="*/ 198966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134" h="397933">
                  <a:moveTo>
                    <a:pt x="321734" y="0"/>
                  </a:moveTo>
                  <a:lnTo>
                    <a:pt x="760145" y="0"/>
                  </a:lnTo>
                  <a:lnTo>
                    <a:pt x="760145" y="87048"/>
                  </a:lnTo>
                  <a:lnTo>
                    <a:pt x="855134" y="198966"/>
                  </a:lnTo>
                  <a:lnTo>
                    <a:pt x="760145" y="310884"/>
                  </a:lnTo>
                  <a:lnTo>
                    <a:pt x="760145" y="397933"/>
                  </a:lnTo>
                  <a:lnTo>
                    <a:pt x="0" y="397933"/>
                  </a:lnTo>
                  <a:lnTo>
                    <a:pt x="321733" y="198967"/>
                  </a:lnTo>
                  <a:lnTo>
                    <a:pt x="321734" y="198967"/>
                  </a:lnTo>
                  <a:lnTo>
                    <a:pt x="321734" y="1989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ctr"/>
            <a:lstStyle/>
            <a:p>
              <a:pPr algn="r" fontAlgn="base"/>
              <a:r>
                <a:rPr lang="en-US" b="1" noProof="1">
                  <a:solidFill>
                    <a:schemeClr val="bg1"/>
                  </a:solidFill>
                  <a:latin typeface="思源黑体"/>
                  <a:ea typeface="思源黑体 CN Medium" panose="020B0600000000000000" pitchFamily="34" charset="-122"/>
                  <a:sym typeface="思源黑体"/>
                </a:rPr>
                <a:t>3</a:t>
              </a:r>
            </a:p>
          </p:txBody>
        </p:sp>
        <p:sp>
          <p:nvSpPr>
            <p:cNvPr id="20" name="任意多边形 19"/>
            <p:cNvSpPr/>
            <p:nvPr>
              <p:custDataLst>
                <p:tags r:id="rId9"/>
              </p:custDataLst>
            </p:nvPr>
          </p:nvSpPr>
          <p:spPr>
            <a:xfrm>
              <a:off x="2579421" y="2785533"/>
              <a:ext cx="3213465" cy="596473"/>
            </a:xfrm>
            <a:custGeom>
              <a:avLst/>
              <a:gdLst>
                <a:gd name="connsiteX0" fmla="*/ 69868 w 3213630"/>
                <a:gd name="connsiteY0" fmla="*/ 0 h 397933"/>
                <a:gd name="connsiteX1" fmla="*/ 3213630 w 3213630"/>
                <a:gd name="connsiteY1" fmla="*/ 0 h 397933"/>
                <a:gd name="connsiteX2" fmla="*/ 3213630 w 3213630"/>
                <a:gd name="connsiteY2" fmla="*/ 397933 h 397933"/>
                <a:gd name="connsiteX3" fmla="*/ 69868 w 3213630"/>
                <a:gd name="connsiteY3" fmla="*/ 397933 h 397933"/>
                <a:gd name="connsiteX4" fmla="*/ 0 w 3213630"/>
                <a:gd name="connsiteY4" fmla="*/ 0 h 397933"/>
                <a:gd name="connsiteX5" fmla="*/ 33868 w 3213630"/>
                <a:gd name="connsiteY5" fmla="*/ 0 h 397933"/>
                <a:gd name="connsiteX6" fmla="*/ 33868 w 3213630"/>
                <a:gd name="connsiteY6" fmla="*/ 397933 h 397933"/>
                <a:gd name="connsiteX7" fmla="*/ 0 w 3213630"/>
                <a:gd name="connsiteY7" fmla="*/ 397933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630" h="397933">
                  <a:moveTo>
                    <a:pt x="69868" y="0"/>
                  </a:moveTo>
                  <a:lnTo>
                    <a:pt x="3213630" y="0"/>
                  </a:lnTo>
                  <a:lnTo>
                    <a:pt x="3213630" y="397933"/>
                  </a:lnTo>
                  <a:lnTo>
                    <a:pt x="69868" y="397933"/>
                  </a:lnTo>
                  <a:close/>
                  <a:moveTo>
                    <a:pt x="0" y="0"/>
                  </a:moveTo>
                  <a:lnTo>
                    <a:pt x="33868" y="0"/>
                  </a:lnTo>
                  <a:lnTo>
                    <a:pt x="33868" y="397933"/>
                  </a:lnTo>
                  <a:lnTo>
                    <a:pt x="0" y="3979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r>
                <a:rPr lang="zh-CN" altLang="en-US" noProof="1">
                  <a:solidFill>
                    <a:schemeClr val="bg1"/>
                  </a:solidFill>
                  <a:latin typeface="思源黑体"/>
                  <a:ea typeface="思源黑体 CN Medium" panose="020B0600000000000000" pitchFamily="34" charset="-122"/>
                  <a:sym typeface="思源黑体"/>
                </a:rPr>
                <a:t>去除铅封，拔出保险销。</a:t>
              </a:r>
            </a:p>
          </p:txBody>
        </p:sp>
        <p:sp>
          <p:nvSpPr>
            <p:cNvPr id="21" name="直角三角形 20"/>
            <p:cNvSpPr/>
            <p:nvPr>
              <p:custDataLst>
                <p:tags r:id="rId10"/>
              </p:custDataLst>
            </p:nvPr>
          </p:nvSpPr>
          <p:spPr>
            <a:xfrm flipV="1">
              <a:off x="5471317" y="3183465"/>
              <a:ext cx="321734" cy="198967"/>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solidFill>
                  <a:schemeClr val="bg1"/>
                </a:solidFill>
                <a:latin typeface="思源黑体"/>
                <a:ea typeface="思源黑体 CN Medium" panose="020B0600000000000000" pitchFamily="34" charset="-122"/>
                <a:sym typeface="思源黑体"/>
              </a:endParaRPr>
            </a:p>
          </p:txBody>
        </p:sp>
      </p:grpSp>
      <p:grpSp>
        <p:nvGrpSpPr>
          <p:cNvPr id="22" name="组合 36"/>
          <p:cNvGrpSpPr/>
          <p:nvPr/>
        </p:nvGrpSpPr>
        <p:grpSpPr>
          <a:xfrm>
            <a:off x="2990850" y="4181006"/>
            <a:ext cx="3765550" cy="879475"/>
            <a:chOff x="2579421" y="2511753"/>
            <a:chExt cx="3763964" cy="879146"/>
          </a:xfrm>
          <a:gradFill>
            <a:gsLst>
              <a:gs pos="0">
                <a:srgbClr val="E20001"/>
              </a:gs>
              <a:gs pos="100000">
                <a:srgbClr val="C00000"/>
              </a:gs>
            </a:gsLst>
            <a:lin ang="5400000" scaled="0"/>
          </a:gradFill>
        </p:grpSpPr>
        <p:sp>
          <p:nvSpPr>
            <p:cNvPr id="23" name="任意多边形 22"/>
            <p:cNvSpPr/>
            <p:nvPr>
              <p:custDataLst>
                <p:tags r:id="rId5"/>
              </p:custDataLst>
            </p:nvPr>
          </p:nvSpPr>
          <p:spPr>
            <a:xfrm>
              <a:off x="5488112" y="2762030"/>
              <a:ext cx="855273" cy="628869"/>
            </a:xfrm>
            <a:custGeom>
              <a:avLst/>
              <a:gdLst>
                <a:gd name="connsiteX0" fmla="*/ 321734 w 855134"/>
                <a:gd name="connsiteY0" fmla="*/ 0 h 397933"/>
                <a:gd name="connsiteX1" fmla="*/ 760145 w 855134"/>
                <a:gd name="connsiteY1" fmla="*/ 0 h 397933"/>
                <a:gd name="connsiteX2" fmla="*/ 760145 w 855134"/>
                <a:gd name="connsiteY2" fmla="*/ 87048 h 397933"/>
                <a:gd name="connsiteX3" fmla="*/ 855134 w 855134"/>
                <a:gd name="connsiteY3" fmla="*/ 198966 h 397933"/>
                <a:gd name="connsiteX4" fmla="*/ 760145 w 855134"/>
                <a:gd name="connsiteY4" fmla="*/ 310884 h 397933"/>
                <a:gd name="connsiteX5" fmla="*/ 760145 w 855134"/>
                <a:gd name="connsiteY5" fmla="*/ 397933 h 397933"/>
                <a:gd name="connsiteX6" fmla="*/ 0 w 855134"/>
                <a:gd name="connsiteY6" fmla="*/ 397933 h 397933"/>
                <a:gd name="connsiteX7" fmla="*/ 321733 w 855134"/>
                <a:gd name="connsiteY7" fmla="*/ 198967 h 397933"/>
                <a:gd name="connsiteX8" fmla="*/ 321734 w 855134"/>
                <a:gd name="connsiteY8" fmla="*/ 198967 h 397933"/>
                <a:gd name="connsiteX9" fmla="*/ 321734 w 855134"/>
                <a:gd name="connsiteY9" fmla="*/ 198966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134" h="397933">
                  <a:moveTo>
                    <a:pt x="321734" y="0"/>
                  </a:moveTo>
                  <a:lnTo>
                    <a:pt x="760145" y="0"/>
                  </a:lnTo>
                  <a:lnTo>
                    <a:pt x="760145" y="87048"/>
                  </a:lnTo>
                  <a:lnTo>
                    <a:pt x="855134" y="198966"/>
                  </a:lnTo>
                  <a:lnTo>
                    <a:pt x="760145" y="310884"/>
                  </a:lnTo>
                  <a:lnTo>
                    <a:pt x="760145" y="397933"/>
                  </a:lnTo>
                  <a:lnTo>
                    <a:pt x="0" y="397933"/>
                  </a:lnTo>
                  <a:lnTo>
                    <a:pt x="321733" y="198967"/>
                  </a:lnTo>
                  <a:lnTo>
                    <a:pt x="321734" y="198967"/>
                  </a:lnTo>
                  <a:lnTo>
                    <a:pt x="321734" y="1989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ctr"/>
            <a:lstStyle/>
            <a:p>
              <a:pPr algn="r" fontAlgn="base"/>
              <a:r>
                <a:rPr lang="en-US" b="1" noProof="1">
                  <a:solidFill>
                    <a:schemeClr val="bg1"/>
                  </a:solidFill>
                  <a:latin typeface="思源黑体"/>
                  <a:ea typeface="思源黑体 CN Medium" panose="020B0600000000000000" pitchFamily="34" charset="-122"/>
                  <a:sym typeface="思源黑体"/>
                </a:rPr>
                <a:t>4</a:t>
              </a:r>
            </a:p>
          </p:txBody>
        </p:sp>
        <p:sp>
          <p:nvSpPr>
            <p:cNvPr id="24" name="任意多边形 23"/>
            <p:cNvSpPr/>
            <p:nvPr>
              <p:custDataLst>
                <p:tags r:id="rId6"/>
              </p:custDataLst>
            </p:nvPr>
          </p:nvSpPr>
          <p:spPr>
            <a:xfrm>
              <a:off x="2579421" y="2511753"/>
              <a:ext cx="3213465" cy="671429"/>
            </a:xfrm>
            <a:custGeom>
              <a:avLst/>
              <a:gdLst>
                <a:gd name="connsiteX0" fmla="*/ 69868 w 3213630"/>
                <a:gd name="connsiteY0" fmla="*/ 0 h 397933"/>
                <a:gd name="connsiteX1" fmla="*/ 3213630 w 3213630"/>
                <a:gd name="connsiteY1" fmla="*/ 0 h 397933"/>
                <a:gd name="connsiteX2" fmla="*/ 3213630 w 3213630"/>
                <a:gd name="connsiteY2" fmla="*/ 397933 h 397933"/>
                <a:gd name="connsiteX3" fmla="*/ 69868 w 3213630"/>
                <a:gd name="connsiteY3" fmla="*/ 397933 h 397933"/>
                <a:gd name="connsiteX4" fmla="*/ 0 w 3213630"/>
                <a:gd name="connsiteY4" fmla="*/ 0 h 397933"/>
                <a:gd name="connsiteX5" fmla="*/ 33868 w 3213630"/>
                <a:gd name="connsiteY5" fmla="*/ 0 h 397933"/>
                <a:gd name="connsiteX6" fmla="*/ 33868 w 3213630"/>
                <a:gd name="connsiteY6" fmla="*/ 397933 h 397933"/>
                <a:gd name="connsiteX7" fmla="*/ 0 w 3213630"/>
                <a:gd name="connsiteY7" fmla="*/ 397933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630" h="397933">
                  <a:moveTo>
                    <a:pt x="69868" y="0"/>
                  </a:moveTo>
                  <a:lnTo>
                    <a:pt x="3213630" y="0"/>
                  </a:lnTo>
                  <a:lnTo>
                    <a:pt x="3213630" y="397933"/>
                  </a:lnTo>
                  <a:lnTo>
                    <a:pt x="69868" y="397933"/>
                  </a:lnTo>
                  <a:close/>
                  <a:moveTo>
                    <a:pt x="0" y="0"/>
                  </a:moveTo>
                  <a:lnTo>
                    <a:pt x="33868" y="0"/>
                  </a:lnTo>
                  <a:lnTo>
                    <a:pt x="33868" y="397933"/>
                  </a:lnTo>
                  <a:lnTo>
                    <a:pt x="0" y="3979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r>
                <a:rPr lang="zh-CN" altLang="en-US" noProof="1">
                  <a:solidFill>
                    <a:schemeClr val="bg1"/>
                  </a:solidFill>
                  <a:latin typeface="思源黑体"/>
                  <a:ea typeface="思源黑体 CN Medium" panose="020B0600000000000000" pitchFamily="34" charset="-122"/>
                  <a:sym typeface="思源黑体"/>
                </a:rPr>
                <a:t>一只手紧握喷射软管前的喷嘴并对准燃烧物。</a:t>
              </a:r>
            </a:p>
          </p:txBody>
        </p:sp>
        <p:sp>
          <p:nvSpPr>
            <p:cNvPr id="25" name="直角三角形 24"/>
            <p:cNvSpPr/>
            <p:nvPr>
              <p:custDataLst>
                <p:tags r:id="rId7"/>
              </p:custDataLst>
            </p:nvPr>
          </p:nvSpPr>
          <p:spPr>
            <a:xfrm flipV="1">
              <a:off x="5471317" y="2984215"/>
              <a:ext cx="321734" cy="198967"/>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solidFill>
                  <a:schemeClr val="bg1"/>
                </a:solidFill>
                <a:latin typeface="思源黑体"/>
                <a:ea typeface="思源黑体 CN Medium" panose="020B0600000000000000" pitchFamily="34" charset="-122"/>
                <a:sym typeface="思源黑体"/>
              </a:endParaRPr>
            </a:p>
          </p:txBody>
        </p:sp>
      </p:grpSp>
      <p:grpSp>
        <p:nvGrpSpPr>
          <p:cNvPr id="26" name="组合 40"/>
          <p:cNvGrpSpPr/>
          <p:nvPr/>
        </p:nvGrpSpPr>
        <p:grpSpPr>
          <a:xfrm>
            <a:off x="1643063" y="5060480"/>
            <a:ext cx="3763962" cy="646112"/>
            <a:chOff x="2579421" y="2743608"/>
            <a:chExt cx="3763964" cy="647291"/>
          </a:xfrm>
          <a:gradFill>
            <a:gsLst>
              <a:gs pos="0">
                <a:srgbClr val="E20001"/>
              </a:gs>
              <a:gs pos="100000">
                <a:srgbClr val="C00000"/>
              </a:gs>
            </a:gsLst>
            <a:lin ang="5400000" scaled="0"/>
          </a:gradFill>
        </p:grpSpPr>
        <p:sp>
          <p:nvSpPr>
            <p:cNvPr id="27" name="任意多边形 26"/>
            <p:cNvSpPr/>
            <p:nvPr>
              <p:custDataLst>
                <p:tags r:id="rId2"/>
              </p:custDataLst>
            </p:nvPr>
          </p:nvSpPr>
          <p:spPr>
            <a:xfrm>
              <a:off x="5488251" y="2992966"/>
              <a:ext cx="855134" cy="397933"/>
            </a:xfrm>
            <a:custGeom>
              <a:avLst/>
              <a:gdLst>
                <a:gd name="connsiteX0" fmla="*/ 321734 w 855134"/>
                <a:gd name="connsiteY0" fmla="*/ 0 h 397933"/>
                <a:gd name="connsiteX1" fmla="*/ 760145 w 855134"/>
                <a:gd name="connsiteY1" fmla="*/ 0 h 397933"/>
                <a:gd name="connsiteX2" fmla="*/ 760145 w 855134"/>
                <a:gd name="connsiteY2" fmla="*/ 87048 h 397933"/>
                <a:gd name="connsiteX3" fmla="*/ 855134 w 855134"/>
                <a:gd name="connsiteY3" fmla="*/ 198966 h 397933"/>
                <a:gd name="connsiteX4" fmla="*/ 760145 w 855134"/>
                <a:gd name="connsiteY4" fmla="*/ 310884 h 397933"/>
                <a:gd name="connsiteX5" fmla="*/ 760145 w 855134"/>
                <a:gd name="connsiteY5" fmla="*/ 397933 h 397933"/>
                <a:gd name="connsiteX6" fmla="*/ 0 w 855134"/>
                <a:gd name="connsiteY6" fmla="*/ 397933 h 397933"/>
                <a:gd name="connsiteX7" fmla="*/ 321733 w 855134"/>
                <a:gd name="connsiteY7" fmla="*/ 198967 h 397933"/>
                <a:gd name="connsiteX8" fmla="*/ 321734 w 855134"/>
                <a:gd name="connsiteY8" fmla="*/ 198967 h 397933"/>
                <a:gd name="connsiteX9" fmla="*/ 321734 w 855134"/>
                <a:gd name="connsiteY9" fmla="*/ 198966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134" h="397933">
                  <a:moveTo>
                    <a:pt x="321734" y="0"/>
                  </a:moveTo>
                  <a:lnTo>
                    <a:pt x="760145" y="0"/>
                  </a:lnTo>
                  <a:lnTo>
                    <a:pt x="760145" y="87048"/>
                  </a:lnTo>
                  <a:lnTo>
                    <a:pt x="855134" y="198966"/>
                  </a:lnTo>
                  <a:lnTo>
                    <a:pt x="760145" y="310884"/>
                  </a:lnTo>
                  <a:lnTo>
                    <a:pt x="760145" y="397933"/>
                  </a:lnTo>
                  <a:lnTo>
                    <a:pt x="0" y="397933"/>
                  </a:lnTo>
                  <a:lnTo>
                    <a:pt x="321733" y="198967"/>
                  </a:lnTo>
                  <a:lnTo>
                    <a:pt x="321734" y="198967"/>
                  </a:lnTo>
                  <a:lnTo>
                    <a:pt x="321734" y="1989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ctr"/>
            <a:lstStyle/>
            <a:p>
              <a:pPr algn="r" fontAlgn="base"/>
              <a:r>
                <a:rPr lang="en-US" b="1" noProof="1">
                  <a:solidFill>
                    <a:schemeClr val="bg1"/>
                  </a:solidFill>
                  <a:latin typeface="思源黑体"/>
                  <a:ea typeface="思源黑体 CN Medium" panose="020B0600000000000000" pitchFamily="34" charset="-122"/>
                  <a:sym typeface="思源黑体"/>
                </a:rPr>
                <a:t>5</a:t>
              </a:r>
            </a:p>
          </p:txBody>
        </p:sp>
        <p:sp>
          <p:nvSpPr>
            <p:cNvPr id="28" name="任意多边形 27"/>
            <p:cNvSpPr/>
            <p:nvPr>
              <p:custDataLst>
                <p:tags r:id="rId3"/>
              </p:custDataLst>
            </p:nvPr>
          </p:nvSpPr>
          <p:spPr>
            <a:xfrm>
              <a:off x="2579421" y="2743608"/>
              <a:ext cx="3213465" cy="599649"/>
            </a:xfrm>
            <a:custGeom>
              <a:avLst/>
              <a:gdLst>
                <a:gd name="connsiteX0" fmla="*/ 69868 w 3213630"/>
                <a:gd name="connsiteY0" fmla="*/ 0 h 397933"/>
                <a:gd name="connsiteX1" fmla="*/ 3213630 w 3213630"/>
                <a:gd name="connsiteY1" fmla="*/ 0 h 397933"/>
                <a:gd name="connsiteX2" fmla="*/ 3213630 w 3213630"/>
                <a:gd name="connsiteY2" fmla="*/ 397933 h 397933"/>
                <a:gd name="connsiteX3" fmla="*/ 69868 w 3213630"/>
                <a:gd name="connsiteY3" fmla="*/ 397933 h 397933"/>
                <a:gd name="connsiteX4" fmla="*/ 0 w 3213630"/>
                <a:gd name="connsiteY4" fmla="*/ 0 h 397933"/>
                <a:gd name="connsiteX5" fmla="*/ 33868 w 3213630"/>
                <a:gd name="connsiteY5" fmla="*/ 0 h 397933"/>
                <a:gd name="connsiteX6" fmla="*/ 33868 w 3213630"/>
                <a:gd name="connsiteY6" fmla="*/ 397933 h 397933"/>
                <a:gd name="connsiteX7" fmla="*/ 0 w 3213630"/>
                <a:gd name="connsiteY7" fmla="*/ 397933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630" h="397933">
                  <a:moveTo>
                    <a:pt x="69868" y="0"/>
                  </a:moveTo>
                  <a:lnTo>
                    <a:pt x="3213630" y="0"/>
                  </a:lnTo>
                  <a:lnTo>
                    <a:pt x="3213630" y="397933"/>
                  </a:lnTo>
                  <a:lnTo>
                    <a:pt x="69868" y="397933"/>
                  </a:lnTo>
                  <a:close/>
                  <a:moveTo>
                    <a:pt x="0" y="0"/>
                  </a:moveTo>
                  <a:lnTo>
                    <a:pt x="33868" y="0"/>
                  </a:lnTo>
                  <a:lnTo>
                    <a:pt x="33868" y="397933"/>
                  </a:lnTo>
                  <a:lnTo>
                    <a:pt x="0" y="3979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r>
                <a:rPr lang="zh-CN" altLang="en-US" noProof="1">
                  <a:solidFill>
                    <a:schemeClr val="bg1"/>
                  </a:solidFill>
                  <a:latin typeface="思源黑体"/>
                  <a:ea typeface="思源黑体 CN Medium" panose="020B0600000000000000" pitchFamily="34" charset="-122"/>
                  <a:sym typeface="思源黑体"/>
                </a:rPr>
                <a:t>不能将灭火器颠倒或横卧。</a:t>
              </a:r>
            </a:p>
          </p:txBody>
        </p:sp>
        <p:sp>
          <p:nvSpPr>
            <p:cNvPr id="29" name="直角三角形 28"/>
            <p:cNvSpPr/>
            <p:nvPr>
              <p:custDataLst>
                <p:tags r:id="rId4"/>
              </p:custDataLst>
            </p:nvPr>
          </p:nvSpPr>
          <p:spPr>
            <a:xfrm flipV="1">
              <a:off x="5471317" y="3183465"/>
              <a:ext cx="321734" cy="198967"/>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noProof="1">
                <a:solidFill>
                  <a:schemeClr val="bg1"/>
                </a:solidFill>
                <a:latin typeface="思源黑体"/>
                <a:ea typeface="思源黑体 CN Medium" panose="020B0600000000000000" pitchFamily="34" charset="-122"/>
                <a:sym typeface="思源黑体"/>
              </a:endParaRPr>
            </a:p>
          </p:txBody>
        </p:sp>
      </p:grpSp>
      <p:pic>
        <p:nvPicPr>
          <p:cNvPr id="2" name="图片 1"/>
          <p:cNvPicPr>
            <a:picLocks noChangeAspect="1"/>
          </p:cNvPicPr>
          <p:nvPr/>
        </p:nvPicPr>
        <p:blipFill>
          <a:blip r:embed="rId19" cstate="screen"/>
          <a:stretch>
            <a:fillRect/>
          </a:stretch>
        </p:blipFill>
        <p:spPr>
          <a:xfrm>
            <a:off x="5900767" y="983235"/>
            <a:ext cx="5307688" cy="524339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0-#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ppt_x</p:attrName>
                                        </p:attrNameLst>
                                      </p:cBhvr>
                                      <p:tavLst>
                                        <p:tav tm="0">
                                          <p:val>
                                            <p:strVal val="0-#ppt_w/2"/>
                                          </p:val>
                                        </p:tav>
                                        <p:tav tm="100000">
                                          <p:val>
                                            <p:strVal val="#ppt_x"/>
                                          </p:val>
                                        </p:tav>
                                      </p:tavLst>
                                    </p:anim>
                                    <p:anim calcmode="lin" valueType="num">
                                      <p:cBhvr>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ppt_x</p:attrName>
                                        </p:attrNameLst>
                                      </p:cBhvr>
                                      <p:tavLst>
                                        <p:tav tm="0">
                                          <p:val>
                                            <p:strVal val="1+#ppt_w/2"/>
                                          </p:val>
                                        </p:tav>
                                        <p:tav tm="100000">
                                          <p:val>
                                            <p:strVal val="#ppt_x"/>
                                          </p:val>
                                        </p:tav>
                                      </p:tavLst>
                                    </p:anim>
                                    <p:anim calcmode="lin" valueType="num">
                                      <p:cBhvr>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ppt_x</p:attrName>
                                        </p:attrNameLst>
                                      </p:cBhvr>
                                      <p:tavLst>
                                        <p:tav tm="0">
                                          <p:val>
                                            <p:strVal val="#ppt_x"/>
                                          </p:val>
                                        </p:tav>
                                        <p:tav tm="100000">
                                          <p:val>
                                            <p:strVal val="#ppt_x"/>
                                          </p:val>
                                        </p:tav>
                                      </p:tavLst>
                                    </p:anim>
                                    <p:anim calcmode="lin" valueType="num">
                                      <p:cBhvr>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灭火器的有效性检查</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grpSp>
        <p:nvGrpSpPr>
          <p:cNvPr id="2" name="组合 1"/>
          <p:cNvGrpSpPr/>
          <p:nvPr/>
        </p:nvGrpSpPr>
        <p:grpSpPr>
          <a:xfrm>
            <a:off x="5015455" y="2661230"/>
            <a:ext cx="2306504" cy="2254913"/>
            <a:chOff x="5015455" y="2661230"/>
            <a:chExt cx="2306504" cy="2254913"/>
          </a:xfrm>
        </p:grpSpPr>
        <p:sp>
          <p:nvSpPr>
            <p:cNvPr id="198" name="îŝ1iḍè"/>
            <p:cNvSpPr/>
            <p:nvPr/>
          </p:nvSpPr>
          <p:spPr>
            <a:xfrm>
              <a:off x="6215514" y="2661356"/>
              <a:ext cx="936007" cy="647299"/>
            </a:xfrm>
            <a:custGeom>
              <a:avLst/>
              <a:gdLst/>
              <a:ahLst/>
              <a:cxnLst/>
              <a:rect l="l" t="t" r="r" b="b"/>
              <a:pathLst>
                <a:path w="21600" h="21600" extrusionOk="0">
                  <a:moveTo>
                    <a:pt x="0" y="0"/>
                  </a:moveTo>
                  <a:lnTo>
                    <a:pt x="10" y="7734"/>
                  </a:lnTo>
                  <a:cubicBezTo>
                    <a:pt x="3285" y="7966"/>
                    <a:pt x="6478" y="9271"/>
                    <a:pt x="9336" y="11546"/>
                  </a:cubicBezTo>
                  <a:cubicBezTo>
                    <a:pt x="12383" y="13972"/>
                    <a:pt x="14959" y="17425"/>
                    <a:pt x="16835" y="21600"/>
                  </a:cubicBezTo>
                  <a:lnTo>
                    <a:pt x="21600" y="17841"/>
                  </a:lnTo>
                  <a:cubicBezTo>
                    <a:pt x="19248" y="12488"/>
                    <a:pt x="15989" y="8050"/>
                    <a:pt x="12119" y="4930"/>
                  </a:cubicBezTo>
                  <a:cubicBezTo>
                    <a:pt x="8415" y="1943"/>
                    <a:pt x="4260" y="253"/>
                    <a:pt x="0" y="0"/>
                  </a:cubicBezTo>
                  <a:close/>
                </a:path>
              </a:pathLst>
            </a:custGeom>
            <a:solidFill>
              <a:srgbClr val="E20001"/>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EFCFF"/>
                </a:buClr>
                <a:buSzPts val="800"/>
                <a:buFont typeface="Arial" panose="020B0604020202020204"/>
                <a:buNone/>
              </a:pPr>
              <a:endParaRPr sz="800" b="0" i="0" u="none" strike="noStrike" cap="none">
                <a:solidFill>
                  <a:srgbClr val="252D30"/>
                </a:solidFill>
              </a:endParaRPr>
            </a:p>
          </p:txBody>
        </p:sp>
        <p:sp>
          <p:nvSpPr>
            <p:cNvPr id="199" name="iṧḻíḓe"/>
            <p:cNvSpPr/>
            <p:nvPr/>
          </p:nvSpPr>
          <p:spPr>
            <a:xfrm>
              <a:off x="5191242" y="2661230"/>
              <a:ext cx="932597" cy="641321"/>
            </a:xfrm>
            <a:custGeom>
              <a:avLst/>
              <a:gdLst/>
              <a:ahLst/>
              <a:cxnLst/>
              <a:rect l="l" t="t" r="r" b="b"/>
              <a:pathLst>
                <a:path w="21600" h="21600" extrusionOk="0">
                  <a:moveTo>
                    <a:pt x="21600" y="0"/>
                  </a:moveTo>
                  <a:cubicBezTo>
                    <a:pt x="17528" y="218"/>
                    <a:pt x="13546" y="1764"/>
                    <a:pt x="9960" y="4518"/>
                  </a:cubicBezTo>
                  <a:cubicBezTo>
                    <a:pt x="5886" y="7646"/>
                    <a:pt x="2453" y="12230"/>
                    <a:pt x="0" y="17817"/>
                  </a:cubicBezTo>
                  <a:lnTo>
                    <a:pt x="4801" y="21600"/>
                  </a:lnTo>
                  <a:cubicBezTo>
                    <a:pt x="6642" y="17546"/>
                    <a:pt x="9138" y="14176"/>
                    <a:pt x="12079" y="11772"/>
                  </a:cubicBezTo>
                  <a:cubicBezTo>
                    <a:pt x="14984" y="9398"/>
                    <a:pt x="18242" y="8033"/>
                    <a:pt x="21587" y="7788"/>
                  </a:cubicBezTo>
                  <a:lnTo>
                    <a:pt x="21600" y="0"/>
                  </a:lnTo>
                  <a:close/>
                </a:path>
              </a:pathLst>
            </a:custGeom>
            <a:solidFill>
              <a:schemeClr val="bg1"/>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EFCFF"/>
                </a:buClr>
                <a:buSzPts val="800"/>
                <a:buFont typeface="Arial" panose="020B0604020202020204"/>
                <a:buNone/>
              </a:pPr>
              <a:endParaRPr sz="800" b="0" i="0" u="none" strike="noStrike" cap="none">
                <a:solidFill>
                  <a:srgbClr val="252D30"/>
                </a:solidFill>
              </a:endParaRPr>
            </a:p>
          </p:txBody>
        </p:sp>
        <p:sp>
          <p:nvSpPr>
            <p:cNvPr id="200" name="îś1ïdê"/>
            <p:cNvSpPr/>
            <p:nvPr/>
          </p:nvSpPr>
          <p:spPr>
            <a:xfrm>
              <a:off x="5015455" y="3268053"/>
              <a:ext cx="338451" cy="1030119"/>
            </a:xfrm>
            <a:custGeom>
              <a:avLst/>
              <a:gdLst/>
              <a:ahLst/>
              <a:cxnLst/>
              <a:rect l="l" t="t" r="r" b="b"/>
              <a:pathLst>
                <a:path w="21409" h="21600" extrusionOk="0">
                  <a:moveTo>
                    <a:pt x="8184" y="0"/>
                  </a:moveTo>
                  <a:cubicBezTo>
                    <a:pt x="2999" y="3250"/>
                    <a:pt x="201" y="6845"/>
                    <a:pt x="10" y="10503"/>
                  </a:cubicBezTo>
                  <a:cubicBezTo>
                    <a:pt x="-191" y="14354"/>
                    <a:pt x="2497" y="18162"/>
                    <a:pt x="7843" y="21600"/>
                  </a:cubicBezTo>
                  <a:lnTo>
                    <a:pt x="21020" y="19221"/>
                  </a:lnTo>
                  <a:cubicBezTo>
                    <a:pt x="16916" y="16560"/>
                    <a:pt x="14844" y="13619"/>
                    <a:pt x="14980" y="10644"/>
                  </a:cubicBezTo>
                  <a:cubicBezTo>
                    <a:pt x="15111" y="7762"/>
                    <a:pt x="17313" y="4929"/>
                    <a:pt x="21409" y="2371"/>
                  </a:cubicBezTo>
                  <a:lnTo>
                    <a:pt x="8184" y="0"/>
                  </a:lnTo>
                  <a:close/>
                </a:path>
              </a:pathLst>
            </a:custGeom>
            <a:solidFill>
              <a:srgbClr val="E20001"/>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EFCFF"/>
                </a:buClr>
                <a:buSzPts val="800"/>
                <a:buFont typeface="Arial" panose="020B0604020202020204"/>
                <a:buNone/>
              </a:pPr>
              <a:endParaRPr sz="800" b="0" i="0" u="none" strike="noStrike" cap="none">
                <a:solidFill>
                  <a:srgbClr val="252D30"/>
                </a:solidFill>
              </a:endParaRPr>
            </a:p>
          </p:txBody>
        </p:sp>
        <p:sp>
          <p:nvSpPr>
            <p:cNvPr id="201" name="îṡḻiďé"/>
            <p:cNvSpPr/>
            <p:nvPr/>
          </p:nvSpPr>
          <p:spPr>
            <a:xfrm>
              <a:off x="5184374" y="4264631"/>
              <a:ext cx="938735" cy="651512"/>
            </a:xfrm>
            <a:custGeom>
              <a:avLst/>
              <a:gdLst/>
              <a:ahLst/>
              <a:cxnLst/>
              <a:rect l="l" t="t" r="r" b="b"/>
              <a:pathLst>
                <a:path w="21600" h="21600" extrusionOk="0">
                  <a:moveTo>
                    <a:pt x="4729" y="0"/>
                  </a:moveTo>
                  <a:cubicBezTo>
                    <a:pt x="6634" y="4211"/>
                    <a:pt x="9247" y="7692"/>
                    <a:pt x="12337" y="10133"/>
                  </a:cubicBezTo>
                  <a:cubicBezTo>
                    <a:pt x="15179" y="12380"/>
                    <a:pt x="18347" y="13684"/>
                    <a:pt x="21600" y="13945"/>
                  </a:cubicBezTo>
                  <a:lnTo>
                    <a:pt x="21590" y="21600"/>
                  </a:lnTo>
                  <a:cubicBezTo>
                    <a:pt x="17324" y="21370"/>
                    <a:pt x="13161" y="19686"/>
                    <a:pt x="9457" y="16694"/>
                  </a:cubicBezTo>
                  <a:cubicBezTo>
                    <a:pt x="5577" y="13560"/>
                    <a:pt x="2324" y="9092"/>
                    <a:pt x="0" y="3705"/>
                  </a:cubicBezTo>
                  <a:lnTo>
                    <a:pt x="4729" y="0"/>
                  </a:lnTo>
                  <a:close/>
                </a:path>
              </a:pathLst>
            </a:custGeom>
            <a:solidFill>
              <a:schemeClr val="bg1"/>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EFCFF"/>
                </a:buClr>
                <a:buSzPts val="800"/>
                <a:buFont typeface="Arial" panose="020B0604020202020204"/>
                <a:buNone/>
              </a:pPr>
              <a:endParaRPr sz="800" b="0" i="0" u="none" strike="noStrike" cap="none">
                <a:solidFill>
                  <a:srgbClr val="252D30"/>
                </a:solidFill>
              </a:endParaRPr>
            </a:p>
          </p:txBody>
        </p:sp>
        <p:sp>
          <p:nvSpPr>
            <p:cNvPr id="202" name="íS1ídè"/>
            <p:cNvSpPr/>
            <p:nvPr/>
          </p:nvSpPr>
          <p:spPr>
            <a:xfrm>
              <a:off x="6213811" y="4256504"/>
              <a:ext cx="943318" cy="658336"/>
            </a:xfrm>
            <a:custGeom>
              <a:avLst/>
              <a:gdLst/>
              <a:ahLst/>
              <a:cxnLst/>
              <a:rect l="l" t="t" r="r" b="b"/>
              <a:pathLst>
                <a:path w="21600" h="21600" extrusionOk="0">
                  <a:moveTo>
                    <a:pt x="16905" y="0"/>
                  </a:moveTo>
                  <a:lnTo>
                    <a:pt x="21600" y="3671"/>
                  </a:lnTo>
                  <a:cubicBezTo>
                    <a:pt x="19334" y="9036"/>
                    <a:pt x="16128" y="13500"/>
                    <a:pt x="12287" y="16641"/>
                  </a:cubicBezTo>
                  <a:cubicBezTo>
                    <a:pt x="8548" y="19697"/>
                    <a:pt x="4326" y="21402"/>
                    <a:pt x="0" y="21600"/>
                  </a:cubicBezTo>
                  <a:lnTo>
                    <a:pt x="0" y="14024"/>
                  </a:lnTo>
                  <a:cubicBezTo>
                    <a:pt x="3561" y="13780"/>
                    <a:pt x="7019" y="12272"/>
                    <a:pt x="10051" y="9642"/>
                  </a:cubicBezTo>
                  <a:cubicBezTo>
                    <a:pt x="12840" y="7222"/>
                    <a:pt x="15188" y="3920"/>
                    <a:pt x="16905" y="0"/>
                  </a:cubicBezTo>
                  <a:close/>
                </a:path>
              </a:pathLst>
            </a:custGeom>
            <a:solidFill>
              <a:srgbClr val="E20001"/>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EFCFF"/>
                </a:buClr>
                <a:buSzPts val="800"/>
                <a:buFont typeface="Arial" panose="020B0604020202020204"/>
                <a:buNone/>
              </a:pPr>
              <a:endParaRPr sz="800" b="0" i="0" u="none" strike="noStrike" cap="none">
                <a:solidFill>
                  <a:srgbClr val="252D30"/>
                </a:solidFill>
              </a:endParaRPr>
            </a:p>
          </p:txBody>
        </p:sp>
        <p:sp>
          <p:nvSpPr>
            <p:cNvPr id="203" name="i$ļîḑè"/>
            <p:cNvSpPr/>
            <p:nvPr/>
          </p:nvSpPr>
          <p:spPr>
            <a:xfrm>
              <a:off x="6989519" y="3274139"/>
              <a:ext cx="332440" cy="1015620"/>
            </a:xfrm>
            <a:custGeom>
              <a:avLst/>
              <a:gdLst/>
              <a:ahLst/>
              <a:cxnLst/>
              <a:rect l="l" t="t" r="r" b="b"/>
              <a:pathLst>
                <a:path w="21527" h="21600" extrusionOk="0">
                  <a:moveTo>
                    <a:pt x="0" y="2415"/>
                  </a:moveTo>
                  <a:cubicBezTo>
                    <a:pt x="4176" y="5100"/>
                    <a:pt x="6323" y="8063"/>
                    <a:pt x="6266" y="11065"/>
                  </a:cubicBezTo>
                  <a:cubicBezTo>
                    <a:pt x="6214" y="13875"/>
                    <a:pt x="4228" y="16647"/>
                    <a:pt x="453" y="19182"/>
                  </a:cubicBezTo>
                  <a:lnTo>
                    <a:pt x="13826" y="21600"/>
                  </a:lnTo>
                  <a:cubicBezTo>
                    <a:pt x="18964" y="18233"/>
                    <a:pt x="21600" y="14528"/>
                    <a:pt x="21525" y="10777"/>
                  </a:cubicBezTo>
                  <a:cubicBezTo>
                    <a:pt x="21451" y="7032"/>
                    <a:pt x="18675" y="3343"/>
                    <a:pt x="13416" y="0"/>
                  </a:cubicBezTo>
                  <a:lnTo>
                    <a:pt x="0" y="2415"/>
                  </a:lnTo>
                  <a:close/>
                </a:path>
              </a:pathLst>
            </a:custGeom>
            <a:solidFill>
              <a:schemeClr val="bg1"/>
            </a:solidFill>
            <a:ln>
              <a:no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EFCFF"/>
                </a:buClr>
                <a:buSzPts val="800"/>
                <a:buFont typeface="Arial" panose="020B0604020202020204"/>
                <a:buNone/>
              </a:pPr>
              <a:endParaRPr sz="800" b="0" i="0" u="none" strike="noStrike" cap="none">
                <a:solidFill>
                  <a:srgbClr val="252D30"/>
                </a:solidFill>
              </a:endParaRPr>
            </a:p>
          </p:txBody>
        </p:sp>
        <p:sp>
          <p:nvSpPr>
            <p:cNvPr id="207" name="Freeform 23"/>
            <p:cNvSpPr>
              <a:spLocks noEditPoints="1"/>
            </p:cNvSpPr>
            <p:nvPr/>
          </p:nvSpPr>
          <p:spPr bwMode="auto">
            <a:xfrm>
              <a:off x="5707723" y="3319852"/>
              <a:ext cx="999991" cy="978723"/>
            </a:xfrm>
            <a:custGeom>
              <a:avLst/>
              <a:gdLst>
                <a:gd name="T0" fmla="*/ 6400 w 12800"/>
                <a:gd name="T1" fmla="*/ 12800 h 12800"/>
                <a:gd name="T2" fmla="*/ 0 w 12800"/>
                <a:gd name="T3" fmla="*/ 6400 h 12800"/>
                <a:gd name="T4" fmla="*/ 6400 w 12800"/>
                <a:gd name="T5" fmla="*/ 0 h 12800"/>
                <a:gd name="T6" fmla="*/ 12800 w 12800"/>
                <a:gd name="T7" fmla="*/ 6400 h 12800"/>
                <a:gd name="T8" fmla="*/ 6400 w 12800"/>
                <a:gd name="T9" fmla="*/ 12800 h 12800"/>
                <a:gd name="T10" fmla="*/ 3177 w 12800"/>
                <a:gd name="T11" fmla="*/ 6610 h 12800"/>
                <a:gd name="T12" fmla="*/ 5332 w 12800"/>
                <a:gd name="T13" fmla="*/ 8794 h 12800"/>
                <a:gd name="T14" fmla="*/ 5342 w 12800"/>
                <a:gd name="T15" fmla="*/ 8794 h 12800"/>
                <a:gd name="T16" fmla="*/ 9624 w 12800"/>
                <a:gd name="T17" fmla="*/ 4502 h 12800"/>
                <a:gd name="T18" fmla="*/ 9624 w 12800"/>
                <a:gd name="T19" fmla="*/ 4496 h 12800"/>
                <a:gd name="T20" fmla="*/ 9157 w 12800"/>
                <a:gd name="T21" fmla="*/ 4030 h 12800"/>
                <a:gd name="T22" fmla="*/ 9152 w 12800"/>
                <a:gd name="T23" fmla="*/ 4030 h 12800"/>
                <a:gd name="T24" fmla="*/ 5346 w 12800"/>
                <a:gd name="T25" fmla="*/ 7502 h 12800"/>
                <a:gd name="T26" fmla="*/ 5328 w 12800"/>
                <a:gd name="T27" fmla="*/ 7502 h 12800"/>
                <a:gd name="T28" fmla="*/ 3686 w 12800"/>
                <a:gd name="T29" fmla="*/ 6094 h 12800"/>
                <a:gd name="T30" fmla="*/ 3680 w 12800"/>
                <a:gd name="T31" fmla="*/ 6094 h 12800"/>
                <a:gd name="T32" fmla="*/ 3177 w 12800"/>
                <a:gd name="T33" fmla="*/ 6604 h 12800"/>
                <a:gd name="T34" fmla="*/ 3177 w 12800"/>
                <a:gd name="T35" fmla="*/ 661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00" h="12800">
                  <a:moveTo>
                    <a:pt x="6400" y="12800"/>
                  </a:moveTo>
                  <a:cubicBezTo>
                    <a:pt x="2865" y="12800"/>
                    <a:pt x="0" y="9935"/>
                    <a:pt x="0" y="6400"/>
                  </a:cubicBezTo>
                  <a:cubicBezTo>
                    <a:pt x="0" y="2865"/>
                    <a:pt x="2865" y="0"/>
                    <a:pt x="6400" y="0"/>
                  </a:cubicBezTo>
                  <a:cubicBezTo>
                    <a:pt x="9935" y="0"/>
                    <a:pt x="12800" y="2865"/>
                    <a:pt x="12800" y="6400"/>
                  </a:cubicBezTo>
                  <a:cubicBezTo>
                    <a:pt x="12800" y="9935"/>
                    <a:pt x="9935" y="12800"/>
                    <a:pt x="6400" y="12800"/>
                  </a:cubicBezTo>
                  <a:close/>
                  <a:moveTo>
                    <a:pt x="3177" y="6610"/>
                  </a:moveTo>
                  <a:lnTo>
                    <a:pt x="5332" y="8794"/>
                  </a:lnTo>
                  <a:cubicBezTo>
                    <a:pt x="5334" y="8797"/>
                    <a:pt x="5339" y="8797"/>
                    <a:pt x="5342" y="8794"/>
                  </a:cubicBezTo>
                  <a:lnTo>
                    <a:pt x="9624" y="4502"/>
                  </a:lnTo>
                  <a:cubicBezTo>
                    <a:pt x="9626" y="4500"/>
                    <a:pt x="9626" y="4498"/>
                    <a:pt x="9624" y="4496"/>
                  </a:cubicBezTo>
                  <a:lnTo>
                    <a:pt x="9157" y="4030"/>
                  </a:lnTo>
                  <a:cubicBezTo>
                    <a:pt x="9156" y="4029"/>
                    <a:pt x="9153" y="4029"/>
                    <a:pt x="9152" y="4030"/>
                  </a:cubicBezTo>
                  <a:lnTo>
                    <a:pt x="5346" y="7502"/>
                  </a:lnTo>
                  <a:cubicBezTo>
                    <a:pt x="5341" y="7506"/>
                    <a:pt x="5333" y="7506"/>
                    <a:pt x="5328" y="7502"/>
                  </a:cubicBezTo>
                  <a:lnTo>
                    <a:pt x="3686" y="6094"/>
                  </a:lnTo>
                  <a:cubicBezTo>
                    <a:pt x="3684" y="6092"/>
                    <a:pt x="3682" y="6092"/>
                    <a:pt x="3680" y="6094"/>
                  </a:cubicBezTo>
                  <a:lnTo>
                    <a:pt x="3177" y="6604"/>
                  </a:lnTo>
                  <a:cubicBezTo>
                    <a:pt x="3175" y="6606"/>
                    <a:pt x="3175" y="6608"/>
                    <a:pt x="3177" y="6610"/>
                  </a:cubicBezTo>
                  <a:close/>
                </a:path>
              </a:pathLst>
            </a:custGeom>
            <a:solidFill>
              <a:srgbClr val="E2000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 name="组合 2"/>
          <p:cNvGrpSpPr/>
          <p:nvPr/>
        </p:nvGrpSpPr>
        <p:grpSpPr>
          <a:xfrm>
            <a:off x="1615788" y="2811273"/>
            <a:ext cx="3208231" cy="2295303"/>
            <a:chOff x="1615788" y="2811273"/>
            <a:chExt cx="3208231" cy="2295303"/>
          </a:xfrm>
        </p:grpSpPr>
        <p:cxnSp>
          <p:nvCxnSpPr>
            <p:cNvPr id="206" name="直接箭头连接符 205"/>
            <p:cNvCxnSpPr/>
            <p:nvPr/>
          </p:nvCxnSpPr>
          <p:spPr>
            <a:xfrm>
              <a:off x="4102732" y="3788752"/>
              <a:ext cx="721287" cy="1"/>
            </a:xfrm>
            <a:prstGeom prst="straightConnector1">
              <a:avLst/>
            </a:prstGeom>
            <a:noFill/>
            <a:ln w="19050" cap="flat" cmpd="sng">
              <a:solidFill>
                <a:srgbClr val="C00000"/>
              </a:solidFill>
              <a:prstDash val="solid"/>
              <a:miter lim="800000"/>
              <a:headEnd type="none" w="sm" len="sm"/>
              <a:tailEnd type="none" w="sm" len="sm"/>
            </a:ln>
          </p:spPr>
        </p:cxnSp>
        <p:grpSp>
          <p:nvGrpSpPr>
            <p:cNvPr id="208" name="Group 8"/>
            <p:cNvGrpSpPr/>
            <p:nvPr/>
          </p:nvGrpSpPr>
          <p:grpSpPr>
            <a:xfrm>
              <a:off x="1615788" y="2811273"/>
              <a:ext cx="2423379" cy="2295303"/>
              <a:chOff x="1631950" y="2959095"/>
              <a:chExt cx="2490258" cy="2409902"/>
            </a:xfrm>
          </p:grpSpPr>
          <p:sp>
            <p:nvSpPr>
              <p:cNvPr id="219" name="íṥḷíḑè"/>
              <p:cNvSpPr/>
              <p:nvPr/>
            </p:nvSpPr>
            <p:spPr>
              <a:xfrm>
                <a:off x="1631950" y="2959095"/>
                <a:ext cx="2490258" cy="2409902"/>
              </a:xfrm>
              <a:custGeom>
                <a:avLst/>
                <a:gdLst/>
                <a:ahLst/>
                <a:cxnLst/>
                <a:rect l="l" t="t" r="r" b="b"/>
                <a:pathLst>
                  <a:path w="21600" h="21600" extrusionOk="0">
                    <a:moveTo>
                      <a:pt x="1124" y="0"/>
                    </a:moveTo>
                    <a:lnTo>
                      <a:pt x="20476" y="0"/>
                    </a:lnTo>
                    <a:cubicBezTo>
                      <a:pt x="20637" y="0"/>
                      <a:pt x="20758" y="0"/>
                      <a:pt x="20861" y="15"/>
                    </a:cubicBezTo>
                    <a:cubicBezTo>
                      <a:pt x="20964" y="30"/>
                      <a:pt x="21049" y="59"/>
                      <a:pt x="21136" y="119"/>
                    </a:cubicBezTo>
                    <a:cubicBezTo>
                      <a:pt x="21231" y="193"/>
                      <a:pt x="21316" y="311"/>
                      <a:pt x="21386" y="461"/>
                    </a:cubicBezTo>
                    <a:cubicBezTo>
                      <a:pt x="21455" y="612"/>
                      <a:pt x="21510" y="795"/>
                      <a:pt x="21545" y="999"/>
                    </a:cubicBezTo>
                    <a:cubicBezTo>
                      <a:pt x="21572" y="1186"/>
                      <a:pt x="21586" y="1368"/>
                      <a:pt x="21593" y="1591"/>
                    </a:cubicBezTo>
                    <a:cubicBezTo>
                      <a:pt x="21600" y="1813"/>
                      <a:pt x="21600" y="2077"/>
                      <a:pt x="21600" y="2430"/>
                    </a:cubicBezTo>
                    <a:lnTo>
                      <a:pt x="21600" y="19181"/>
                    </a:lnTo>
                    <a:cubicBezTo>
                      <a:pt x="21600" y="19528"/>
                      <a:pt x="21600" y="19789"/>
                      <a:pt x="21593" y="20011"/>
                    </a:cubicBezTo>
                    <a:cubicBezTo>
                      <a:pt x="21586" y="20232"/>
                      <a:pt x="21572" y="20414"/>
                      <a:pt x="21545" y="20601"/>
                    </a:cubicBezTo>
                    <a:cubicBezTo>
                      <a:pt x="21510" y="20805"/>
                      <a:pt x="21455" y="20988"/>
                      <a:pt x="21386" y="21139"/>
                    </a:cubicBezTo>
                    <a:cubicBezTo>
                      <a:pt x="21316" y="21289"/>
                      <a:pt x="21231" y="21407"/>
                      <a:pt x="21136" y="21481"/>
                    </a:cubicBezTo>
                    <a:cubicBezTo>
                      <a:pt x="21049" y="21541"/>
                      <a:pt x="20964" y="21570"/>
                      <a:pt x="20861" y="21585"/>
                    </a:cubicBezTo>
                    <a:cubicBezTo>
                      <a:pt x="20757" y="21600"/>
                      <a:pt x="20634" y="21600"/>
                      <a:pt x="20471" y="21600"/>
                    </a:cubicBezTo>
                    <a:lnTo>
                      <a:pt x="1124" y="21600"/>
                    </a:lnTo>
                    <a:cubicBezTo>
                      <a:pt x="963" y="21600"/>
                      <a:pt x="842" y="21600"/>
                      <a:pt x="739" y="21585"/>
                    </a:cubicBezTo>
                    <a:cubicBezTo>
                      <a:pt x="636" y="21570"/>
                      <a:pt x="551" y="21541"/>
                      <a:pt x="464" y="21481"/>
                    </a:cubicBezTo>
                    <a:cubicBezTo>
                      <a:pt x="369" y="21407"/>
                      <a:pt x="284" y="21289"/>
                      <a:pt x="214" y="21139"/>
                    </a:cubicBezTo>
                    <a:cubicBezTo>
                      <a:pt x="145" y="20988"/>
                      <a:pt x="90" y="20805"/>
                      <a:pt x="55" y="20601"/>
                    </a:cubicBezTo>
                    <a:cubicBezTo>
                      <a:pt x="28" y="20414"/>
                      <a:pt x="14" y="20232"/>
                      <a:pt x="7" y="20009"/>
                    </a:cubicBezTo>
                    <a:cubicBezTo>
                      <a:pt x="0" y="19787"/>
                      <a:pt x="0" y="19523"/>
                      <a:pt x="0" y="19170"/>
                    </a:cubicBezTo>
                    <a:lnTo>
                      <a:pt x="0" y="2419"/>
                    </a:lnTo>
                    <a:cubicBezTo>
                      <a:pt x="0" y="2072"/>
                      <a:pt x="0" y="1811"/>
                      <a:pt x="7" y="1589"/>
                    </a:cubicBezTo>
                    <a:cubicBezTo>
                      <a:pt x="14" y="1368"/>
                      <a:pt x="28" y="1186"/>
                      <a:pt x="55" y="999"/>
                    </a:cubicBezTo>
                    <a:cubicBezTo>
                      <a:pt x="90" y="795"/>
                      <a:pt x="145" y="612"/>
                      <a:pt x="214" y="461"/>
                    </a:cubicBezTo>
                    <a:cubicBezTo>
                      <a:pt x="284" y="311"/>
                      <a:pt x="369" y="193"/>
                      <a:pt x="464" y="119"/>
                    </a:cubicBezTo>
                    <a:cubicBezTo>
                      <a:pt x="551" y="59"/>
                      <a:pt x="636" y="30"/>
                      <a:pt x="739" y="15"/>
                    </a:cubicBezTo>
                    <a:cubicBezTo>
                      <a:pt x="843" y="0"/>
                      <a:pt x="966" y="0"/>
                      <a:pt x="1129" y="0"/>
                    </a:cubicBezTo>
                    <a:lnTo>
                      <a:pt x="1124" y="0"/>
                    </a:lnTo>
                    <a:close/>
                  </a:path>
                </a:pathLst>
              </a:custGeom>
              <a:solidFill>
                <a:schemeClr val="bg1"/>
              </a:solidFill>
              <a:ln w="25400">
                <a:solidFill>
                  <a:srgbClr val="C00000"/>
                </a:solid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220" name="文本框 82"/>
              <p:cNvSpPr txBox="1"/>
              <p:nvPr/>
            </p:nvSpPr>
            <p:spPr>
              <a:xfrm>
                <a:off x="1912098" y="4538316"/>
                <a:ext cx="1798718" cy="678601"/>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思源黑体 CN Medium" panose="020B0600000000000000" pitchFamily="34" charset="-122"/>
                    <a:ea typeface="思源黑体 CN Medium" panose="020B0600000000000000" pitchFamily="34" charset="-122"/>
                  </a:rPr>
                  <a:t>必须确保在有效期以内</a:t>
                </a:r>
              </a:p>
            </p:txBody>
          </p:sp>
          <p:cxnSp>
            <p:nvCxnSpPr>
              <p:cNvPr id="221" name="直接连接符 220"/>
              <p:cNvCxnSpPr/>
              <p:nvPr/>
            </p:nvCxnSpPr>
            <p:spPr>
              <a:xfrm>
                <a:off x="1719618" y="4351317"/>
                <a:ext cx="2331520" cy="0"/>
              </a:xfrm>
              <a:prstGeom prst="line">
                <a:avLst/>
              </a:prstGeom>
              <a:ln>
                <a:solidFill>
                  <a:srgbClr val="E20001"/>
                </a:solidFill>
              </a:ln>
            </p:spPr>
            <p:style>
              <a:lnRef idx="1">
                <a:schemeClr val="accent1"/>
              </a:lnRef>
              <a:fillRef idx="0">
                <a:schemeClr val="accent1"/>
              </a:fillRef>
              <a:effectRef idx="0">
                <a:schemeClr val="accent1"/>
              </a:effectRef>
              <a:fontRef idx="minor">
                <a:schemeClr val="tx1"/>
              </a:fontRef>
            </p:style>
          </p:cxnSp>
          <p:sp>
            <p:nvSpPr>
              <p:cNvPr id="222" name="Freeform 23"/>
              <p:cNvSpPr>
                <a:spLocks noEditPoints="1"/>
              </p:cNvSpPr>
              <p:nvPr/>
            </p:nvSpPr>
            <p:spPr bwMode="auto">
              <a:xfrm>
                <a:off x="2231995" y="3273040"/>
                <a:ext cx="1158921" cy="788830"/>
              </a:xfrm>
              <a:custGeom>
                <a:avLst/>
                <a:gdLst>
                  <a:gd name="connsiteX0" fmla="*/ 63081 w 603475"/>
                  <a:gd name="connsiteY0" fmla="*/ 283320 h 410761"/>
                  <a:gd name="connsiteX1" fmla="*/ 169713 w 603475"/>
                  <a:gd name="connsiteY1" fmla="*/ 283320 h 410761"/>
                  <a:gd name="connsiteX2" fmla="*/ 177330 w 603475"/>
                  <a:gd name="connsiteY2" fmla="*/ 290941 h 410761"/>
                  <a:gd name="connsiteX3" fmla="*/ 169713 w 603475"/>
                  <a:gd name="connsiteY3" fmla="*/ 298350 h 410761"/>
                  <a:gd name="connsiteX4" fmla="*/ 63081 w 603475"/>
                  <a:gd name="connsiteY4" fmla="*/ 298350 h 410761"/>
                  <a:gd name="connsiteX5" fmla="*/ 55464 w 603475"/>
                  <a:gd name="connsiteY5" fmla="*/ 290941 h 410761"/>
                  <a:gd name="connsiteX6" fmla="*/ 63081 w 603475"/>
                  <a:gd name="connsiteY6" fmla="*/ 283320 h 410761"/>
                  <a:gd name="connsiteX7" fmla="*/ 63081 w 603475"/>
                  <a:gd name="connsiteY7" fmla="*/ 215507 h 410761"/>
                  <a:gd name="connsiteX8" fmla="*/ 195752 w 603475"/>
                  <a:gd name="connsiteY8" fmla="*/ 215507 h 410761"/>
                  <a:gd name="connsiteX9" fmla="*/ 203157 w 603475"/>
                  <a:gd name="connsiteY9" fmla="*/ 222916 h 410761"/>
                  <a:gd name="connsiteX10" fmla="*/ 195752 w 603475"/>
                  <a:gd name="connsiteY10" fmla="*/ 230537 h 410761"/>
                  <a:gd name="connsiteX11" fmla="*/ 63081 w 603475"/>
                  <a:gd name="connsiteY11" fmla="*/ 230537 h 410761"/>
                  <a:gd name="connsiteX12" fmla="*/ 55464 w 603475"/>
                  <a:gd name="connsiteY12" fmla="*/ 222916 h 410761"/>
                  <a:gd name="connsiteX13" fmla="*/ 63081 w 603475"/>
                  <a:gd name="connsiteY13" fmla="*/ 215507 h 410761"/>
                  <a:gd name="connsiteX14" fmla="*/ 63080 w 603475"/>
                  <a:gd name="connsiteY14" fmla="*/ 181071 h 410761"/>
                  <a:gd name="connsiteX15" fmla="*/ 282477 w 603475"/>
                  <a:gd name="connsiteY15" fmla="*/ 181071 h 410761"/>
                  <a:gd name="connsiteX16" fmla="*/ 289882 w 603475"/>
                  <a:gd name="connsiteY16" fmla="*/ 188692 h 410761"/>
                  <a:gd name="connsiteX17" fmla="*/ 282477 w 603475"/>
                  <a:gd name="connsiteY17" fmla="*/ 196101 h 410761"/>
                  <a:gd name="connsiteX18" fmla="*/ 63080 w 603475"/>
                  <a:gd name="connsiteY18" fmla="*/ 196101 h 410761"/>
                  <a:gd name="connsiteX19" fmla="*/ 55464 w 603475"/>
                  <a:gd name="connsiteY19" fmla="*/ 188692 h 410761"/>
                  <a:gd name="connsiteX20" fmla="*/ 63080 w 603475"/>
                  <a:gd name="connsiteY20" fmla="*/ 181071 h 410761"/>
                  <a:gd name="connsiteX21" fmla="*/ 63080 w 603475"/>
                  <a:gd name="connsiteY21" fmla="*/ 146635 h 410761"/>
                  <a:gd name="connsiteX22" fmla="*/ 282477 w 603475"/>
                  <a:gd name="connsiteY22" fmla="*/ 146635 h 410761"/>
                  <a:gd name="connsiteX23" fmla="*/ 289882 w 603475"/>
                  <a:gd name="connsiteY23" fmla="*/ 154256 h 410761"/>
                  <a:gd name="connsiteX24" fmla="*/ 282477 w 603475"/>
                  <a:gd name="connsiteY24" fmla="*/ 161877 h 410761"/>
                  <a:gd name="connsiteX25" fmla="*/ 63080 w 603475"/>
                  <a:gd name="connsiteY25" fmla="*/ 161877 h 410761"/>
                  <a:gd name="connsiteX26" fmla="*/ 55464 w 603475"/>
                  <a:gd name="connsiteY26" fmla="*/ 154256 h 410761"/>
                  <a:gd name="connsiteX27" fmla="*/ 63080 w 603475"/>
                  <a:gd name="connsiteY27" fmla="*/ 146635 h 410761"/>
                  <a:gd name="connsiteX28" fmla="*/ 63080 w 603475"/>
                  <a:gd name="connsiteY28" fmla="*/ 112411 h 410761"/>
                  <a:gd name="connsiteX29" fmla="*/ 282477 w 603475"/>
                  <a:gd name="connsiteY29" fmla="*/ 112411 h 410761"/>
                  <a:gd name="connsiteX30" fmla="*/ 289882 w 603475"/>
                  <a:gd name="connsiteY30" fmla="*/ 119820 h 410761"/>
                  <a:gd name="connsiteX31" fmla="*/ 282477 w 603475"/>
                  <a:gd name="connsiteY31" fmla="*/ 127441 h 410761"/>
                  <a:gd name="connsiteX32" fmla="*/ 63080 w 603475"/>
                  <a:gd name="connsiteY32" fmla="*/ 127441 h 410761"/>
                  <a:gd name="connsiteX33" fmla="*/ 55464 w 603475"/>
                  <a:gd name="connsiteY33" fmla="*/ 119820 h 410761"/>
                  <a:gd name="connsiteX34" fmla="*/ 63080 w 603475"/>
                  <a:gd name="connsiteY34" fmla="*/ 112411 h 410761"/>
                  <a:gd name="connsiteX35" fmla="*/ 431207 w 603475"/>
                  <a:gd name="connsiteY35" fmla="*/ 33589 h 410761"/>
                  <a:gd name="connsiteX36" fmla="*/ 603475 w 603475"/>
                  <a:gd name="connsiteY36" fmla="*/ 205380 h 410761"/>
                  <a:gd name="connsiteX37" fmla="*/ 431419 w 603475"/>
                  <a:gd name="connsiteY37" fmla="*/ 377172 h 410761"/>
                  <a:gd name="connsiteX38" fmla="*/ 371527 w 603475"/>
                  <a:gd name="connsiteY38" fmla="*/ 366396 h 410761"/>
                  <a:gd name="connsiteX39" fmla="*/ 371527 w 603475"/>
                  <a:gd name="connsiteY39" fmla="*/ 332164 h 410761"/>
                  <a:gd name="connsiteX40" fmla="*/ 427398 w 603475"/>
                  <a:gd name="connsiteY40" fmla="*/ 346110 h 410761"/>
                  <a:gd name="connsiteX41" fmla="*/ 427398 w 603475"/>
                  <a:gd name="connsiteY41" fmla="*/ 332375 h 410761"/>
                  <a:gd name="connsiteX42" fmla="*/ 435228 w 603475"/>
                  <a:gd name="connsiteY42" fmla="*/ 332375 h 410761"/>
                  <a:gd name="connsiteX43" fmla="*/ 435228 w 603475"/>
                  <a:gd name="connsiteY43" fmla="*/ 346110 h 410761"/>
                  <a:gd name="connsiteX44" fmla="*/ 498294 w 603475"/>
                  <a:gd name="connsiteY44" fmla="*/ 328783 h 410761"/>
                  <a:gd name="connsiteX45" fmla="*/ 491522 w 603475"/>
                  <a:gd name="connsiteY45" fmla="*/ 317373 h 410761"/>
                  <a:gd name="connsiteX46" fmla="*/ 498294 w 603475"/>
                  <a:gd name="connsiteY46" fmla="*/ 313569 h 410761"/>
                  <a:gd name="connsiteX47" fmla="*/ 505066 w 603475"/>
                  <a:gd name="connsiteY47" fmla="*/ 325191 h 410761"/>
                  <a:gd name="connsiteX48" fmla="*/ 551202 w 603475"/>
                  <a:gd name="connsiteY48" fmla="*/ 278915 h 410761"/>
                  <a:gd name="connsiteX49" fmla="*/ 539562 w 603475"/>
                  <a:gd name="connsiteY49" fmla="*/ 272153 h 410761"/>
                  <a:gd name="connsiteX50" fmla="*/ 543583 w 603475"/>
                  <a:gd name="connsiteY50" fmla="*/ 265602 h 410761"/>
                  <a:gd name="connsiteX51" fmla="*/ 555011 w 603475"/>
                  <a:gd name="connsiteY51" fmla="*/ 272153 h 410761"/>
                  <a:gd name="connsiteX52" fmla="*/ 572154 w 603475"/>
                  <a:gd name="connsiteY52" fmla="*/ 209184 h 410761"/>
                  <a:gd name="connsiteX53" fmla="*/ 558609 w 603475"/>
                  <a:gd name="connsiteY53" fmla="*/ 209184 h 410761"/>
                  <a:gd name="connsiteX54" fmla="*/ 558609 w 603475"/>
                  <a:gd name="connsiteY54" fmla="*/ 201365 h 410761"/>
                  <a:gd name="connsiteX55" fmla="*/ 572154 w 603475"/>
                  <a:gd name="connsiteY55" fmla="*/ 201365 h 410761"/>
                  <a:gd name="connsiteX56" fmla="*/ 555011 w 603475"/>
                  <a:gd name="connsiteY56" fmla="*/ 138396 h 410761"/>
                  <a:gd name="connsiteX57" fmla="*/ 543583 w 603475"/>
                  <a:gd name="connsiteY57" fmla="*/ 145158 h 410761"/>
                  <a:gd name="connsiteX58" fmla="*/ 539562 w 603475"/>
                  <a:gd name="connsiteY58" fmla="*/ 138396 h 410761"/>
                  <a:gd name="connsiteX59" fmla="*/ 551202 w 603475"/>
                  <a:gd name="connsiteY59" fmla="*/ 131635 h 410761"/>
                  <a:gd name="connsiteX60" fmla="*/ 505066 w 603475"/>
                  <a:gd name="connsiteY60" fmla="*/ 85570 h 410761"/>
                  <a:gd name="connsiteX61" fmla="*/ 498294 w 603475"/>
                  <a:gd name="connsiteY61" fmla="*/ 97192 h 410761"/>
                  <a:gd name="connsiteX62" fmla="*/ 491522 w 603475"/>
                  <a:gd name="connsiteY62" fmla="*/ 93388 h 410761"/>
                  <a:gd name="connsiteX63" fmla="*/ 498294 w 603475"/>
                  <a:gd name="connsiteY63" fmla="*/ 81978 h 410761"/>
                  <a:gd name="connsiteX64" fmla="*/ 435228 w 603475"/>
                  <a:gd name="connsiteY64" fmla="*/ 64651 h 410761"/>
                  <a:gd name="connsiteX65" fmla="*/ 435228 w 603475"/>
                  <a:gd name="connsiteY65" fmla="*/ 78386 h 410761"/>
                  <a:gd name="connsiteX66" fmla="*/ 432054 w 603475"/>
                  <a:gd name="connsiteY66" fmla="*/ 78386 h 410761"/>
                  <a:gd name="connsiteX67" fmla="*/ 452793 w 603475"/>
                  <a:gd name="connsiteY67" fmla="*/ 120013 h 410761"/>
                  <a:gd name="connsiteX68" fmla="*/ 438614 w 603475"/>
                  <a:gd name="connsiteY68" fmla="*/ 120013 h 410761"/>
                  <a:gd name="connsiteX69" fmla="*/ 438614 w 603475"/>
                  <a:gd name="connsiteY69" fmla="*/ 203479 h 410761"/>
                  <a:gd name="connsiteX70" fmla="*/ 465915 w 603475"/>
                  <a:gd name="connsiteY70" fmla="*/ 250388 h 410761"/>
                  <a:gd name="connsiteX71" fmla="*/ 477978 w 603475"/>
                  <a:gd name="connsiteY71" fmla="*/ 243204 h 410761"/>
                  <a:gd name="connsiteX72" fmla="*/ 480940 w 603475"/>
                  <a:gd name="connsiteY72" fmla="*/ 291171 h 410761"/>
                  <a:gd name="connsiteX73" fmla="*/ 440942 w 603475"/>
                  <a:gd name="connsiteY73" fmla="*/ 264757 h 410761"/>
                  <a:gd name="connsiteX74" fmla="*/ 453005 w 603475"/>
                  <a:gd name="connsiteY74" fmla="*/ 257784 h 410761"/>
                  <a:gd name="connsiteX75" fmla="*/ 424858 w 603475"/>
                  <a:gd name="connsiteY75" fmla="*/ 208972 h 410761"/>
                  <a:gd name="connsiteX76" fmla="*/ 424646 w 603475"/>
                  <a:gd name="connsiteY76" fmla="*/ 207282 h 410761"/>
                  <a:gd name="connsiteX77" fmla="*/ 424012 w 603475"/>
                  <a:gd name="connsiteY77" fmla="*/ 205380 h 410761"/>
                  <a:gd name="connsiteX78" fmla="*/ 424012 w 603475"/>
                  <a:gd name="connsiteY78" fmla="*/ 120013 h 410761"/>
                  <a:gd name="connsiteX79" fmla="*/ 409832 w 603475"/>
                  <a:gd name="connsiteY79" fmla="*/ 120013 h 410761"/>
                  <a:gd name="connsiteX80" fmla="*/ 430572 w 603475"/>
                  <a:gd name="connsiteY80" fmla="*/ 78386 h 410761"/>
                  <a:gd name="connsiteX81" fmla="*/ 427398 w 603475"/>
                  <a:gd name="connsiteY81" fmla="*/ 78386 h 410761"/>
                  <a:gd name="connsiteX82" fmla="*/ 427398 w 603475"/>
                  <a:gd name="connsiteY82" fmla="*/ 64651 h 410761"/>
                  <a:gd name="connsiteX83" fmla="*/ 371527 w 603475"/>
                  <a:gd name="connsiteY83" fmla="*/ 78597 h 410761"/>
                  <a:gd name="connsiteX84" fmla="*/ 371527 w 603475"/>
                  <a:gd name="connsiteY84" fmla="*/ 44365 h 410761"/>
                  <a:gd name="connsiteX85" fmla="*/ 431207 w 603475"/>
                  <a:gd name="connsiteY85" fmla="*/ 33589 h 410761"/>
                  <a:gd name="connsiteX86" fmla="*/ 41044 w 603475"/>
                  <a:gd name="connsiteY86" fmla="*/ 26412 h 410761"/>
                  <a:gd name="connsiteX87" fmla="*/ 26446 w 603475"/>
                  <a:gd name="connsiteY87" fmla="*/ 41203 h 410761"/>
                  <a:gd name="connsiteX88" fmla="*/ 26446 w 603475"/>
                  <a:gd name="connsiteY88" fmla="*/ 369558 h 410761"/>
                  <a:gd name="connsiteX89" fmla="*/ 41044 w 603475"/>
                  <a:gd name="connsiteY89" fmla="*/ 384349 h 410761"/>
                  <a:gd name="connsiteX90" fmla="*/ 304232 w 603475"/>
                  <a:gd name="connsiteY90" fmla="*/ 384349 h 410761"/>
                  <a:gd name="connsiteX91" fmla="*/ 319042 w 603475"/>
                  <a:gd name="connsiteY91" fmla="*/ 369558 h 410761"/>
                  <a:gd name="connsiteX92" fmla="*/ 319042 w 603475"/>
                  <a:gd name="connsiteY92" fmla="*/ 41203 h 410761"/>
                  <a:gd name="connsiteX93" fmla="*/ 304232 w 603475"/>
                  <a:gd name="connsiteY93" fmla="*/ 26412 h 410761"/>
                  <a:gd name="connsiteX94" fmla="*/ 41044 w 603475"/>
                  <a:gd name="connsiteY94" fmla="*/ 0 h 410761"/>
                  <a:gd name="connsiteX95" fmla="*/ 304232 w 603475"/>
                  <a:gd name="connsiteY95" fmla="*/ 0 h 410761"/>
                  <a:gd name="connsiteX96" fmla="*/ 345276 w 603475"/>
                  <a:gd name="connsiteY96" fmla="*/ 41203 h 410761"/>
                  <a:gd name="connsiteX97" fmla="*/ 345276 w 603475"/>
                  <a:gd name="connsiteY97" fmla="*/ 369558 h 410761"/>
                  <a:gd name="connsiteX98" fmla="*/ 304232 w 603475"/>
                  <a:gd name="connsiteY98" fmla="*/ 410761 h 410761"/>
                  <a:gd name="connsiteX99" fmla="*/ 41044 w 603475"/>
                  <a:gd name="connsiteY99" fmla="*/ 410761 h 410761"/>
                  <a:gd name="connsiteX100" fmla="*/ 0 w 603475"/>
                  <a:gd name="connsiteY100" fmla="*/ 369558 h 410761"/>
                  <a:gd name="connsiteX101" fmla="*/ 0 w 603475"/>
                  <a:gd name="connsiteY101" fmla="*/ 41203 h 410761"/>
                  <a:gd name="connsiteX102" fmla="*/ 41044 w 603475"/>
                  <a:gd name="connsiteY102" fmla="*/ 0 h 4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3475" h="410761">
                    <a:moveTo>
                      <a:pt x="63081" y="283320"/>
                    </a:moveTo>
                    <a:lnTo>
                      <a:pt x="169713" y="283320"/>
                    </a:lnTo>
                    <a:cubicBezTo>
                      <a:pt x="173945" y="283320"/>
                      <a:pt x="177330" y="286707"/>
                      <a:pt x="177330" y="290941"/>
                    </a:cubicBezTo>
                    <a:cubicBezTo>
                      <a:pt x="177330" y="295175"/>
                      <a:pt x="173945" y="298350"/>
                      <a:pt x="169713" y="298350"/>
                    </a:cubicBezTo>
                    <a:lnTo>
                      <a:pt x="63081" y="298350"/>
                    </a:lnTo>
                    <a:cubicBezTo>
                      <a:pt x="58849" y="298350"/>
                      <a:pt x="55464" y="295175"/>
                      <a:pt x="55464" y="290941"/>
                    </a:cubicBezTo>
                    <a:cubicBezTo>
                      <a:pt x="55464" y="286707"/>
                      <a:pt x="58849" y="283320"/>
                      <a:pt x="63081" y="283320"/>
                    </a:cubicBezTo>
                    <a:close/>
                    <a:moveTo>
                      <a:pt x="63081" y="215507"/>
                    </a:moveTo>
                    <a:lnTo>
                      <a:pt x="195752" y="215507"/>
                    </a:lnTo>
                    <a:cubicBezTo>
                      <a:pt x="199983" y="215507"/>
                      <a:pt x="203369" y="218894"/>
                      <a:pt x="203157" y="222916"/>
                    </a:cubicBezTo>
                    <a:cubicBezTo>
                      <a:pt x="203157" y="227150"/>
                      <a:pt x="199983" y="230537"/>
                      <a:pt x="195752" y="230537"/>
                    </a:cubicBezTo>
                    <a:lnTo>
                      <a:pt x="63081" y="230537"/>
                    </a:lnTo>
                    <a:cubicBezTo>
                      <a:pt x="58850" y="230537"/>
                      <a:pt x="55464" y="227150"/>
                      <a:pt x="55464" y="222916"/>
                    </a:cubicBezTo>
                    <a:cubicBezTo>
                      <a:pt x="55464" y="218894"/>
                      <a:pt x="58850" y="215507"/>
                      <a:pt x="63081" y="215507"/>
                    </a:cubicBezTo>
                    <a:close/>
                    <a:moveTo>
                      <a:pt x="63080" y="181071"/>
                    </a:moveTo>
                    <a:lnTo>
                      <a:pt x="282477" y="181071"/>
                    </a:lnTo>
                    <a:cubicBezTo>
                      <a:pt x="286497" y="181071"/>
                      <a:pt x="289882" y="184458"/>
                      <a:pt x="289882" y="188692"/>
                    </a:cubicBezTo>
                    <a:cubicBezTo>
                      <a:pt x="289882" y="192925"/>
                      <a:pt x="286497" y="196101"/>
                      <a:pt x="282477" y="196101"/>
                    </a:cubicBezTo>
                    <a:lnTo>
                      <a:pt x="63080" y="196101"/>
                    </a:lnTo>
                    <a:cubicBezTo>
                      <a:pt x="58849" y="196101"/>
                      <a:pt x="55464" y="192714"/>
                      <a:pt x="55464" y="188692"/>
                    </a:cubicBezTo>
                    <a:cubicBezTo>
                      <a:pt x="55464" y="184458"/>
                      <a:pt x="58849" y="181071"/>
                      <a:pt x="63080" y="181071"/>
                    </a:cubicBezTo>
                    <a:close/>
                    <a:moveTo>
                      <a:pt x="63080" y="146635"/>
                    </a:moveTo>
                    <a:lnTo>
                      <a:pt x="282477" y="146635"/>
                    </a:lnTo>
                    <a:cubicBezTo>
                      <a:pt x="286497" y="146635"/>
                      <a:pt x="289882" y="150022"/>
                      <a:pt x="289882" y="154256"/>
                    </a:cubicBezTo>
                    <a:cubicBezTo>
                      <a:pt x="289882" y="158490"/>
                      <a:pt x="286497" y="161877"/>
                      <a:pt x="282477" y="161877"/>
                    </a:cubicBezTo>
                    <a:lnTo>
                      <a:pt x="63080" y="161877"/>
                    </a:lnTo>
                    <a:cubicBezTo>
                      <a:pt x="58849" y="161877"/>
                      <a:pt x="55464" y="158490"/>
                      <a:pt x="55464" y="154256"/>
                    </a:cubicBezTo>
                    <a:cubicBezTo>
                      <a:pt x="55464" y="150022"/>
                      <a:pt x="58849" y="146635"/>
                      <a:pt x="63080" y="146635"/>
                    </a:cubicBezTo>
                    <a:close/>
                    <a:moveTo>
                      <a:pt x="63080" y="112411"/>
                    </a:moveTo>
                    <a:lnTo>
                      <a:pt x="282477" y="112411"/>
                    </a:lnTo>
                    <a:cubicBezTo>
                      <a:pt x="286497" y="112411"/>
                      <a:pt x="289882" y="115586"/>
                      <a:pt x="289882" y="119820"/>
                    </a:cubicBezTo>
                    <a:cubicBezTo>
                      <a:pt x="289882" y="124054"/>
                      <a:pt x="286497" y="127441"/>
                      <a:pt x="282477" y="127441"/>
                    </a:cubicBezTo>
                    <a:lnTo>
                      <a:pt x="63080" y="127441"/>
                    </a:lnTo>
                    <a:cubicBezTo>
                      <a:pt x="58849" y="127441"/>
                      <a:pt x="55464" y="124054"/>
                      <a:pt x="55464" y="119820"/>
                    </a:cubicBezTo>
                    <a:cubicBezTo>
                      <a:pt x="55464" y="115586"/>
                      <a:pt x="58849" y="112411"/>
                      <a:pt x="63080" y="112411"/>
                    </a:cubicBezTo>
                    <a:close/>
                    <a:moveTo>
                      <a:pt x="431207" y="33589"/>
                    </a:moveTo>
                    <a:cubicBezTo>
                      <a:pt x="526230" y="33589"/>
                      <a:pt x="603475" y="110504"/>
                      <a:pt x="603475" y="205380"/>
                    </a:cubicBezTo>
                    <a:cubicBezTo>
                      <a:pt x="603475" y="300046"/>
                      <a:pt x="526230" y="377172"/>
                      <a:pt x="431419" y="377172"/>
                    </a:cubicBezTo>
                    <a:cubicBezTo>
                      <a:pt x="410256" y="377172"/>
                      <a:pt x="390151" y="373157"/>
                      <a:pt x="371527" y="366396"/>
                    </a:cubicBezTo>
                    <a:lnTo>
                      <a:pt x="371527" y="332164"/>
                    </a:lnTo>
                    <a:cubicBezTo>
                      <a:pt x="388669" y="340405"/>
                      <a:pt x="407504" y="345476"/>
                      <a:pt x="427398" y="346110"/>
                    </a:cubicBezTo>
                    <a:lnTo>
                      <a:pt x="427398" y="332375"/>
                    </a:lnTo>
                    <a:lnTo>
                      <a:pt x="435228" y="332375"/>
                    </a:lnTo>
                    <a:lnTo>
                      <a:pt x="435228" y="346110"/>
                    </a:lnTo>
                    <a:cubicBezTo>
                      <a:pt x="458084" y="345476"/>
                      <a:pt x="479247" y="339137"/>
                      <a:pt x="498294" y="328783"/>
                    </a:cubicBezTo>
                    <a:lnTo>
                      <a:pt x="491522" y="317373"/>
                    </a:lnTo>
                    <a:lnTo>
                      <a:pt x="498294" y="313569"/>
                    </a:lnTo>
                    <a:lnTo>
                      <a:pt x="505066" y="325191"/>
                    </a:lnTo>
                    <a:cubicBezTo>
                      <a:pt x="523902" y="313569"/>
                      <a:pt x="539562" y="297721"/>
                      <a:pt x="551202" y="278915"/>
                    </a:cubicBezTo>
                    <a:lnTo>
                      <a:pt x="539562" y="272153"/>
                    </a:lnTo>
                    <a:lnTo>
                      <a:pt x="543583" y="265602"/>
                    </a:lnTo>
                    <a:lnTo>
                      <a:pt x="555011" y="272153"/>
                    </a:lnTo>
                    <a:cubicBezTo>
                      <a:pt x="565170" y="253347"/>
                      <a:pt x="571519" y="232005"/>
                      <a:pt x="572154" y="209184"/>
                    </a:cubicBezTo>
                    <a:lnTo>
                      <a:pt x="558609" y="209184"/>
                    </a:lnTo>
                    <a:lnTo>
                      <a:pt x="558609" y="201365"/>
                    </a:lnTo>
                    <a:lnTo>
                      <a:pt x="572154" y="201365"/>
                    </a:lnTo>
                    <a:cubicBezTo>
                      <a:pt x="571519" y="178756"/>
                      <a:pt x="565170" y="157414"/>
                      <a:pt x="555011" y="138396"/>
                    </a:cubicBezTo>
                    <a:lnTo>
                      <a:pt x="543583" y="145158"/>
                    </a:lnTo>
                    <a:lnTo>
                      <a:pt x="539562" y="138396"/>
                    </a:lnTo>
                    <a:lnTo>
                      <a:pt x="551202" y="131635"/>
                    </a:lnTo>
                    <a:cubicBezTo>
                      <a:pt x="539562" y="112828"/>
                      <a:pt x="523902" y="97192"/>
                      <a:pt x="505066" y="85570"/>
                    </a:cubicBezTo>
                    <a:lnTo>
                      <a:pt x="498294" y="97192"/>
                    </a:lnTo>
                    <a:lnTo>
                      <a:pt x="491522" y="93388"/>
                    </a:lnTo>
                    <a:lnTo>
                      <a:pt x="498294" y="81978"/>
                    </a:lnTo>
                    <a:cubicBezTo>
                      <a:pt x="479247" y="71624"/>
                      <a:pt x="458084" y="65285"/>
                      <a:pt x="435228" y="64651"/>
                    </a:cubicBezTo>
                    <a:lnTo>
                      <a:pt x="435228" y="78386"/>
                    </a:lnTo>
                    <a:lnTo>
                      <a:pt x="432054" y="78386"/>
                    </a:lnTo>
                    <a:lnTo>
                      <a:pt x="452793" y="120013"/>
                    </a:lnTo>
                    <a:lnTo>
                      <a:pt x="438614" y="120013"/>
                    </a:lnTo>
                    <a:lnTo>
                      <a:pt x="438614" y="203479"/>
                    </a:lnTo>
                    <a:lnTo>
                      <a:pt x="465915" y="250388"/>
                    </a:lnTo>
                    <a:lnTo>
                      <a:pt x="477978" y="243204"/>
                    </a:lnTo>
                    <a:lnTo>
                      <a:pt x="480940" y="291171"/>
                    </a:lnTo>
                    <a:lnTo>
                      <a:pt x="440942" y="264757"/>
                    </a:lnTo>
                    <a:lnTo>
                      <a:pt x="453005" y="257784"/>
                    </a:lnTo>
                    <a:lnTo>
                      <a:pt x="424858" y="208972"/>
                    </a:lnTo>
                    <a:cubicBezTo>
                      <a:pt x="424646" y="208550"/>
                      <a:pt x="424858" y="207916"/>
                      <a:pt x="424646" y="207282"/>
                    </a:cubicBezTo>
                    <a:cubicBezTo>
                      <a:pt x="424435" y="206648"/>
                      <a:pt x="424012" y="206014"/>
                      <a:pt x="424012" y="205380"/>
                    </a:cubicBezTo>
                    <a:lnTo>
                      <a:pt x="424012" y="120013"/>
                    </a:lnTo>
                    <a:lnTo>
                      <a:pt x="409832" y="120013"/>
                    </a:lnTo>
                    <a:lnTo>
                      <a:pt x="430572" y="78386"/>
                    </a:lnTo>
                    <a:lnTo>
                      <a:pt x="427398" y="78386"/>
                    </a:lnTo>
                    <a:lnTo>
                      <a:pt x="427398" y="64651"/>
                    </a:lnTo>
                    <a:cubicBezTo>
                      <a:pt x="407293" y="65285"/>
                      <a:pt x="388669" y="70356"/>
                      <a:pt x="371527" y="78597"/>
                    </a:cubicBezTo>
                    <a:lnTo>
                      <a:pt x="371527" y="44365"/>
                    </a:lnTo>
                    <a:cubicBezTo>
                      <a:pt x="390151" y="37392"/>
                      <a:pt x="410256" y="33589"/>
                      <a:pt x="431207" y="33589"/>
                    </a:cubicBezTo>
                    <a:close/>
                    <a:moveTo>
                      <a:pt x="41044" y="26412"/>
                    </a:moveTo>
                    <a:cubicBezTo>
                      <a:pt x="33004" y="26412"/>
                      <a:pt x="26446" y="32962"/>
                      <a:pt x="26446" y="41203"/>
                    </a:cubicBezTo>
                    <a:lnTo>
                      <a:pt x="26446" y="369558"/>
                    </a:lnTo>
                    <a:cubicBezTo>
                      <a:pt x="26446" y="377799"/>
                      <a:pt x="33004" y="384349"/>
                      <a:pt x="41044" y="384349"/>
                    </a:cubicBezTo>
                    <a:lnTo>
                      <a:pt x="304232" y="384349"/>
                    </a:lnTo>
                    <a:cubicBezTo>
                      <a:pt x="312272" y="384349"/>
                      <a:pt x="319042" y="377799"/>
                      <a:pt x="319042" y="369558"/>
                    </a:cubicBezTo>
                    <a:lnTo>
                      <a:pt x="319042" y="41203"/>
                    </a:lnTo>
                    <a:cubicBezTo>
                      <a:pt x="319042" y="32962"/>
                      <a:pt x="312272" y="26412"/>
                      <a:pt x="304232" y="26412"/>
                    </a:cubicBezTo>
                    <a:close/>
                    <a:moveTo>
                      <a:pt x="41044" y="0"/>
                    </a:moveTo>
                    <a:lnTo>
                      <a:pt x="304232" y="0"/>
                    </a:lnTo>
                    <a:cubicBezTo>
                      <a:pt x="326870" y="0"/>
                      <a:pt x="345276" y="18383"/>
                      <a:pt x="345276" y="41203"/>
                    </a:cubicBezTo>
                    <a:lnTo>
                      <a:pt x="345276" y="369558"/>
                    </a:lnTo>
                    <a:cubicBezTo>
                      <a:pt x="345276" y="392378"/>
                      <a:pt x="326870" y="410761"/>
                      <a:pt x="304232" y="410761"/>
                    </a:cubicBezTo>
                    <a:lnTo>
                      <a:pt x="41044" y="410761"/>
                    </a:lnTo>
                    <a:cubicBezTo>
                      <a:pt x="18406" y="410761"/>
                      <a:pt x="0" y="392378"/>
                      <a:pt x="0" y="369558"/>
                    </a:cubicBezTo>
                    <a:lnTo>
                      <a:pt x="0" y="41203"/>
                    </a:lnTo>
                    <a:cubicBezTo>
                      <a:pt x="0" y="18383"/>
                      <a:pt x="18406" y="0"/>
                      <a:pt x="41044" y="0"/>
                    </a:cubicBezTo>
                    <a:close/>
                  </a:path>
                </a:pathLst>
              </a:custGeom>
              <a:solidFill>
                <a:srgbClr val="E2000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5" name="组合 4"/>
          <p:cNvGrpSpPr/>
          <p:nvPr/>
        </p:nvGrpSpPr>
        <p:grpSpPr>
          <a:xfrm>
            <a:off x="7207373" y="4127878"/>
            <a:ext cx="3504168" cy="1839656"/>
            <a:chOff x="7207373" y="4127878"/>
            <a:chExt cx="3504168" cy="1839656"/>
          </a:xfrm>
        </p:grpSpPr>
        <p:sp>
          <p:nvSpPr>
            <p:cNvPr id="205" name="îṣlíḑé"/>
            <p:cNvSpPr/>
            <p:nvPr/>
          </p:nvSpPr>
          <p:spPr>
            <a:xfrm>
              <a:off x="7207373" y="4571009"/>
              <a:ext cx="1030545" cy="499323"/>
            </a:xfrm>
            <a:custGeom>
              <a:avLst/>
              <a:gdLst/>
              <a:ahLst/>
              <a:cxnLst/>
              <a:rect l="l" t="t" r="r" b="b"/>
              <a:pathLst>
                <a:path w="21600" h="21588" extrusionOk="0">
                  <a:moveTo>
                    <a:pt x="21600" y="21588"/>
                  </a:moveTo>
                  <a:lnTo>
                    <a:pt x="16289" y="21588"/>
                  </a:lnTo>
                  <a:cubicBezTo>
                    <a:pt x="15510" y="21600"/>
                    <a:pt x="14734" y="21381"/>
                    <a:pt x="13986" y="20937"/>
                  </a:cubicBezTo>
                  <a:cubicBezTo>
                    <a:pt x="13121" y="20423"/>
                    <a:pt x="12304" y="19615"/>
                    <a:pt x="11573" y="18548"/>
                  </a:cubicBezTo>
                  <a:lnTo>
                    <a:pt x="0" y="0"/>
                  </a:lnTo>
                </a:path>
              </a:pathLst>
            </a:custGeom>
            <a:noFill/>
            <a:ln w="19050" cap="flat" cmpd="sng">
              <a:solidFill>
                <a:srgbClr val="C00000"/>
              </a:solidFill>
              <a:prstDash val="solid"/>
              <a:miter lim="800000"/>
              <a:headEnd type="none" w="sm" len="sm"/>
              <a:tailEnd type="none" w="sm" len="sm"/>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EFCFF"/>
                </a:buClr>
                <a:buSzPts val="800"/>
                <a:buFont typeface="Arial" panose="020B0604020202020204"/>
                <a:buNone/>
              </a:pPr>
              <a:endParaRPr sz="800" b="0" i="0" u="none" strike="noStrike" cap="none">
                <a:solidFill>
                  <a:srgbClr val="252D30"/>
                </a:solidFill>
              </a:endParaRPr>
            </a:p>
          </p:txBody>
        </p:sp>
        <p:grpSp>
          <p:nvGrpSpPr>
            <p:cNvPr id="209" name="Group 98"/>
            <p:cNvGrpSpPr/>
            <p:nvPr/>
          </p:nvGrpSpPr>
          <p:grpSpPr>
            <a:xfrm>
              <a:off x="8288162" y="4127878"/>
              <a:ext cx="2423379" cy="1839656"/>
              <a:chOff x="1631950" y="2959095"/>
              <a:chExt cx="2490258" cy="1931505"/>
            </a:xfrm>
          </p:grpSpPr>
          <p:sp>
            <p:nvSpPr>
              <p:cNvPr id="215" name="íṥḷíḑè"/>
              <p:cNvSpPr/>
              <p:nvPr/>
            </p:nvSpPr>
            <p:spPr>
              <a:xfrm>
                <a:off x="1631950" y="2959095"/>
                <a:ext cx="2490258" cy="1931505"/>
              </a:xfrm>
              <a:custGeom>
                <a:avLst/>
                <a:gdLst/>
                <a:ahLst/>
                <a:cxnLst/>
                <a:rect l="l" t="t" r="r" b="b"/>
                <a:pathLst>
                  <a:path w="21600" h="21600" extrusionOk="0">
                    <a:moveTo>
                      <a:pt x="1124" y="0"/>
                    </a:moveTo>
                    <a:lnTo>
                      <a:pt x="20476" y="0"/>
                    </a:lnTo>
                    <a:cubicBezTo>
                      <a:pt x="20637" y="0"/>
                      <a:pt x="20758" y="0"/>
                      <a:pt x="20861" y="15"/>
                    </a:cubicBezTo>
                    <a:cubicBezTo>
                      <a:pt x="20964" y="30"/>
                      <a:pt x="21049" y="59"/>
                      <a:pt x="21136" y="119"/>
                    </a:cubicBezTo>
                    <a:cubicBezTo>
                      <a:pt x="21231" y="193"/>
                      <a:pt x="21316" y="311"/>
                      <a:pt x="21386" y="461"/>
                    </a:cubicBezTo>
                    <a:cubicBezTo>
                      <a:pt x="21455" y="612"/>
                      <a:pt x="21510" y="795"/>
                      <a:pt x="21545" y="999"/>
                    </a:cubicBezTo>
                    <a:cubicBezTo>
                      <a:pt x="21572" y="1186"/>
                      <a:pt x="21586" y="1368"/>
                      <a:pt x="21593" y="1591"/>
                    </a:cubicBezTo>
                    <a:cubicBezTo>
                      <a:pt x="21600" y="1813"/>
                      <a:pt x="21600" y="2077"/>
                      <a:pt x="21600" y="2430"/>
                    </a:cubicBezTo>
                    <a:lnTo>
                      <a:pt x="21600" y="19181"/>
                    </a:lnTo>
                    <a:cubicBezTo>
                      <a:pt x="21600" y="19528"/>
                      <a:pt x="21600" y="19789"/>
                      <a:pt x="21593" y="20011"/>
                    </a:cubicBezTo>
                    <a:cubicBezTo>
                      <a:pt x="21586" y="20232"/>
                      <a:pt x="21572" y="20414"/>
                      <a:pt x="21545" y="20601"/>
                    </a:cubicBezTo>
                    <a:cubicBezTo>
                      <a:pt x="21510" y="20805"/>
                      <a:pt x="21455" y="20988"/>
                      <a:pt x="21386" y="21139"/>
                    </a:cubicBezTo>
                    <a:cubicBezTo>
                      <a:pt x="21316" y="21289"/>
                      <a:pt x="21231" y="21407"/>
                      <a:pt x="21136" y="21481"/>
                    </a:cubicBezTo>
                    <a:cubicBezTo>
                      <a:pt x="21049" y="21541"/>
                      <a:pt x="20964" y="21570"/>
                      <a:pt x="20861" y="21585"/>
                    </a:cubicBezTo>
                    <a:cubicBezTo>
                      <a:pt x="20757" y="21600"/>
                      <a:pt x="20634" y="21600"/>
                      <a:pt x="20471" y="21600"/>
                    </a:cubicBezTo>
                    <a:lnTo>
                      <a:pt x="1124" y="21600"/>
                    </a:lnTo>
                    <a:cubicBezTo>
                      <a:pt x="963" y="21600"/>
                      <a:pt x="842" y="21600"/>
                      <a:pt x="739" y="21585"/>
                    </a:cubicBezTo>
                    <a:cubicBezTo>
                      <a:pt x="636" y="21570"/>
                      <a:pt x="551" y="21541"/>
                      <a:pt x="464" y="21481"/>
                    </a:cubicBezTo>
                    <a:cubicBezTo>
                      <a:pt x="369" y="21407"/>
                      <a:pt x="284" y="21289"/>
                      <a:pt x="214" y="21139"/>
                    </a:cubicBezTo>
                    <a:cubicBezTo>
                      <a:pt x="145" y="20988"/>
                      <a:pt x="90" y="20805"/>
                      <a:pt x="55" y="20601"/>
                    </a:cubicBezTo>
                    <a:cubicBezTo>
                      <a:pt x="28" y="20414"/>
                      <a:pt x="14" y="20232"/>
                      <a:pt x="7" y="20009"/>
                    </a:cubicBezTo>
                    <a:cubicBezTo>
                      <a:pt x="0" y="19787"/>
                      <a:pt x="0" y="19523"/>
                      <a:pt x="0" y="19170"/>
                    </a:cubicBezTo>
                    <a:lnTo>
                      <a:pt x="0" y="2419"/>
                    </a:lnTo>
                    <a:cubicBezTo>
                      <a:pt x="0" y="2072"/>
                      <a:pt x="0" y="1811"/>
                      <a:pt x="7" y="1589"/>
                    </a:cubicBezTo>
                    <a:cubicBezTo>
                      <a:pt x="14" y="1368"/>
                      <a:pt x="28" y="1186"/>
                      <a:pt x="55" y="999"/>
                    </a:cubicBezTo>
                    <a:cubicBezTo>
                      <a:pt x="90" y="795"/>
                      <a:pt x="145" y="612"/>
                      <a:pt x="214" y="461"/>
                    </a:cubicBezTo>
                    <a:cubicBezTo>
                      <a:pt x="284" y="311"/>
                      <a:pt x="369" y="193"/>
                      <a:pt x="464" y="119"/>
                    </a:cubicBezTo>
                    <a:cubicBezTo>
                      <a:pt x="551" y="59"/>
                      <a:pt x="636" y="30"/>
                      <a:pt x="739" y="15"/>
                    </a:cubicBezTo>
                    <a:cubicBezTo>
                      <a:pt x="843" y="0"/>
                      <a:pt x="966" y="0"/>
                      <a:pt x="1129" y="0"/>
                    </a:cubicBezTo>
                    <a:lnTo>
                      <a:pt x="1124" y="0"/>
                    </a:lnTo>
                    <a:close/>
                  </a:path>
                </a:pathLst>
              </a:custGeom>
              <a:noFill/>
              <a:ln w="25400">
                <a:solidFill>
                  <a:srgbClr val="C00000"/>
                </a:solid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216" name="文本框 100"/>
              <p:cNvSpPr txBox="1"/>
              <p:nvPr/>
            </p:nvSpPr>
            <p:spPr>
              <a:xfrm>
                <a:off x="1841354" y="4430128"/>
                <a:ext cx="2117878" cy="38777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思源黑体 CN Medium" panose="020B0600000000000000" pitchFamily="34" charset="-122"/>
                    <a:ea typeface="思源黑体 CN Medium" panose="020B0600000000000000" pitchFamily="34" charset="-122"/>
                  </a:rPr>
                  <a:t>灭火器的喷嘴完好</a:t>
                </a:r>
              </a:p>
            </p:txBody>
          </p:sp>
          <p:cxnSp>
            <p:nvCxnSpPr>
              <p:cNvPr id="217" name="直接连接符 216"/>
              <p:cNvCxnSpPr/>
              <p:nvPr/>
            </p:nvCxnSpPr>
            <p:spPr>
              <a:xfrm>
                <a:off x="1719618" y="4351317"/>
                <a:ext cx="2331520" cy="0"/>
              </a:xfrm>
              <a:prstGeom prst="line">
                <a:avLst/>
              </a:prstGeom>
              <a:ln>
                <a:solidFill>
                  <a:srgbClr val="E20001"/>
                </a:solidFill>
              </a:ln>
            </p:spPr>
            <p:style>
              <a:lnRef idx="1">
                <a:schemeClr val="accent1"/>
              </a:lnRef>
              <a:fillRef idx="0">
                <a:schemeClr val="accent1"/>
              </a:fillRef>
              <a:effectRef idx="0">
                <a:schemeClr val="accent1"/>
              </a:effectRef>
              <a:fontRef idx="minor">
                <a:schemeClr val="tx1"/>
              </a:fontRef>
            </p:style>
          </p:cxnSp>
          <p:sp>
            <p:nvSpPr>
              <p:cNvPr id="218" name="Freeform 23"/>
              <p:cNvSpPr>
                <a:spLocks noEditPoints="1"/>
              </p:cNvSpPr>
              <p:nvPr/>
            </p:nvSpPr>
            <p:spPr bwMode="auto">
              <a:xfrm>
                <a:off x="2391924" y="3087995"/>
                <a:ext cx="833885" cy="1158921"/>
              </a:xfrm>
              <a:custGeom>
                <a:avLst/>
                <a:gdLst>
                  <a:gd name="T0" fmla="*/ 2195 w 2210"/>
                  <a:gd name="T1" fmla="*/ 79 h 3359"/>
                  <a:gd name="T2" fmla="*/ 2077 w 2210"/>
                  <a:gd name="T3" fmla="*/ 15 h 3359"/>
                  <a:gd name="T4" fmla="*/ 1561 w 2210"/>
                  <a:gd name="T5" fmla="*/ 167 h 3359"/>
                  <a:gd name="T6" fmla="*/ 1336 w 2210"/>
                  <a:gd name="T7" fmla="*/ 31 h 3359"/>
                  <a:gd name="T8" fmla="*/ 1081 w 2210"/>
                  <a:gd name="T9" fmla="*/ 286 h 3359"/>
                  <a:gd name="T10" fmla="*/ 1081 w 2210"/>
                  <a:gd name="T11" fmla="*/ 362 h 3359"/>
                  <a:gd name="T12" fmla="*/ 292 w 2210"/>
                  <a:gd name="T13" fmla="*/ 2429 h 3359"/>
                  <a:gd name="T14" fmla="*/ 476 w 2210"/>
                  <a:gd name="T15" fmla="*/ 2378 h 3359"/>
                  <a:gd name="T16" fmla="*/ 870 w 2210"/>
                  <a:gd name="T17" fmla="*/ 550 h 3359"/>
                  <a:gd name="T18" fmla="*/ 598 w 2210"/>
                  <a:gd name="T19" fmla="*/ 1122 h 3359"/>
                  <a:gd name="T20" fmla="*/ 598 w 2210"/>
                  <a:gd name="T21" fmla="*/ 3263 h 3359"/>
                  <a:gd name="T22" fmla="*/ 694 w 2210"/>
                  <a:gd name="T23" fmla="*/ 3359 h 3359"/>
                  <a:gd name="T24" fmla="*/ 1979 w 2210"/>
                  <a:gd name="T25" fmla="*/ 3359 h 3359"/>
                  <a:gd name="T26" fmla="*/ 2075 w 2210"/>
                  <a:gd name="T27" fmla="*/ 3263 h 3359"/>
                  <a:gd name="T28" fmla="*/ 2075 w 2210"/>
                  <a:gd name="T29" fmla="*/ 2567 h 3359"/>
                  <a:gd name="T30" fmla="*/ 2075 w 2210"/>
                  <a:gd name="T31" fmla="*/ 1359 h 3359"/>
                  <a:gd name="T32" fmla="*/ 2075 w 2210"/>
                  <a:gd name="T33" fmla="*/ 1122 h 3359"/>
                  <a:gd name="T34" fmla="*/ 1592 w 2210"/>
                  <a:gd name="T35" fmla="*/ 429 h 3359"/>
                  <a:gd name="T36" fmla="*/ 1592 w 2210"/>
                  <a:gd name="T37" fmla="*/ 400 h 3359"/>
                  <a:gd name="T38" fmla="*/ 2076 w 2210"/>
                  <a:gd name="T39" fmla="*/ 544 h 3359"/>
                  <a:gd name="T40" fmla="*/ 2104 w 2210"/>
                  <a:gd name="T41" fmla="*/ 548 h 3359"/>
                  <a:gd name="T42" fmla="*/ 2195 w 2210"/>
                  <a:gd name="T43" fmla="*/ 479 h 3359"/>
                  <a:gd name="T44" fmla="*/ 2131 w 2210"/>
                  <a:gd name="T45" fmla="*/ 361 h 3359"/>
                  <a:gd name="T46" fmla="*/ 1857 w 2210"/>
                  <a:gd name="T47" fmla="*/ 279 h 3359"/>
                  <a:gd name="T48" fmla="*/ 2131 w 2210"/>
                  <a:gd name="T49" fmla="*/ 198 h 3359"/>
                  <a:gd name="T50" fmla="*/ 2195 w 2210"/>
                  <a:gd name="T51" fmla="*/ 79 h 3359"/>
                  <a:gd name="T52" fmla="*/ 1884 w 2210"/>
                  <a:gd name="T53" fmla="*/ 2471 h 3359"/>
                  <a:gd name="T54" fmla="*/ 1448 w 2210"/>
                  <a:gd name="T55" fmla="*/ 2471 h 3359"/>
                  <a:gd name="T56" fmla="*/ 1448 w 2210"/>
                  <a:gd name="T57" fmla="*/ 1455 h 3359"/>
                  <a:gd name="T58" fmla="*/ 1884 w 2210"/>
                  <a:gd name="T59" fmla="*/ 1455 h 3359"/>
                  <a:gd name="T60" fmla="*/ 1884 w 2210"/>
                  <a:gd name="T61" fmla="*/ 2471 h 3359"/>
                  <a:gd name="T62" fmla="*/ 1884 w 2210"/>
                  <a:gd name="T63" fmla="*/ 1122 h 3359"/>
                  <a:gd name="T64" fmla="*/ 1884 w 2210"/>
                  <a:gd name="T65" fmla="*/ 1264 h 3359"/>
                  <a:gd name="T66" fmla="*/ 1352 w 2210"/>
                  <a:gd name="T67" fmla="*/ 1264 h 3359"/>
                  <a:gd name="T68" fmla="*/ 1257 w 2210"/>
                  <a:gd name="T69" fmla="*/ 1359 h 3359"/>
                  <a:gd name="T70" fmla="*/ 1257 w 2210"/>
                  <a:gd name="T71" fmla="*/ 2567 h 3359"/>
                  <a:gd name="T72" fmla="*/ 1352 w 2210"/>
                  <a:gd name="T73" fmla="*/ 2662 h 3359"/>
                  <a:gd name="T74" fmla="*/ 1884 w 2210"/>
                  <a:gd name="T75" fmla="*/ 2662 h 3359"/>
                  <a:gd name="T76" fmla="*/ 1884 w 2210"/>
                  <a:gd name="T77" fmla="*/ 3167 h 3359"/>
                  <a:gd name="T78" fmla="*/ 789 w 2210"/>
                  <a:gd name="T79" fmla="*/ 3167 h 3359"/>
                  <a:gd name="T80" fmla="*/ 789 w 2210"/>
                  <a:gd name="T81" fmla="*/ 1122 h 3359"/>
                  <a:gd name="T82" fmla="*/ 1200 w 2210"/>
                  <a:gd name="T83" fmla="*/ 592 h 3359"/>
                  <a:gd name="T84" fmla="*/ 1272 w 2210"/>
                  <a:gd name="T85" fmla="*/ 500 h 3359"/>
                  <a:gd name="T86" fmla="*/ 1272 w 2210"/>
                  <a:gd name="T87" fmla="*/ 286 h 3359"/>
                  <a:gd name="T88" fmla="*/ 1336 w 2210"/>
                  <a:gd name="T89" fmla="*/ 222 h 3359"/>
                  <a:gd name="T90" fmla="*/ 1401 w 2210"/>
                  <a:gd name="T91" fmla="*/ 286 h 3359"/>
                  <a:gd name="T92" fmla="*/ 1401 w 2210"/>
                  <a:gd name="T93" fmla="*/ 500 h 3359"/>
                  <a:gd name="T94" fmla="*/ 1473 w 2210"/>
                  <a:gd name="T95" fmla="*/ 592 h 3359"/>
                  <a:gd name="T96" fmla="*/ 1884 w 2210"/>
                  <a:gd name="T97" fmla="*/ 1122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10" h="3359">
                    <a:moveTo>
                      <a:pt x="2195" y="79"/>
                    </a:moveTo>
                    <a:cubicBezTo>
                      <a:pt x="2180" y="29"/>
                      <a:pt x="2127" y="0"/>
                      <a:pt x="2077" y="15"/>
                    </a:cubicBezTo>
                    <a:lnTo>
                      <a:pt x="1561" y="167"/>
                    </a:lnTo>
                    <a:cubicBezTo>
                      <a:pt x="1518" y="87"/>
                      <a:pt x="1434" y="31"/>
                      <a:pt x="1336" y="31"/>
                    </a:cubicBezTo>
                    <a:cubicBezTo>
                      <a:pt x="1196" y="31"/>
                      <a:pt x="1081" y="146"/>
                      <a:pt x="1081" y="286"/>
                    </a:cubicBezTo>
                    <a:lnTo>
                      <a:pt x="1081" y="362"/>
                    </a:lnTo>
                    <a:cubicBezTo>
                      <a:pt x="0" y="232"/>
                      <a:pt x="108" y="1706"/>
                      <a:pt x="292" y="2429"/>
                    </a:cubicBezTo>
                    <a:cubicBezTo>
                      <a:pt x="322" y="2548"/>
                      <a:pt x="506" y="2498"/>
                      <a:pt x="476" y="2378"/>
                    </a:cubicBezTo>
                    <a:cubicBezTo>
                      <a:pt x="343" y="1856"/>
                      <a:pt x="176" y="642"/>
                      <a:pt x="870" y="550"/>
                    </a:cubicBezTo>
                    <a:cubicBezTo>
                      <a:pt x="702" y="687"/>
                      <a:pt x="598" y="894"/>
                      <a:pt x="598" y="1122"/>
                    </a:cubicBezTo>
                    <a:lnTo>
                      <a:pt x="598" y="3263"/>
                    </a:lnTo>
                    <a:cubicBezTo>
                      <a:pt x="598" y="3316"/>
                      <a:pt x="641" y="3359"/>
                      <a:pt x="694" y="3359"/>
                    </a:cubicBezTo>
                    <a:lnTo>
                      <a:pt x="1979" y="3359"/>
                    </a:lnTo>
                    <a:cubicBezTo>
                      <a:pt x="2032" y="3359"/>
                      <a:pt x="2075" y="3316"/>
                      <a:pt x="2075" y="3263"/>
                    </a:cubicBezTo>
                    <a:lnTo>
                      <a:pt x="2075" y="2567"/>
                    </a:lnTo>
                    <a:lnTo>
                      <a:pt x="2075" y="1359"/>
                    </a:lnTo>
                    <a:lnTo>
                      <a:pt x="2075" y="1122"/>
                    </a:lnTo>
                    <a:cubicBezTo>
                      <a:pt x="2075" y="810"/>
                      <a:pt x="1880" y="535"/>
                      <a:pt x="1592" y="429"/>
                    </a:cubicBezTo>
                    <a:lnTo>
                      <a:pt x="1592" y="400"/>
                    </a:lnTo>
                    <a:lnTo>
                      <a:pt x="2076" y="544"/>
                    </a:lnTo>
                    <a:cubicBezTo>
                      <a:pt x="2086" y="547"/>
                      <a:pt x="2095" y="548"/>
                      <a:pt x="2104" y="548"/>
                    </a:cubicBezTo>
                    <a:cubicBezTo>
                      <a:pt x="2145" y="548"/>
                      <a:pt x="2183" y="521"/>
                      <a:pt x="2195" y="479"/>
                    </a:cubicBezTo>
                    <a:cubicBezTo>
                      <a:pt x="2210" y="429"/>
                      <a:pt x="2181" y="376"/>
                      <a:pt x="2131" y="361"/>
                    </a:cubicBezTo>
                    <a:lnTo>
                      <a:pt x="1857" y="279"/>
                    </a:lnTo>
                    <a:lnTo>
                      <a:pt x="2131" y="198"/>
                    </a:lnTo>
                    <a:cubicBezTo>
                      <a:pt x="2181" y="183"/>
                      <a:pt x="2210" y="130"/>
                      <a:pt x="2195" y="79"/>
                    </a:cubicBezTo>
                    <a:close/>
                    <a:moveTo>
                      <a:pt x="1884" y="2471"/>
                    </a:moveTo>
                    <a:lnTo>
                      <a:pt x="1448" y="2471"/>
                    </a:lnTo>
                    <a:lnTo>
                      <a:pt x="1448" y="1455"/>
                    </a:lnTo>
                    <a:lnTo>
                      <a:pt x="1884" y="1455"/>
                    </a:lnTo>
                    <a:lnTo>
                      <a:pt x="1884" y="2471"/>
                    </a:lnTo>
                    <a:close/>
                    <a:moveTo>
                      <a:pt x="1884" y="1122"/>
                    </a:moveTo>
                    <a:lnTo>
                      <a:pt x="1884" y="1264"/>
                    </a:lnTo>
                    <a:lnTo>
                      <a:pt x="1352" y="1264"/>
                    </a:lnTo>
                    <a:cubicBezTo>
                      <a:pt x="1299" y="1264"/>
                      <a:pt x="1257" y="1306"/>
                      <a:pt x="1257" y="1359"/>
                    </a:cubicBezTo>
                    <a:lnTo>
                      <a:pt x="1257" y="2567"/>
                    </a:lnTo>
                    <a:cubicBezTo>
                      <a:pt x="1257" y="2620"/>
                      <a:pt x="1299" y="2662"/>
                      <a:pt x="1352" y="2662"/>
                    </a:cubicBezTo>
                    <a:lnTo>
                      <a:pt x="1884" y="2662"/>
                    </a:lnTo>
                    <a:lnTo>
                      <a:pt x="1884" y="3167"/>
                    </a:lnTo>
                    <a:lnTo>
                      <a:pt x="789" y="3167"/>
                    </a:lnTo>
                    <a:lnTo>
                      <a:pt x="789" y="1122"/>
                    </a:lnTo>
                    <a:cubicBezTo>
                      <a:pt x="789" y="872"/>
                      <a:pt x="958" y="654"/>
                      <a:pt x="1200" y="592"/>
                    </a:cubicBezTo>
                    <a:cubicBezTo>
                      <a:pt x="1243" y="581"/>
                      <a:pt x="1272" y="543"/>
                      <a:pt x="1272" y="500"/>
                    </a:cubicBezTo>
                    <a:lnTo>
                      <a:pt x="1272" y="286"/>
                    </a:lnTo>
                    <a:cubicBezTo>
                      <a:pt x="1272" y="251"/>
                      <a:pt x="1301" y="222"/>
                      <a:pt x="1336" y="222"/>
                    </a:cubicBezTo>
                    <a:cubicBezTo>
                      <a:pt x="1372" y="222"/>
                      <a:pt x="1401" y="251"/>
                      <a:pt x="1401" y="286"/>
                    </a:cubicBezTo>
                    <a:lnTo>
                      <a:pt x="1401" y="500"/>
                    </a:lnTo>
                    <a:cubicBezTo>
                      <a:pt x="1401" y="543"/>
                      <a:pt x="1430" y="581"/>
                      <a:pt x="1473" y="592"/>
                    </a:cubicBezTo>
                    <a:cubicBezTo>
                      <a:pt x="1715" y="654"/>
                      <a:pt x="1884" y="872"/>
                      <a:pt x="1884" y="1122"/>
                    </a:cubicBezTo>
                    <a:close/>
                  </a:path>
                </a:pathLst>
              </a:custGeom>
              <a:solidFill>
                <a:srgbClr val="E2000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CN" dirty="0"/>
              </a:p>
            </p:txBody>
          </p:sp>
        </p:grpSp>
      </p:grpSp>
      <p:grpSp>
        <p:nvGrpSpPr>
          <p:cNvPr id="4" name="组合 3"/>
          <p:cNvGrpSpPr/>
          <p:nvPr/>
        </p:nvGrpSpPr>
        <p:grpSpPr>
          <a:xfrm>
            <a:off x="7207373" y="1607475"/>
            <a:ext cx="3512046" cy="1839656"/>
            <a:chOff x="7207373" y="1607475"/>
            <a:chExt cx="3512046" cy="1839656"/>
          </a:xfrm>
        </p:grpSpPr>
        <p:sp>
          <p:nvSpPr>
            <p:cNvPr id="204" name="îSḻîḋe"/>
            <p:cNvSpPr/>
            <p:nvPr/>
          </p:nvSpPr>
          <p:spPr>
            <a:xfrm>
              <a:off x="7207373" y="2495895"/>
              <a:ext cx="1030545" cy="499341"/>
            </a:xfrm>
            <a:custGeom>
              <a:avLst/>
              <a:gdLst/>
              <a:ahLst/>
              <a:cxnLst/>
              <a:rect l="l" t="t" r="r" b="b"/>
              <a:pathLst>
                <a:path w="21600" h="21588" extrusionOk="0">
                  <a:moveTo>
                    <a:pt x="21600" y="0"/>
                  </a:moveTo>
                  <a:lnTo>
                    <a:pt x="16289" y="0"/>
                  </a:lnTo>
                  <a:cubicBezTo>
                    <a:pt x="15510" y="-12"/>
                    <a:pt x="14734" y="207"/>
                    <a:pt x="13986" y="651"/>
                  </a:cubicBezTo>
                  <a:cubicBezTo>
                    <a:pt x="13121" y="1165"/>
                    <a:pt x="12304" y="1973"/>
                    <a:pt x="11573" y="3040"/>
                  </a:cubicBezTo>
                  <a:lnTo>
                    <a:pt x="0" y="21588"/>
                  </a:lnTo>
                </a:path>
              </a:pathLst>
            </a:custGeom>
            <a:noFill/>
            <a:ln w="19050" cap="flat" cmpd="sng">
              <a:solidFill>
                <a:srgbClr val="C00000"/>
              </a:solidFill>
              <a:prstDash val="solid"/>
              <a:miter lim="800000"/>
              <a:headEnd type="none" w="sm" len="sm"/>
              <a:tailEnd type="none" w="sm" len="sm"/>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EFCFF"/>
                </a:buClr>
                <a:buSzPts val="800"/>
                <a:buFont typeface="Arial" panose="020B0604020202020204"/>
                <a:buNone/>
              </a:pPr>
              <a:endParaRPr sz="800" b="0" i="0" u="none" strike="noStrike" cap="none">
                <a:solidFill>
                  <a:srgbClr val="252D30"/>
                </a:solidFill>
              </a:endParaRPr>
            </a:p>
          </p:txBody>
        </p:sp>
        <p:grpSp>
          <p:nvGrpSpPr>
            <p:cNvPr id="210" name="Group 103"/>
            <p:cNvGrpSpPr/>
            <p:nvPr/>
          </p:nvGrpSpPr>
          <p:grpSpPr>
            <a:xfrm>
              <a:off x="8237919" y="1607475"/>
              <a:ext cx="2481500" cy="1839656"/>
              <a:chOff x="1601482" y="2959096"/>
              <a:chExt cx="2549983" cy="1931505"/>
            </a:xfrm>
          </p:grpSpPr>
          <p:sp>
            <p:nvSpPr>
              <p:cNvPr id="211" name="íṥḷíḑè"/>
              <p:cNvSpPr/>
              <p:nvPr/>
            </p:nvSpPr>
            <p:spPr>
              <a:xfrm>
                <a:off x="1631950" y="2959096"/>
                <a:ext cx="2490258" cy="1931505"/>
              </a:xfrm>
              <a:custGeom>
                <a:avLst/>
                <a:gdLst/>
                <a:ahLst/>
                <a:cxnLst/>
                <a:rect l="l" t="t" r="r" b="b"/>
                <a:pathLst>
                  <a:path w="21600" h="21600" extrusionOk="0">
                    <a:moveTo>
                      <a:pt x="1124" y="0"/>
                    </a:moveTo>
                    <a:lnTo>
                      <a:pt x="20476" y="0"/>
                    </a:lnTo>
                    <a:cubicBezTo>
                      <a:pt x="20637" y="0"/>
                      <a:pt x="20758" y="0"/>
                      <a:pt x="20861" y="15"/>
                    </a:cubicBezTo>
                    <a:cubicBezTo>
                      <a:pt x="20964" y="30"/>
                      <a:pt x="21049" y="59"/>
                      <a:pt x="21136" y="119"/>
                    </a:cubicBezTo>
                    <a:cubicBezTo>
                      <a:pt x="21231" y="193"/>
                      <a:pt x="21316" y="311"/>
                      <a:pt x="21386" y="461"/>
                    </a:cubicBezTo>
                    <a:cubicBezTo>
                      <a:pt x="21455" y="612"/>
                      <a:pt x="21510" y="795"/>
                      <a:pt x="21545" y="999"/>
                    </a:cubicBezTo>
                    <a:cubicBezTo>
                      <a:pt x="21572" y="1186"/>
                      <a:pt x="21586" y="1368"/>
                      <a:pt x="21593" y="1591"/>
                    </a:cubicBezTo>
                    <a:cubicBezTo>
                      <a:pt x="21600" y="1813"/>
                      <a:pt x="21600" y="2077"/>
                      <a:pt x="21600" y="2430"/>
                    </a:cubicBezTo>
                    <a:lnTo>
                      <a:pt x="21600" y="19181"/>
                    </a:lnTo>
                    <a:cubicBezTo>
                      <a:pt x="21600" y="19528"/>
                      <a:pt x="21600" y="19789"/>
                      <a:pt x="21593" y="20011"/>
                    </a:cubicBezTo>
                    <a:cubicBezTo>
                      <a:pt x="21586" y="20232"/>
                      <a:pt x="21572" y="20414"/>
                      <a:pt x="21545" y="20601"/>
                    </a:cubicBezTo>
                    <a:cubicBezTo>
                      <a:pt x="21510" y="20805"/>
                      <a:pt x="21455" y="20988"/>
                      <a:pt x="21386" y="21139"/>
                    </a:cubicBezTo>
                    <a:cubicBezTo>
                      <a:pt x="21316" y="21289"/>
                      <a:pt x="21231" y="21407"/>
                      <a:pt x="21136" y="21481"/>
                    </a:cubicBezTo>
                    <a:cubicBezTo>
                      <a:pt x="21049" y="21541"/>
                      <a:pt x="20964" y="21570"/>
                      <a:pt x="20861" y="21585"/>
                    </a:cubicBezTo>
                    <a:cubicBezTo>
                      <a:pt x="20757" y="21600"/>
                      <a:pt x="20634" y="21600"/>
                      <a:pt x="20471" y="21600"/>
                    </a:cubicBezTo>
                    <a:lnTo>
                      <a:pt x="1124" y="21600"/>
                    </a:lnTo>
                    <a:cubicBezTo>
                      <a:pt x="963" y="21600"/>
                      <a:pt x="842" y="21600"/>
                      <a:pt x="739" y="21585"/>
                    </a:cubicBezTo>
                    <a:cubicBezTo>
                      <a:pt x="636" y="21570"/>
                      <a:pt x="551" y="21541"/>
                      <a:pt x="464" y="21481"/>
                    </a:cubicBezTo>
                    <a:cubicBezTo>
                      <a:pt x="369" y="21407"/>
                      <a:pt x="284" y="21289"/>
                      <a:pt x="214" y="21139"/>
                    </a:cubicBezTo>
                    <a:cubicBezTo>
                      <a:pt x="145" y="20988"/>
                      <a:pt x="90" y="20805"/>
                      <a:pt x="55" y="20601"/>
                    </a:cubicBezTo>
                    <a:cubicBezTo>
                      <a:pt x="28" y="20414"/>
                      <a:pt x="14" y="20232"/>
                      <a:pt x="7" y="20009"/>
                    </a:cubicBezTo>
                    <a:cubicBezTo>
                      <a:pt x="0" y="19787"/>
                      <a:pt x="0" y="19523"/>
                      <a:pt x="0" y="19170"/>
                    </a:cubicBezTo>
                    <a:lnTo>
                      <a:pt x="0" y="2419"/>
                    </a:lnTo>
                    <a:cubicBezTo>
                      <a:pt x="0" y="2072"/>
                      <a:pt x="0" y="1811"/>
                      <a:pt x="7" y="1589"/>
                    </a:cubicBezTo>
                    <a:cubicBezTo>
                      <a:pt x="14" y="1368"/>
                      <a:pt x="28" y="1186"/>
                      <a:pt x="55" y="999"/>
                    </a:cubicBezTo>
                    <a:cubicBezTo>
                      <a:pt x="90" y="795"/>
                      <a:pt x="145" y="612"/>
                      <a:pt x="214" y="461"/>
                    </a:cubicBezTo>
                    <a:cubicBezTo>
                      <a:pt x="284" y="311"/>
                      <a:pt x="369" y="193"/>
                      <a:pt x="464" y="119"/>
                    </a:cubicBezTo>
                    <a:cubicBezTo>
                      <a:pt x="551" y="59"/>
                      <a:pt x="636" y="30"/>
                      <a:pt x="739" y="15"/>
                    </a:cubicBezTo>
                    <a:cubicBezTo>
                      <a:pt x="843" y="0"/>
                      <a:pt x="966" y="0"/>
                      <a:pt x="1129" y="0"/>
                    </a:cubicBezTo>
                    <a:lnTo>
                      <a:pt x="1124" y="0"/>
                    </a:lnTo>
                    <a:close/>
                  </a:path>
                </a:pathLst>
              </a:custGeom>
              <a:solidFill>
                <a:schemeClr val="bg1"/>
              </a:solidFill>
              <a:ln w="25400">
                <a:solidFill>
                  <a:srgbClr val="C00000"/>
                </a:solidFill>
              </a:ln>
            </p:spPr>
            <p:txBody>
              <a:bodyPr spcFirstLastPara="1"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212" name="文本框 105"/>
              <p:cNvSpPr txBox="1"/>
              <p:nvPr/>
            </p:nvSpPr>
            <p:spPr>
              <a:xfrm>
                <a:off x="1601482" y="4441230"/>
                <a:ext cx="2549983" cy="38777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思源黑体 CN Medium" panose="020B0600000000000000" pitchFamily="34" charset="-122"/>
                    <a:ea typeface="思源黑体 CN Medium" panose="020B0600000000000000" pitchFamily="34" charset="-122"/>
                  </a:rPr>
                  <a:t>软管老化、损坏也要换</a:t>
                </a:r>
              </a:p>
            </p:txBody>
          </p:sp>
          <p:cxnSp>
            <p:nvCxnSpPr>
              <p:cNvPr id="213" name="直接连接符 212"/>
              <p:cNvCxnSpPr/>
              <p:nvPr/>
            </p:nvCxnSpPr>
            <p:spPr>
              <a:xfrm>
                <a:off x="1719618" y="4351317"/>
                <a:ext cx="2331520" cy="0"/>
              </a:xfrm>
              <a:prstGeom prst="line">
                <a:avLst/>
              </a:prstGeom>
              <a:ln>
                <a:solidFill>
                  <a:srgbClr val="E20001"/>
                </a:solidFill>
              </a:ln>
            </p:spPr>
            <p:style>
              <a:lnRef idx="1">
                <a:schemeClr val="accent1"/>
              </a:lnRef>
              <a:fillRef idx="0">
                <a:schemeClr val="accent1"/>
              </a:fillRef>
              <a:effectRef idx="0">
                <a:schemeClr val="accent1"/>
              </a:effectRef>
              <a:fontRef idx="minor">
                <a:schemeClr val="tx1"/>
              </a:fontRef>
            </p:style>
          </p:cxnSp>
          <p:sp>
            <p:nvSpPr>
              <p:cNvPr id="214" name="Freeform 23"/>
              <p:cNvSpPr>
                <a:spLocks noEditPoints="1"/>
              </p:cNvSpPr>
              <p:nvPr/>
            </p:nvSpPr>
            <p:spPr bwMode="auto">
              <a:xfrm>
                <a:off x="2413086" y="3087993"/>
                <a:ext cx="796740" cy="115892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17112" h="606722">
                    <a:moveTo>
                      <a:pt x="60071" y="471994"/>
                    </a:moveTo>
                    <a:lnTo>
                      <a:pt x="71373" y="578017"/>
                    </a:lnTo>
                    <a:lnTo>
                      <a:pt x="87036" y="578017"/>
                    </a:lnTo>
                    <a:lnTo>
                      <a:pt x="98338" y="471994"/>
                    </a:lnTo>
                    <a:close/>
                    <a:moveTo>
                      <a:pt x="28656" y="422582"/>
                    </a:moveTo>
                    <a:lnTo>
                      <a:pt x="28656" y="443377"/>
                    </a:lnTo>
                    <a:lnTo>
                      <a:pt x="44141" y="443377"/>
                    </a:lnTo>
                    <a:lnTo>
                      <a:pt x="114268" y="443377"/>
                    </a:lnTo>
                    <a:lnTo>
                      <a:pt x="129664" y="443377"/>
                    </a:lnTo>
                    <a:lnTo>
                      <a:pt x="129664" y="422582"/>
                    </a:lnTo>
                    <a:close/>
                    <a:moveTo>
                      <a:pt x="223401" y="166639"/>
                    </a:moveTo>
                    <a:cubicBezTo>
                      <a:pt x="208714" y="166639"/>
                      <a:pt x="196697" y="178634"/>
                      <a:pt x="196697" y="193385"/>
                    </a:cubicBezTo>
                    <a:cubicBezTo>
                      <a:pt x="196697" y="208135"/>
                      <a:pt x="208714" y="220131"/>
                      <a:pt x="223401" y="220131"/>
                    </a:cubicBezTo>
                    <a:cubicBezTo>
                      <a:pt x="238266" y="220131"/>
                      <a:pt x="250283" y="208135"/>
                      <a:pt x="250283" y="193385"/>
                    </a:cubicBezTo>
                    <a:cubicBezTo>
                      <a:pt x="250283" y="178634"/>
                      <a:pt x="238266" y="166639"/>
                      <a:pt x="223401" y="166639"/>
                    </a:cubicBezTo>
                    <a:close/>
                    <a:moveTo>
                      <a:pt x="223401" y="138026"/>
                    </a:moveTo>
                    <a:cubicBezTo>
                      <a:pt x="254022" y="138026"/>
                      <a:pt x="278945" y="162818"/>
                      <a:pt x="278945" y="193385"/>
                    </a:cubicBezTo>
                    <a:cubicBezTo>
                      <a:pt x="278945" y="223952"/>
                      <a:pt x="254022" y="248743"/>
                      <a:pt x="223401" y="248743"/>
                    </a:cubicBezTo>
                    <a:cubicBezTo>
                      <a:pt x="192870" y="248743"/>
                      <a:pt x="167946" y="223952"/>
                      <a:pt x="167946" y="193385"/>
                    </a:cubicBezTo>
                    <a:cubicBezTo>
                      <a:pt x="167946" y="162818"/>
                      <a:pt x="192870" y="138026"/>
                      <a:pt x="223401" y="138026"/>
                    </a:cubicBezTo>
                    <a:close/>
                    <a:moveTo>
                      <a:pt x="314064" y="130993"/>
                    </a:moveTo>
                    <a:cubicBezTo>
                      <a:pt x="321092" y="127441"/>
                      <a:pt x="329721" y="130194"/>
                      <a:pt x="333368" y="137210"/>
                    </a:cubicBezTo>
                    <a:cubicBezTo>
                      <a:pt x="335503" y="141384"/>
                      <a:pt x="337371" y="145646"/>
                      <a:pt x="339061" y="149998"/>
                    </a:cubicBezTo>
                    <a:cubicBezTo>
                      <a:pt x="341819" y="157369"/>
                      <a:pt x="338083" y="165627"/>
                      <a:pt x="330610" y="168380"/>
                    </a:cubicBezTo>
                    <a:cubicBezTo>
                      <a:pt x="329009" y="169002"/>
                      <a:pt x="327319" y="169357"/>
                      <a:pt x="325629" y="169357"/>
                    </a:cubicBezTo>
                    <a:cubicBezTo>
                      <a:pt x="319846" y="169357"/>
                      <a:pt x="314331" y="165805"/>
                      <a:pt x="312196" y="160033"/>
                    </a:cubicBezTo>
                    <a:cubicBezTo>
                      <a:pt x="310950" y="156747"/>
                      <a:pt x="309438" y="153461"/>
                      <a:pt x="307837" y="150264"/>
                    </a:cubicBezTo>
                    <a:cubicBezTo>
                      <a:pt x="304278" y="143249"/>
                      <a:pt x="307036" y="134634"/>
                      <a:pt x="314064" y="130993"/>
                    </a:cubicBezTo>
                    <a:close/>
                    <a:moveTo>
                      <a:pt x="223374" y="28617"/>
                    </a:moveTo>
                    <a:cubicBezTo>
                      <a:pt x="132422" y="28617"/>
                      <a:pt x="58469" y="102557"/>
                      <a:pt x="58469" y="193383"/>
                    </a:cubicBezTo>
                    <a:lnTo>
                      <a:pt x="58469" y="393965"/>
                    </a:lnTo>
                    <a:lnTo>
                      <a:pt x="99940" y="393965"/>
                    </a:lnTo>
                    <a:lnTo>
                      <a:pt x="99940" y="335488"/>
                    </a:lnTo>
                    <a:lnTo>
                      <a:pt x="99940" y="193383"/>
                    </a:lnTo>
                    <a:cubicBezTo>
                      <a:pt x="99940" y="125397"/>
                      <a:pt x="155294" y="70119"/>
                      <a:pt x="223374" y="70119"/>
                    </a:cubicBezTo>
                    <a:cubicBezTo>
                      <a:pt x="253542" y="70119"/>
                      <a:pt x="282465" y="81051"/>
                      <a:pt x="305070" y="100869"/>
                    </a:cubicBezTo>
                    <a:cubicBezTo>
                      <a:pt x="310943" y="106112"/>
                      <a:pt x="311566" y="115177"/>
                      <a:pt x="306315" y="121131"/>
                    </a:cubicBezTo>
                    <a:cubicBezTo>
                      <a:pt x="301065" y="126997"/>
                      <a:pt x="291988" y="127619"/>
                      <a:pt x="286114" y="122376"/>
                    </a:cubicBezTo>
                    <a:cubicBezTo>
                      <a:pt x="268760" y="107179"/>
                      <a:pt x="246512" y="98736"/>
                      <a:pt x="223374" y="98736"/>
                    </a:cubicBezTo>
                    <a:cubicBezTo>
                      <a:pt x="171135" y="98736"/>
                      <a:pt x="128596" y="141216"/>
                      <a:pt x="128596" y="193383"/>
                    </a:cubicBezTo>
                    <a:cubicBezTo>
                      <a:pt x="128596" y="245551"/>
                      <a:pt x="171135" y="288031"/>
                      <a:pt x="223374" y="288031"/>
                    </a:cubicBezTo>
                    <a:cubicBezTo>
                      <a:pt x="275702" y="288031"/>
                      <a:pt x="318241" y="245551"/>
                      <a:pt x="318241" y="193383"/>
                    </a:cubicBezTo>
                    <a:cubicBezTo>
                      <a:pt x="318241" y="185474"/>
                      <a:pt x="324648" y="179075"/>
                      <a:pt x="332569" y="179075"/>
                    </a:cubicBezTo>
                    <a:cubicBezTo>
                      <a:pt x="340489" y="179075"/>
                      <a:pt x="346896" y="185474"/>
                      <a:pt x="346896" y="193383"/>
                    </a:cubicBezTo>
                    <a:cubicBezTo>
                      <a:pt x="346896" y="261370"/>
                      <a:pt x="291543" y="316736"/>
                      <a:pt x="223374" y="316736"/>
                    </a:cubicBezTo>
                    <a:cubicBezTo>
                      <a:pt x="185373" y="316736"/>
                      <a:pt x="151289" y="299406"/>
                      <a:pt x="128596" y="272301"/>
                    </a:cubicBezTo>
                    <a:lnTo>
                      <a:pt x="128596" y="328290"/>
                    </a:lnTo>
                    <a:cubicBezTo>
                      <a:pt x="156451" y="347841"/>
                      <a:pt x="189111" y="358150"/>
                      <a:pt x="223374" y="358150"/>
                    </a:cubicBezTo>
                    <a:cubicBezTo>
                      <a:pt x="314414" y="358150"/>
                      <a:pt x="388367" y="284210"/>
                      <a:pt x="388367" y="193383"/>
                    </a:cubicBezTo>
                    <a:cubicBezTo>
                      <a:pt x="388367" y="102557"/>
                      <a:pt x="314414" y="28617"/>
                      <a:pt x="223374" y="28617"/>
                    </a:cubicBezTo>
                    <a:close/>
                    <a:moveTo>
                      <a:pt x="223374" y="0"/>
                    </a:moveTo>
                    <a:cubicBezTo>
                      <a:pt x="330255" y="0"/>
                      <a:pt x="417112" y="86738"/>
                      <a:pt x="417112" y="193383"/>
                    </a:cubicBezTo>
                    <a:cubicBezTo>
                      <a:pt x="417112" y="300029"/>
                      <a:pt x="330255" y="386767"/>
                      <a:pt x="223463" y="386767"/>
                    </a:cubicBezTo>
                    <a:cubicBezTo>
                      <a:pt x="189734" y="386767"/>
                      <a:pt x="157430" y="378324"/>
                      <a:pt x="128596" y="362149"/>
                    </a:cubicBezTo>
                    <a:lnTo>
                      <a:pt x="128596" y="393965"/>
                    </a:lnTo>
                    <a:lnTo>
                      <a:pt x="144081" y="393965"/>
                    </a:lnTo>
                    <a:cubicBezTo>
                      <a:pt x="152001" y="393965"/>
                      <a:pt x="158408" y="400364"/>
                      <a:pt x="158408" y="408273"/>
                    </a:cubicBezTo>
                    <a:lnTo>
                      <a:pt x="158408" y="457686"/>
                    </a:lnTo>
                    <a:cubicBezTo>
                      <a:pt x="158408" y="465595"/>
                      <a:pt x="152001" y="471994"/>
                      <a:pt x="144081" y="471994"/>
                    </a:cubicBezTo>
                    <a:lnTo>
                      <a:pt x="127172" y="471994"/>
                    </a:lnTo>
                    <a:lnTo>
                      <a:pt x="114179" y="593925"/>
                    </a:lnTo>
                    <a:cubicBezTo>
                      <a:pt x="113467" y="601212"/>
                      <a:pt x="107326" y="606722"/>
                      <a:pt x="99940" y="606722"/>
                    </a:cubicBezTo>
                    <a:lnTo>
                      <a:pt x="58469" y="606722"/>
                    </a:lnTo>
                    <a:cubicBezTo>
                      <a:pt x="51082" y="606722"/>
                      <a:pt x="44942" y="601212"/>
                      <a:pt x="44141" y="593925"/>
                    </a:cubicBezTo>
                    <a:lnTo>
                      <a:pt x="31237" y="471994"/>
                    </a:lnTo>
                    <a:lnTo>
                      <a:pt x="14328" y="471994"/>
                    </a:lnTo>
                    <a:cubicBezTo>
                      <a:pt x="6408" y="471994"/>
                      <a:pt x="0" y="465595"/>
                      <a:pt x="0" y="457686"/>
                    </a:cubicBezTo>
                    <a:lnTo>
                      <a:pt x="0" y="408273"/>
                    </a:lnTo>
                    <a:cubicBezTo>
                      <a:pt x="0" y="400364"/>
                      <a:pt x="6408" y="393965"/>
                      <a:pt x="14328" y="393965"/>
                    </a:cubicBezTo>
                    <a:lnTo>
                      <a:pt x="29724" y="393965"/>
                    </a:lnTo>
                    <a:lnTo>
                      <a:pt x="29724" y="193383"/>
                    </a:lnTo>
                    <a:cubicBezTo>
                      <a:pt x="29724" y="86738"/>
                      <a:pt x="116671" y="0"/>
                      <a:pt x="223374" y="0"/>
                    </a:cubicBezTo>
                    <a:close/>
                  </a:path>
                </a:pathLst>
              </a:custGeom>
              <a:solidFill>
                <a:srgbClr val="E2000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pic>
        <p:nvPicPr>
          <p:cNvPr id="12" name="Picture 3"/>
          <p:cNvPicPr>
            <a:picLocks noChangeAspect="1"/>
          </p:cNvPicPr>
          <p:nvPr/>
        </p:nvPicPr>
        <p:blipFill>
          <a:blip r:embed="rId4"/>
          <a:stretch>
            <a:fillRect/>
          </a:stretch>
        </p:blipFill>
        <p:spPr>
          <a:xfrm>
            <a:off x="1681770" y="1534118"/>
            <a:ext cx="4576069" cy="3400739"/>
          </a:xfrm>
          <a:prstGeom prst="rect">
            <a:avLst/>
          </a:prstGeom>
          <a:noFill/>
          <a:ln w="9525">
            <a:noFill/>
          </a:ln>
        </p:spPr>
      </p:pic>
      <p:pic>
        <p:nvPicPr>
          <p:cNvPr id="13" name="Picture 4"/>
          <p:cNvPicPr>
            <a:picLocks noChangeAspect="1"/>
          </p:cNvPicPr>
          <p:nvPr/>
        </p:nvPicPr>
        <p:blipFill>
          <a:blip r:embed="rId5"/>
          <a:stretch>
            <a:fillRect/>
          </a:stretch>
        </p:blipFill>
        <p:spPr>
          <a:xfrm>
            <a:off x="5963258" y="1534118"/>
            <a:ext cx="4660905" cy="3400739"/>
          </a:xfrm>
          <a:prstGeom prst="rect">
            <a:avLst/>
          </a:prstGeom>
          <a:noFill/>
          <a:ln w="9525">
            <a:noFill/>
          </a:ln>
        </p:spPr>
      </p:pic>
      <p:grpSp>
        <p:nvGrpSpPr>
          <p:cNvPr id="6" name="组合 5"/>
          <p:cNvGrpSpPr/>
          <p:nvPr/>
        </p:nvGrpSpPr>
        <p:grpSpPr>
          <a:xfrm>
            <a:off x="721209" y="541635"/>
            <a:ext cx="5853761" cy="707886"/>
            <a:chOff x="3595038" y="541635"/>
            <a:chExt cx="5853761" cy="707886"/>
          </a:xfrm>
        </p:grpSpPr>
        <p:sp>
          <p:nvSpPr>
            <p:cNvPr id="8" name="文本框 7"/>
            <p:cNvSpPr txBox="1"/>
            <p:nvPr/>
          </p:nvSpPr>
          <p:spPr>
            <a:xfrm>
              <a:off x="4171212" y="541635"/>
              <a:ext cx="5277587"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消防栓与水带使用方法</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1" name="文本占位符 7170"/>
          <p:cNvSpPr>
            <a:spLocks noGrp="1"/>
          </p:cNvSpPr>
          <p:nvPr/>
        </p:nvSpPr>
        <p:spPr>
          <a:xfrm>
            <a:off x="1568614" y="5079992"/>
            <a:ext cx="9288072" cy="1212850"/>
          </a:xfrm>
          <a:prstGeom prst="rect">
            <a:avLst/>
          </a:prstGeom>
          <a:noFill/>
          <a:ln w="9525">
            <a:noFill/>
          </a:ln>
        </p:spPr>
        <p:txBody>
          <a:bodyPr anchor="t"/>
          <a:lstStyle/>
          <a:p>
            <a:pPr indent="457200">
              <a:spcBef>
                <a:spcPct val="20000"/>
              </a:spcBef>
            </a:pPr>
            <a:r>
              <a:rPr lang="zh-CN" altLang="en-US" dirty="0">
                <a:latin typeface="Noto Sans S Chinese Medium" panose="020B0600000000000000" pitchFamily="34" charset="-122"/>
                <a:ea typeface="Noto Sans S Chinese Medium" panose="020B0600000000000000" pitchFamily="34" charset="-122"/>
                <a:sym typeface="思源黑体"/>
              </a:rPr>
              <a:t>消防栓箱的门一般由玻璃制作，紧急情况下可击碎玻璃取出水带，甩开水带后一端接水枪，一端连接消防栓，技术要求是对准卡口，顺时旋转</a:t>
            </a:r>
            <a:r>
              <a:rPr lang="en-US" altLang="zh-CN" dirty="0">
                <a:latin typeface="Noto Sans S Chinese Medium" panose="020B0600000000000000" pitchFamily="34" charset="-122"/>
                <a:ea typeface="Noto Sans S Chinese Medium" panose="020B0600000000000000" pitchFamily="34" charset="-122"/>
                <a:sym typeface="思源黑体"/>
              </a:rPr>
              <a:t>45</a:t>
            </a:r>
            <a:r>
              <a:rPr lang="zh-CN" altLang="en-US" dirty="0">
                <a:latin typeface="Noto Sans S Chinese Medium" panose="020B0600000000000000" pitchFamily="34" charset="-122"/>
                <a:ea typeface="Noto Sans S Chinese Medium" panose="020B0600000000000000" pitchFamily="34" charset="-122"/>
                <a:sym typeface="思源黑体"/>
              </a:rPr>
              <a:t>度，带子不够长度时，可另取一条按上述方法连接。</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8"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11" grpId="6"/>
      <p:bldP spid="11" grpId="7"/>
      <p:bldP spid="11" grpId="8"/>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pic>
        <p:nvPicPr>
          <p:cNvPr id="10" name="Picture 3" descr="消防栓2"/>
          <p:cNvPicPr>
            <a:picLocks noChangeAspect="1"/>
          </p:cNvPicPr>
          <p:nvPr/>
        </p:nvPicPr>
        <p:blipFill>
          <a:blip r:embed="rId4"/>
          <a:stretch>
            <a:fillRect/>
          </a:stretch>
        </p:blipFill>
        <p:spPr>
          <a:xfrm>
            <a:off x="1699678" y="1534119"/>
            <a:ext cx="3910290" cy="2339392"/>
          </a:xfrm>
          <a:prstGeom prst="rect">
            <a:avLst/>
          </a:prstGeom>
        </p:spPr>
      </p:pic>
      <p:pic>
        <p:nvPicPr>
          <p:cNvPr id="14" name="Picture 4" descr="消防栓1"/>
          <p:cNvPicPr>
            <a:picLocks noChangeAspect="1"/>
          </p:cNvPicPr>
          <p:nvPr/>
        </p:nvPicPr>
        <p:blipFill>
          <a:blip r:embed="rId5"/>
          <a:stretch>
            <a:fillRect/>
          </a:stretch>
        </p:blipFill>
        <p:spPr>
          <a:xfrm>
            <a:off x="1699678" y="3861831"/>
            <a:ext cx="3946503" cy="2141678"/>
          </a:xfrm>
          <a:prstGeom prst="rect">
            <a:avLst/>
          </a:prstGeom>
          <a:noFill/>
          <a:ln w="9525">
            <a:noFill/>
          </a:ln>
        </p:spPr>
      </p:pic>
      <p:pic>
        <p:nvPicPr>
          <p:cNvPr id="15" name="Picture 5" descr="消防栓6"/>
          <p:cNvPicPr>
            <a:picLocks noChangeAspect="1"/>
          </p:cNvPicPr>
          <p:nvPr/>
        </p:nvPicPr>
        <p:blipFill>
          <a:blip r:embed="rId6"/>
          <a:stretch>
            <a:fillRect/>
          </a:stretch>
        </p:blipFill>
        <p:spPr>
          <a:xfrm>
            <a:off x="5468103" y="1534119"/>
            <a:ext cx="5156060" cy="4481070"/>
          </a:xfrm>
          <a:prstGeom prst="rect">
            <a:avLst/>
          </a:prstGeom>
          <a:noFill/>
          <a:ln w="9525">
            <a:noFill/>
          </a:ln>
        </p:spPr>
      </p:pic>
      <p:grpSp>
        <p:nvGrpSpPr>
          <p:cNvPr id="6" name="组合 5"/>
          <p:cNvGrpSpPr/>
          <p:nvPr/>
        </p:nvGrpSpPr>
        <p:grpSpPr>
          <a:xfrm>
            <a:off x="721209" y="541635"/>
            <a:ext cx="5853761" cy="707886"/>
            <a:chOff x="3595038" y="541635"/>
            <a:chExt cx="5853761" cy="707886"/>
          </a:xfrm>
        </p:grpSpPr>
        <p:sp>
          <p:nvSpPr>
            <p:cNvPr id="8" name="文本框 7"/>
            <p:cNvSpPr txBox="1"/>
            <p:nvPr/>
          </p:nvSpPr>
          <p:spPr>
            <a:xfrm>
              <a:off x="4171212" y="541635"/>
              <a:ext cx="5277587"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消防水带连接示意图</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pic>
        <p:nvPicPr>
          <p:cNvPr id="11" name="Picture 3" descr="消防栓3"/>
          <p:cNvPicPr>
            <a:picLocks noChangeAspect="1"/>
          </p:cNvPicPr>
          <p:nvPr/>
        </p:nvPicPr>
        <p:blipFill>
          <a:blip r:embed="rId4"/>
          <a:stretch>
            <a:fillRect/>
          </a:stretch>
        </p:blipFill>
        <p:spPr>
          <a:xfrm>
            <a:off x="1699678" y="1534119"/>
            <a:ext cx="3796346" cy="2339392"/>
          </a:xfrm>
          <a:prstGeom prst="rect">
            <a:avLst/>
          </a:prstGeom>
        </p:spPr>
      </p:pic>
      <p:pic>
        <p:nvPicPr>
          <p:cNvPr id="12" name="Picture 4" descr="消防栓5"/>
          <p:cNvPicPr>
            <a:picLocks noChangeAspect="1"/>
          </p:cNvPicPr>
          <p:nvPr/>
        </p:nvPicPr>
        <p:blipFill>
          <a:blip r:embed="rId5"/>
          <a:stretch>
            <a:fillRect/>
          </a:stretch>
        </p:blipFill>
        <p:spPr>
          <a:xfrm>
            <a:off x="1699678" y="3861832"/>
            <a:ext cx="3789898" cy="2147518"/>
          </a:xfrm>
          <a:prstGeom prst="rect">
            <a:avLst/>
          </a:prstGeom>
          <a:noFill/>
          <a:ln w="9525">
            <a:noFill/>
          </a:ln>
        </p:spPr>
      </p:pic>
      <p:pic>
        <p:nvPicPr>
          <p:cNvPr id="13" name="Picture 5" descr="消防栓4"/>
          <p:cNvPicPr>
            <a:picLocks noChangeAspect="1"/>
          </p:cNvPicPr>
          <p:nvPr/>
        </p:nvPicPr>
        <p:blipFill>
          <a:blip r:embed="rId6"/>
          <a:stretch>
            <a:fillRect/>
          </a:stretch>
        </p:blipFill>
        <p:spPr>
          <a:xfrm>
            <a:off x="5438239" y="1534119"/>
            <a:ext cx="5185923" cy="4481070"/>
          </a:xfrm>
          <a:prstGeom prst="rect">
            <a:avLst/>
          </a:prstGeom>
          <a:noFill/>
          <a:ln w="9525">
            <a:noFill/>
          </a:ln>
        </p:spPr>
      </p:pic>
      <p:grpSp>
        <p:nvGrpSpPr>
          <p:cNvPr id="6" name="组合 5"/>
          <p:cNvGrpSpPr/>
          <p:nvPr/>
        </p:nvGrpSpPr>
        <p:grpSpPr>
          <a:xfrm>
            <a:off x="721209" y="541635"/>
            <a:ext cx="5853761" cy="707886"/>
            <a:chOff x="3595038" y="541635"/>
            <a:chExt cx="5853761" cy="707886"/>
          </a:xfrm>
        </p:grpSpPr>
        <p:sp>
          <p:nvSpPr>
            <p:cNvPr id="8" name="文本框 7"/>
            <p:cNvSpPr txBox="1"/>
            <p:nvPr/>
          </p:nvSpPr>
          <p:spPr>
            <a:xfrm>
              <a:off x="4171212" y="541635"/>
              <a:ext cx="5277587"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消防水带连接示意图</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2" name="矩形 1"/>
          <p:cNvSpPr/>
          <p:nvPr/>
        </p:nvSpPr>
        <p:spPr>
          <a:xfrm>
            <a:off x="7814129" y="1936749"/>
            <a:ext cx="288471" cy="153307"/>
          </a:xfrm>
          <a:prstGeom prst="rect">
            <a:avLst/>
          </a:prstGeom>
          <a:solidFill>
            <a:srgbClr val="D0D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878417" y="2237743"/>
            <a:ext cx="288471" cy="153307"/>
          </a:xfrm>
          <a:prstGeom prst="rect">
            <a:avLst/>
          </a:prstGeom>
          <a:solidFill>
            <a:srgbClr val="D0D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861379" y="4317999"/>
            <a:ext cx="510721" cy="190501"/>
          </a:xfrm>
          <a:prstGeom prst="rect">
            <a:avLst/>
          </a:prstGeom>
          <a:solidFill>
            <a:srgbClr val="D0D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pic>
        <p:nvPicPr>
          <p:cNvPr id="10" name="Picture 3" descr="消防水盘 (2)"/>
          <p:cNvPicPr>
            <a:picLocks noChangeAspect="1"/>
          </p:cNvPicPr>
          <p:nvPr/>
        </p:nvPicPr>
        <p:blipFill>
          <a:blip r:embed="rId4"/>
          <a:stretch>
            <a:fillRect/>
          </a:stretch>
        </p:blipFill>
        <p:spPr>
          <a:xfrm>
            <a:off x="1699679" y="1534119"/>
            <a:ext cx="5484892" cy="4485474"/>
          </a:xfrm>
          <a:prstGeom prst="rect">
            <a:avLst/>
          </a:prstGeom>
        </p:spPr>
      </p:pic>
      <p:pic>
        <p:nvPicPr>
          <p:cNvPr id="14" name="Picture 4" descr="消防水盘 (1)"/>
          <p:cNvPicPr>
            <a:picLocks noChangeAspect="1"/>
          </p:cNvPicPr>
          <p:nvPr/>
        </p:nvPicPr>
        <p:blipFill>
          <a:blip r:embed="rId5"/>
          <a:stretch>
            <a:fillRect/>
          </a:stretch>
        </p:blipFill>
        <p:spPr>
          <a:xfrm>
            <a:off x="6110514" y="1532532"/>
            <a:ext cx="4513648" cy="4476818"/>
          </a:xfrm>
          <a:prstGeom prst="rect">
            <a:avLst/>
          </a:prstGeom>
          <a:noFill/>
          <a:ln w="9525">
            <a:noFill/>
          </a:ln>
        </p:spPr>
      </p:pic>
      <p:grpSp>
        <p:nvGrpSpPr>
          <p:cNvPr id="6" name="组合 5"/>
          <p:cNvGrpSpPr/>
          <p:nvPr/>
        </p:nvGrpSpPr>
        <p:grpSpPr>
          <a:xfrm>
            <a:off x="721209" y="541635"/>
            <a:ext cx="5853761" cy="707886"/>
            <a:chOff x="3595038" y="541635"/>
            <a:chExt cx="5853761" cy="707886"/>
          </a:xfrm>
        </p:grpSpPr>
        <p:sp>
          <p:nvSpPr>
            <p:cNvPr id="8" name="文本框 7"/>
            <p:cNvSpPr txBox="1"/>
            <p:nvPr/>
          </p:nvSpPr>
          <p:spPr>
            <a:xfrm>
              <a:off x="4171212" y="541635"/>
              <a:ext cx="5277587"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消防水盘与水盘阀门</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7" name="组合 6"/>
          <p:cNvGrpSpPr/>
          <p:nvPr/>
        </p:nvGrpSpPr>
        <p:grpSpPr>
          <a:xfrm>
            <a:off x="352424" y="1198335"/>
            <a:ext cx="11520489" cy="3543300"/>
            <a:chOff x="352424" y="1198335"/>
            <a:chExt cx="11520489" cy="3543300"/>
          </a:xfrm>
        </p:grpSpPr>
        <p:pic>
          <p:nvPicPr>
            <p:cNvPr id="2" name="图片 1"/>
            <p:cNvPicPr>
              <a:picLocks noChangeAspect="1"/>
            </p:cNvPicPr>
            <p:nvPr/>
          </p:nvPicPr>
          <p:blipFill rotWithShape="1">
            <a:blip r:embed="rId3" cstate="screen"/>
            <a:srcRect/>
            <a:stretch>
              <a:fillRect/>
            </a:stretch>
          </p:blipFill>
          <p:spPr>
            <a:xfrm>
              <a:off x="4810125" y="1198335"/>
              <a:ext cx="2571750" cy="3543300"/>
            </a:xfrm>
            <a:prstGeom prst="rect">
              <a:avLst/>
            </a:prstGeom>
            <a:effectLst>
              <a:outerShdw blurRad="63500" sx="102000" sy="102000" algn="ctr" rotWithShape="0">
                <a:prstClr val="black">
                  <a:alpha val="40000"/>
                </a:prstClr>
              </a:outerShdw>
            </a:effectLst>
          </p:spPr>
        </p:pic>
        <p:sp>
          <p:nvSpPr>
            <p:cNvPr id="3" name="矩形 2"/>
            <p:cNvSpPr/>
            <p:nvPr/>
          </p:nvSpPr>
          <p:spPr>
            <a:xfrm>
              <a:off x="352424" y="3377293"/>
              <a:ext cx="11520489" cy="1233714"/>
            </a:xfrm>
            <a:prstGeom prst="rect">
              <a:avLst/>
            </a:prstGeom>
            <a:solidFill>
              <a:srgbClr val="E3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76684" y="2085935"/>
              <a:ext cx="754743" cy="1446550"/>
            </a:xfrm>
            <a:prstGeom prst="rect">
              <a:avLst/>
            </a:prstGeom>
            <a:noFill/>
          </p:spPr>
          <p:txBody>
            <a:bodyPr wrap="square" rtlCol="0">
              <a:spAutoFit/>
            </a:bodyPr>
            <a:lstStyle/>
            <a:p>
              <a:r>
                <a:rPr lang="en-US" altLang="zh-CN" sz="8800" dirty="0">
                  <a:solidFill>
                    <a:schemeClr val="bg1"/>
                  </a:solidFill>
                  <a:latin typeface="Impact" panose="020B0806030902050204" pitchFamily="34" charset="0"/>
                </a:rPr>
                <a:t>1</a:t>
              </a:r>
              <a:endParaRPr lang="zh-CN" altLang="en-US" sz="8800" dirty="0">
                <a:solidFill>
                  <a:schemeClr val="bg1"/>
                </a:solidFill>
                <a:latin typeface="Impact" panose="020B0806030902050204" pitchFamily="34" charset="0"/>
              </a:endParaRPr>
            </a:p>
          </p:txBody>
        </p:sp>
        <p:sp>
          <p:nvSpPr>
            <p:cNvPr id="5" name="文本框 4"/>
            <p:cNvSpPr txBox="1"/>
            <p:nvPr/>
          </p:nvSpPr>
          <p:spPr>
            <a:xfrm>
              <a:off x="3261518" y="3532485"/>
              <a:ext cx="5727020" cy="1015663"/>
            </a:xfrm>
            <a:prstGeom prst="rect">
              <a:avLst/>
            </a:prstGeom>
            <a:noFill/>
          </p:spPr>
          <p:txBody>
            <a:bodyPr wrap="square" rtlCol="0">
              <a:spAutoFit/>
            </a:bodyPr>
            <a:lstStyle/>
            <a:p>
              <a:r>
                <a:rPr lang="zh-CN" altLang="en-US" sz="6000" dirty="0">
                  <a:solidFill>
                    <a:schemeClr val="bg1"/>
                  </a:solidFill>
                  <a:effectLst>
                    <a:outerShdw blurRad="38100" dist="38100" dir="2700000" algn="tl">
                      <a:srgbClr val="000000">
                        <a:alpha val="43137"/>
                      </a:srgbClr>
                    </a:outerShdw>
                  </a:effectLst>
                  <a:latin typeface="思源黑体 Bold" panose="020B0800000000000000" pitchFamily="34" charset="-122"/>
                  <a:ea typeface="思源黑体 Bold" panose="020B0800000000000000" pitchFamily="34" charset="-122"/>
                </a:rPr>
                <a:t>近年的火灾形势</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pic>
        <p:nvPicPr>
          <p:cNvPr id="11" name="Picture 3" descr="消防水盘 (4)"/>
          <p:cNvPicPr>
            <a:picLocks noChangeAspect="1"/>
          </p:cNvPicPr>
          <p:nvPr/>
        </p:nvPicPr>
        <p:blipFill>
          <a:blip r:embed="rId4"/>
          <a:stretch>
            <a:fillRect/>
          </a:stretch>
        </p:blipFill>
        <p:spPr>
          <a:xfrm>
            <a:off x="1699680" y="1532532"/>
            <a:ext cx="4440594" cy="4476818"/>
          </a:xfrm>
          <a:prstGeom prst="rect">
            <a:avLst/>
          </a:prstGeom>
        </p:spPr>
      </p:pic>
      <p:pic>
        <p:nvPicPr>
          <p:cNvPr id="12" name="Picture 4" descr="消防水盘 (3)"/>
          <p:cNvPicPr>
            <a:picLocks noChangeAspect="1"/>
          </p:cNvPicPr>
          <p:nvPr/>
        </p:nvPicPr>
        <p:blipFill>
          <a:blip r:embed="rId5"/>
          <a:stretch>
            <a:fillRect/>
          </a:stretch>
        </p:blipFill>
        <p:spPr>
          <a:xfrm>
            <a:off x="6140275" y="1532532"/>
            <a:ext cx="4483888" cy="4476818"/>
          </a:xfrm>
          <a:prstGeom prst="rect">
            <a:avLst/>
          </a:prstGeom>
          <a:noFill/>
          <a:ln w="9525">
            <a:noFill/>
          </a:ln>
        </p:spPr>
      </p:pic>
      <p:grpSp>
        <p:nvGrpSpPr>
          <p:cNvPr id="6" name="组合 5"/>
          <p:cNvGrpSpPr/>
          <p:nvPr/>
        </p:nvGrpSpPr>
        <p:grpSpPr>
          <a:xfrm>
            <a:off x="721209" y="541635"/>
            <a:ext cx="5853761" cy="707886"/>
            <a:chOff x="3595038" y="541635"/>
            <a:chExt cx="5853761" cy="707886"/>
          </a:xfrm>
        </p:grpSpPr>
        <p:sp>
          <p:nvSpPr>
            <p:cNvPr id="8" name="文本框 7"/>
            <p:cNvSpPr txBox="1"/>
            <p:nvPr/>
          </p:nvSpPr>
          <p:spPr>
            <a:xfrm>
              <a:off x="4171212" y="541635"/>
              <a:ext cx="5277587"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消防水盘与水盘阀门</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0" name="矩形 9"/>
          <p:cNvSpPr/>
          <p:nvPr/>
        </p:nvSpPr>
        <p:spPr>
          <a:xfrm>
            <a:off x="7737929" y="2844799"/>
            <a:ext cx="288471" cy="153307"/>
          </a:xfrm>
          <a:prstGeom prst="rect">
            <a:avLst/>
          </a:prstGeom>
          <a:solidFill>
            <a:srgbClr val="D0D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7" name="组合 6"/>
          <p:cNvGrpSpPr/>
          <p:nvPr/>
        </p:nvGrpSpPr>
        <p:grpSpPr>
          <a:xfrm>
            <a:off x="352424" y="1198335"/>
            <a:ext cx="11520489" cy="4273142"/>
            <a:chOff x="352424" y="1198335"/>
            <a:chExt cx="11520489" cy="4273142"/>
          </a:xfrm>
        </p:grpSpPr>
        <p:pic>
          <p:nvPicPr>
            <p:cNvPr id="2" name="图片 1"/>
            <p:cNvPicPr>
              <a:picLocks noChangeAspect="1"/>
            </p:cNvPicPr>
            <p:nvPr/>
          </p:nvPicPr>
          <p:blipFill rotWithShape="1">
            <a:blip r:embed="rId3" cstate="screen"/>
            <a:srcRect/>
            <a:stretch>
              <a:fillRect/>
            </a:stretch>
          </p:blipFill>
          <p:spPr>
            <a:xfrm>
              <a:off x="4810125" y="1198335"/>
              <a:ext cx="2571750" cy="3543300"/>
            </a:xfrm>
            <a:prstGeom prst="rect">
              <a:avLst/>
            </a:prstGeom>
            <a:effectLst>
              <a:outerShdw blurRad="63500" sx="102000" sy="102000" algn="ctr" rotWithShape="0">
                <a:prstClr val="black">
                  <a:alpha val="40000"/>
                </a:prstClr>
              </a:outerShdw>
            </a:effectLst>
          </p:spPr>
        </p:pic>
        <p:sp>
          <p:nvSpPr>
            <p:cNvPr id="3" name="矩形 2"/>
            <p:cNvSpPr/>
            <p:nvPr/>
          </p:nvSpPr>
          <p:spPr>
            <a:xfrm>
              <a:off x="352424" y="3377293"/>
              <a:ext cx="11520489" cy="1233714"/>
            </a:xfrm>
            <a:prstGeom prst="rect">
              <a:avLst/>
            </a:prstGeom>
            <a:solidFill>
              <a:srgbClr val="E3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18629" y="2085935"/>
              <a:ext cx="754743" cy="1446550"/>
            </a:xfrm>
            <a:prstGeom prst="rect">
              <a:avLst/>
            </a:prstGeom>
            <a:noFill/>
          </p:spPr>
          <p:txBody>
            <a:bodyPr wrap="square" rtlCol="0">
              <a:spAutoFit/>
            </a:bodyPr>
            <a:lstStyle/>
            <a:p>
              <a:r>
                <a:rPr lang="en-US" altLang="zh-CN" sz="8800" dirty="0">
                  <a:solidFill>
                    <a:schemeClr val="bg1"/>
                  </a:solidFill>
                  <a:latin typeface="Impact" panose="020B0806030902050204" pitchFamily="34" charset="0"/>
                </a:rPr>
                <a:t>6</a:t>
              </a:r>
              <a:endParaRPr lang="zh-CN" altLang="en-US" sz="8800" dirty="0">
                <a:solidFill>
                  <a:schemeClr val="bg1"/>
                </a:solidFill>
                <a:latin typeface="Impact" panose="020B0806030902050204" pitchFamily="34" charset="0"/>
              </a:endParaRPr>
            </a:p>
          </p:txBody>
        </p:sp>
        <p:sp>
          <p:nvSpPr>
            <p:cNvPr id="5" name="文本框 4"/>
            <p:cNvSpPr txBox="1"/>
            <p:nvPr/>
          </p:nvSpPr>
          <p:spPr>
            <a:xfrm>
              <a:off x="2830909" y="3532485"/>
              <a:ext cx="6530182" cy="1938992"/>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latin typeface="思源黑体 Bold" panose="020B0800000000000000" pitchFamily="34" charset="-122"/>
                  <a:ea typeface="思源黑体 Bold" panose="020B0800000000000000" pitchFamily="34" charset="-122"/>
                </a:rPr>
                <a:t>安全疏散注意事项</a:t>
              </a:r>
              <a:br>
                <a:rPr lang="zh-CN" altLang="en-US" sz="6000" dirty="0">
                  <a:solidFill>
                    <a:schemeClr val="bg1"/>
                  </a:solidFill>
                  <a:effectLst>
                    <a:outerShdw blurRad="38100" dist="38100" dir="2700000" algn="tl">
                      <a:srgbClr val="000000">
                        <a:alpha val="43137"/>
                      </a:srgbClr>
                    </a:outerShdw>
                  </a:effectLst>
                  <a:latin typeface="思源黑体 Bold" panose="020B0800000000000000" pitchFamily="34" charset="-122"/>
                  <a:ea typeface="思源黑体 Bold" panose="020B0800000000000000" pitchFamily="34" charset="-122"/>
                </a:rPr>
              </a:br>
              <a:endParaRPr lang="zh-CN" altLang="en-US" sz="6000" dirty="0">
                <a:solidFill>
                  <a:schemeClr val="bg1"/>
                </a:solidFill>
                <a:effectLst>
                  <a:outerShdw blurRad="38100" dist="38100" dir="2700000" algn="tl">
                    <a:srgbClr val="000000">
                      <a:alpha val="43137"/>
                    </a:srgbClr>
                  </a:outerShdw>
                </a:effectLst>
                <a:latin typeface="思源黑体 Bold" panose="020B0800000000000000" pitchFamily="34" charset="-122"/>
                <a:ea typeface="思源黑体 Bold" panose="020B08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a:ea typeface="思源黑体 CN Medium" panose="020B0600000000000000" pitchFamily="34" charset="-122"/>
              <a:sym typeface="思源黑体"/>
            </a:endParaRPr>
          </a:p>
        </p:txBody>
      </p:sp>
      <p:grpSp>
        <p:nvGrpSpPr>
          <p:cNvPr id="6" name="组合 5"/>
          <p:cNvGrpSpPr/>
          <p:nvPr/>
        </p:nvGrpSpPr>
        <p:grpSpPr>
          <a:xfrm>
            <a:off x="721209" y="541635"/>
            <a:ext cx="5853761" cy="707886"/>
            <a:chOff x="3595038" y="541635"/>
            <a:chExt cx="5853761" cy="707886"/>
          </a:xfrm>
        </p:grpSpPr>
        <p:sp>
          <p:nvSpPr>
            <p:cNvPr id="8" name="文本框 7"/>
            <p:cNvSpPr txBox="1"/>
            <p:nvPr/>
          </p:nvSpPr>
          <p:spPr>
            <a:xfrm>
              <a:off x="4171212" y="541635"/>
              <a:ext cx="5277587"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火灾扑救注意事项</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21" name="任意多边形 4"/>
          <p:cNvSpPr/>
          <p:nvPr>
            <p:custDataLst>
              <p:tags r:id="rId2"/>
            </p:custDataLst>
          </p:nvPr>
        </p:nvSpPr>
        <p:spPr>
          <a:xfrm>
            <a:off x="1707210" y="1532532"/>
            <a:ext cx="2757487" cy="4607011"/>
          </a:xfrm>
          <a:custGeom>
            <a:avLst/>
            <a:gdLst>
              <a:gd name="txL" fmla="*/ 0 w 1784838"/>
              <a:gd name="txT" fmla="*/ 0 h 3288322"/>
              <a:gd name="txR" fmla="*/ 1784838 w 1784838"/>
              <a:gd name="txB" fmla="*/ 3288322 h 3288322"/>
            </a:gdLst>
            <a:ahLst/>
            <a:cxnLst>
              <a:cxn ang="0">
                <a:pos x="206403" y="0"/>
              </a:cxn>
              <a:cxn ang="0">
                <a:pos x="2618740" y="2412047"/>
              </a:cxn>
              <a:cxn ang="0">
                <a:pos x="206403" y="4824095"/>
              </a:cxn>
              <a:cxn ang="0">
                <a:pos x="0" y="4813674"/>
              </a:cxn>
              <a:cxn ang="0">
                <a:pos x="40242" y="4811642"/>
              </a:cxn>
              <a:cxn ang="0">
                <a:pos x="2205931" y="2412047"/>
              </a:cxn>
              <a:cxn ang="0">
                <a:pos x="40242" y="12453"/>
              </a:cxn>
              <a:cxn ang="0">
                <a:pos x="0" y="10421"/>
              </a:cxn>
            </a:cxnLst>
            <a:rect l="txL" t="txT" r="txR" b="txB"/>
            <a:pathLst>
              <a:path w="1784838" h="3288322">
                <a:moveTo>
                  <a:pt x="140677" y="0"/>
                </a:moveTo>
                <a:cubicBezTo>
                  <a:pt x="1048722" y="0"/>
                  <a:pt x="1784838" y="736116"/>
                  <a:pt x="1784838" y="1644161"/>
                </a:cubicBezTo>
                <a:cubicBezTo>
                  <a:pt x="1784838" y="2552206"/>
                  <a:pt x="1048722" y="3288322"/>
                  <a:pt x="140677" y="3288322"/>
                </a:cubicBezTo>
                <a:lnTo>
                  <a:pt x="0" y="3281219"/>
                </a:lnTo>
                <a:lnTo>
                  <a:pt x="27428" y="3279834"/>
                </a:lnTo>
                <a:cubicBezTo>
                  <a:pt x="856506" y="3195636"/>
                  <a:pt x="1503483" y="2495453"/>
                  <a:pt x="1503483" y="1644161"/>
                </a:cubicBezTo>
                <a:cubicBezTo>
                  <a:pt x="1503483" y="792869"/>
                  <a:pt x="856506" y="92686"/>
                  <a:pt x="27428" y="8489"/>
                </a:cubicBezTo>
                <a:lnTo>
                  <a:pt x="0" y="7104"/>
                </a:lnTo>
                <a:close/>
              </a:path>
            </a:pathLst>
          </a:custGeom>
          <a:gradFill>
            <a:gsLst>
              <a:gs pos="0">
                <a:srgbClr val="E30000"/>
              </a:gs>
              <a:gs pos="100000">
                <a:srgbClr val="760303"/>
              </a:gs>
            </a:gsLst>
            <a:lin ang="0" scaled="0"/>
          </a:gradFill>
          <a:ln w="9525">
            <a:noFill/>
          </a:ln>
        </p:spPr>
        <p:txBody>
          <a:bodyPr wrap="square" lIns="91440" tIns="45720" rIns="432000" bIns="45720" anchor="ctr">
            <a:scene3d>
              <a:camera prst="orthographicFront"/>
              <a:lightRig rig="threePt" dir="t"/>
            </a:scene3d>
          </a:bodyPr>
          <a:lstStyle/>
          <a:p>
            <a:pPr algn="ctr" fontAlgn="base">
              <a:lnSpc>
                <a:spcPct val="130000"/>
              </a:lnSpc>
            </a:pPr>
            <a:r>
              <a:rPr lang="zh-CN" altLang="da-DK" sz="3000" b="1" noProof="1">
                <a:solidFill>
                  <a:srgbClr val="FF0000"/>
                </a:solidFill>
                <a:latin typeface="Noto Sans S Chinese Medium" panose="020B0600000000000000" pitchFamily="34" charset="-122"/>
                <a:ea typeface="Noto Sans S Chinese Medium" panose="020B0600000000000000" pitchFamily="34" charset="-122"/>
                <a:cs typeface="+mn-ea"/>
                <a:sym typeface="思源黑体"/>
              </a:rPr>
              <a:t>火灾扑救的注意事项</a:t>
            </a:r>
            <a:endParaRPr lang="zh-CN" altLang="da-DK" sz="3000" b="1" noProof="1">
              <a:solidFill>
                <a:srgbClr val="FF0000"/>
              </a:solidFill>
              <a:latin typeface="Noto Sans S Chinese Medium" panose="020B0600000000000000" pitchFamily="34" charset="-122"/>
              <a:ea typeface="Noto Sans S Chinese Medium" panose="020B0600000000000000" pitchFamily="34" charset="-122"/>
              <a:sym typeface="思源黑体"/>
            </a:endParaRPr>
          </a:p>
        </p:txBody>
      </p:sp>
      <p:grpSp>
        <p:nvGrpSpPr>
          <p:cNvPr id="4" name="组合 3"/>
          <p:cNvGrpSpPr/>
          <p:nvPr/>
        </p:nvGrpSpPr>
        <p:grpSpPr>
          <a:xfrm>
            <a:off x="3934277" y="1532532"/>
            <a:ext cx="6723381" cy="1516547"/>
            <a:chOff x="3934277" y="1532532"/>
            <a:chExt cx="6723381" cy="1516547"/>
          </a:xfrm>
        </p:grpSpPr>
        <p:sp>
          <p:nvSpPr>
            <p:cNvPr id="13" name="椭圆 6"/>
            <p:cNvSpPr/>
            <p:nvPr/>
          </p:nvSpPr>
          <p:spPr>
            <a:xfrm>
              <a:off x="3934277" y="1532532"/>
              <a:ext cx="605530" cy="560587"/>
            </a:xfrm>
            <a:prstGeom prst="ellipse">
              <a:avLst/>
            </a:prstGeom>
            <a:solidFill>
              <a:srgbClr val="C00000"/>
            </a:solidFill>
            <a:ln w="9525">
              <a:noFill/>
            </a:ln>
          </p:spPr>
          <p:txBody>
            <a:bodyPr wrap="square" lIns="91440" tIns="0" rIns="0" bIns="0" anchor="ctr"/>
            <a:lstStyle/>
            <a:p>
              <a:pPr algn="just" fontAlgn="base"/>
              <a:r>
                <a:rPr lang="en-US" altLang="zh-CN" b="1" noProof="1">
                  <a:solidFill>
                    <a:schemeClr val="bg1"/>
                  </a:solidFill>
                  <a:latin typeface="思源黑体"/>
                  <a:ea typeface="思源黑体 CN Medium" panose="020B0600000000000000" pitchFamily="34" charset="-122"/>
                  <a:cs typeface="+mn-ea"/>
                  <a:sym typeface="思源黑体"/>
                </a:rPr>
                <a:t>01</a:t>
              </a:r>
              <a:endParaRPr lang="en-US" altLang="zh-CN" b="1" noProof="1">
                <a:solidFill>
                  <a:schemeClr val="bg1"/>
                </a:solidFill>
                <a:latin typeface="思源黑体"/>
                <a:ea typeface="思源黑体 CN Medium" panose="020B0600000000000000" pitchFamily="34" charset="-122"/>
                <a:sym typeface="思源黑体"/>
              </a:endParaRPr>
            </a:p>
          </p:txBody>
        </p:sp>
        <p:sp>
          <p:nvSpPr>
            <p:cNvPr id="14" name="矩形 7"/>
            <p:cNvSpPr/>
            <p:nvPr/>
          </p:nvSpPr>
          <p:spPr>
            <a:xfrm>
              <a:off x="4540067" y="1560290"/>
              <a:ext cx="6117588" cy="219788"/>
            </a:xfrm>
            <a:prstGeom prst="rect">
              <a:avLst/>
            </a:prstGeom>
            <a:solidFill>
              <a:schemeClr val="bg1">
                <a:alpha val="25000"/>
              </a:schemeClr>
            </a:solidFill>
            <a:ln w="9525">
              <a:noFill/>
            </a:ln>
          </p:spPr>
          <p:txBody>
            <a:bodyPr wrap="none" anchor="ctr"/>
            <a:lstStyle/>
            <a:p>
              <a:pPr algn="just" fontAlgn="base">
                <a:lnSpc>
                  <a:spcPts val="2265"/>
                </a:lnSpc>
              </a:pPr>
              <a:r>
                <a:rPr lang="zh-CN" altLang="en-US" sz="2000" noProof="1">
                  <a:solidFill>
                    <a:srgbClr val="C00000"/>
                  </a:solidFill>
                  <a:latin typeface="思源黑体"/>
                  <a:ea typeface="思源黑体 CN Medium" panose="020B0600000000000000" pitchFamily="34" charset="-122"/>
                  <a:cs typeface="+mn-ea"/>
                  <a:sym typeface="思源黑体"/>
                </a:rPr>
                <a:t>发现火情，沉着镇定。</a:t>
              </a:r>
              <a:endParaRPr lang="en-US" altLang="zh-CN" sz="2000" noProof="1">
                <a:solidFill>
                  <a:srgbClr val="C00000"/>
                </a:solidFill>
                <a:latin typeface="思源黑体"/>
                <a:ea typeface="思源黑体 CN Medium" panose="020B0600000000000000" pitchFamily="34" charset="-122"/>
                <a:cs typeface="+mn-ea"/>
                <a:sym typeface="思源黑体"/>
              </a:endParaRPr>
            </a:p>
          </p:txBody>
        </p:sp>
        <p:sp>
          <p:nvSpPr>
            <p:cNvPr id="3" name="文本框 2"/>
            <p:cNvSpPr txBox="1"/>
            <p:nvPr/>
          </p:nvSpPr>
          <p:spPr>
            <a:xfrm>
              <a:off x="4533900" y="1794890"/>
              <a:ext cx="6123758" cy="1254189"/>
            </a:xfrm>
            <a:prstGeom prst="rect">
              <a:avLst/>
            </a:prstGeom>
            <a:noFill/>
          </p:spPr>
          <p:txBody>
            <a:bodyPr wrap="square" rtlCol="0">
              <a:spAutoFit/>
            </a:bodyPr>
            <a:lstStyle/>
            <a:p>
              <a:pPr algn="just" fontAlgn="base">
                <a:lnSpc>
                  <a:spcPts val="2265"/>
                </a:lnSpc>
              </a:pPr>
              <a:r>
                <a:rPr lang="zh-CN" altLang="en-US" noProof="1">
                  <a:latin typeface="Noto Sans S Chinese Medium" panose="020B0600000000000000" pitchFamily="34" charset="-122"/>
                  <a:ea typeface="Noto Sans S Chinese Medium" panose="020B0600000000000000" pitchFamily="34" charset="-122"/>
                  <a:cs typeface="+mn-ea"/>
                  <a:sym typeface="思源黑体"/>
                </a:rPr>
                <a:t>发生火灾时，首先要保持</a:t>
              </a:r>
              <a:r>
                <a:rPr lang="en-US" altLang="zh-CN" noProof="1">
                  <a:latin typeface="Noto Sans S Chinese Medium" panose="020B0600000000000000" pitchFamily="34" charset="-122"/>
                  <a:ea typeface="Noto Sans S Chinese Medium" panose="020B0600000000000000" pitchFamily="34" charset="-122"/>
                  <a:sym typeface="思源黑体"/>
                </a:rPr>
                <a:t>,</a:t>
              </a:r>
              <a:r>
                <a:rPr lang="zh-CN" altLang="en-US" noProof="1">
                  <a:latin typeface="Noto Sans S Chinese Medium" panose="020B0600000000000000" pitchFamily="34" charset="-122"/>
                  <a:ea typeface="Noto Sans S Chinese Medium" panose="020B0600000000000000" pitchFamily="34" charset="-122"/>
                  <a:cs typeface="+mn-ea"/>
                  <a:sym typeface="思源黑体"/>
                </a:rPr>
                <a:t>沉着冷静，理智分析火情，如果是在火灾的初期阶段，燃烧面积不大，可考虑自行扑灭。</a:t>
              </a:r>
              <a:endParaRPr lang="en-US" altLang="zh-CN" noProof="1">
                <a:latin typeface="Noto Sans S Chinese Medium" panose="020B0600000000000000" pitchFamily="34" charset="-122"/>
                <a:ea typeface="Noto Sans S Chinese Medium" panose="020B0600000000000000" pitchFamily="34" charset="-122"/>
                <a:cs typeface="+mn-ea"/>
                <a:sym typeface="思源黑体"/>
              </a:endParaRPr>
            </a:p>
            <a:p>
              <a:pPr algn="just" fontAlgn="base">
                <a:lnSpc>
                  <a:spcPts val="2265"/>
                </a:lnSpc>
              </a:pPr>
              <a:r>
                <a:rPr lang="zh-CN" altLang="en-US" noProof="1">
                  <a:latin typeface="Noto Sans S Chinese Medium" panose="020B0600000000000000" pitchFamily="34" charset="-122"/>
                  <a:ea typeface="Noto Sans S Chinese Medium" panose="020B0600000000000000" pitchFamily="34" charset="-122"/>
                  <a:cs typeface="+mn-ea"/>
                  <a:sym typeface="思源黑体"/>
                </a:rPr>
                <a:t>如果火情发展较快，要迅速逃离现场，向外界寻求帮助。</a:t>
              </a:r>
              <a:endParaRPr lang="zh-CN" altLang="en-US" noProof="1">
                <a:latin typeface="Noto Sans S Chinese Medium" panose="020B0600000000000000" pitchFamily="34" charset="-122"/>
                <a:ea typeface="Noto Sans S Chinese Medium" panose="020B0600000000000000" pitchFamily="34" charset="-122"/>
                <a:sym typeface="思源黑体"/>
              </a:endParaRPr>
            </a:p>
            <a:p>
              <a:endParaRPr lang="zh-CN" altLang="en-US" dirty="0">
                <a:latin typeface="Noto Sans S Chinese Medium" panose="020B0600000000000000" pitchFamily="34" charset="-122"/>
                <a:ea typeface="Noto Sans S Chinese Medium" panose="020B0600000000000000" pitchFamily="34" charset="-122"/>
              </a:endParaRPr>
            </a:p>
          </p:txBody>
        </p:sp>
      </p:grpSp>
      <p:grpSp>
        <p:nvGrpSpPr>
          <p:cNvPr id="31" name="组合 30"/>
          <p:cNvGrpSpPr/>
          <p:nvPr/>
        </p:nvGrpSpPr>
        <p:grpSpPr>
          <a:xfrm>
            <a:off x="4687414" y="3219418"/>
            <a:ext cx="6723378" cy="1534501"/>
            <a:chOff x="3934277" y="1532532"/>
            <a:chExt cx="6723378" cy="1534501"/>
          </a:xfrm>
        </p:grpSpPr>
        <p:sp>
          <p:nvSpPr>
            <p:cNvPr id="32" name="椭圆 6"/>
            <p:cNvSpPr/>
            <p:nvPr/>
          </p:nvSpPr>
          <p:spPr>
            <a:xfrm>
              <a:off x="3934277" y="1532532"/>
              <a:ext cx="605530" cy="560587"/>
            </a:xfrm>
            <a:prstGeom prst="ellipse">
              <a:avLst/>
            </a:prstGeom>
            <a:solidFill>
              <a:srgbClr val="C00000"/>
            </a:solidFill>
            <a:ln w="9525">
              <a:noFill/>
            </a:ln>
          </p:spPr>
          <p:txBody>
            <a:bodyPr wrap="square" lIns="91440" tIns="0" rIns="0" bIns="0" anchor="ctr"/>
            <a:lstStyle/>
            <a:p>
              <a:pPr algn="just" fontAlgn="base"/>
              <a:r>
                <a:rPr lang="en-US" altLang="zh-CN" b="1" noProof="1">
                  <a:solidFill>
                    <a:schemeClr val="bg1"/>
                  </a:solidFill>
                  <a:latin typeface="思源黑体"/>
                  <a:ea typeface="思源黑体 CN Medium" panose="020B0600000000000000" pitchFamily="34" charset="-122"/>
                  <a:cs typeface="+mn-ea"/>
                  <a:sym typeface="思源黑体"/>
                </a:rPr>
                <a:t>02</a:t>
              </a:r>
              <a:endParaRPr lang="en-US" altLang="zh-CN" b="1" noProof="1">
                <a:solidFill>
                  <a:schemeClr val="bg1"/>
                </a:solidFill>
                <a:latin typeface="思源黑体"/>
                <a:ea typeface="思源黑体 CN Medium" panose="020B0600000000000000" pitchFamily="34" charset="-122"/>
                <a:sym typeface="思源黑体"/>
              </a:endParaRPr>
            </a:p>
          </p:txBody>
        </p:sp>
        <p:sp>
          <p:nvSpPr>
            <p:cNvPr id="33" name="矩形 7"/>
            <p:cNvSpPr/>
            <p:nvPr/>
          </p:nvSpPr>
          <p:spPr>
            <a:xfrm>
              <a:off x="4540067" y="1560290"/>
              <a:ext cx="6117588" cy="219788"/>
            </a:xfrm>
            <a:prstGeom prst="rect">
              <a:avLst/>
            </a:prstGeom>
            <a:solidFill>
              <a:schemeClr val="bg1">
                <a:alpha val="25000"/>
              </a:schemeClr>
            </a:solidFill>
            <a:ln w="9525">
              <a:noFill/>
            </a:ln>
          </p:spPr>
          <p:txBody>
            <a:bodyPr wrap="none" anchor="ctr"/>
            <a:lstStyle/>
            <a:p>
              <a:pPr algn="just" fontAlgn="base">
                <a:lnSpc>
                  <a:spcPts val="2265"/>
                </a:lnSpc>
              </a:pPr>
              <a:r>
                <a:rPr lang="zh-CN" altLang="en-US" sz="2000" noProof="1">
                  <a:solidFill>
                    <a:srgbClr val="C00000"/>
                  </a:solidFill>
                  <a:latin typeface="思源黑体"/>
                  <a:ea typeface="思源黑体 CN Medium" panose="020B0600000000000000" pitchFamily="34" charset="-122"/>
                  <a:cs typeface="+mn-ea"/>
                  <a:sym typeface="思源黑体"/>
                </a:rPr>
                <a:t>扑灭小火，争分夺秒。</a:t>
              </a:r>
              <a:endParaRPr lang="en-US" altLang="zh-CN" sz="2000" noProof="1">
                <a:solidFill>
                  <a:srgbClr val="C00000"/>
                </a:solidFill>
                <a:latin typeface="思源黑体"/>
                <a:ea typeface="思源黑体 CN Medium" panose="020B0600000000000000" pitchFamily="34" charset="-122"/>
                <a:cs typeface="+mn-ea"/>
                <a:sym typeface="思源黑体"/>
              </a:endParaRPr>
            </a:p>
          </p:txBody>
        </p:sp>
        <p:sp>
          <p:nvSpPr>
            <p:cNvPr id="34" name="文本框 33"/>
            <p:cNvSpPr txBox="1"/>
            <p:nvPr/>
          </p:nvSpPr>
          <p:spPr>
            <a:xfrm>
              <a:off x="4533900" y="1794890"/>
              <a:ext cx="5371891" cy="1272143"/>
            </a:xfrm>
            <a:prstGeom prst="rect">
              <a:avLst/>
            </a:prstGeom>
            <a:noFill/>
          </p:spPr>
          <p:txBody>
            <a:bodyPr wrap="square" rtlCol="0">
              <a:spAutoFit/>
            </a:bodyPr>
            <a:lstStyle/>
            <a:p>
              <a:pPr algn="just" fontAlgn="base">
                <a:lnSpc>
                  <a:spcPts val="2265"/>
                </a:lnSpc>
              </a:pPr>
              <a:r>
                <a:rPr lang="zh-CN" altLang="en-US" noProof="1">
                  <a:latin typeface="Noto Sans S Chinese Medium" panose="020B0600000000000000" pitchFamily="34" charset="-122"/>
                  <a:ea typeface="Noto Sans S Chinese Medium" panose="020B0600000000000000" pitchFamily="34" charset="-122"/>
                  <a:cs typeface="+mn-ea"/>
                  <a:sym typeface="思源黑体"/>
                </a:rPr>
                <a:t>当刚发生火灾时，应争分夺秒，奋力将小火控制扑灭，千万不要惊慌失措乱叫乱窜，置小火于不顾而酿成大灾。</a:t>
              </a:r>
            </a:p>
            <a:p>
              <a:pPr algn="just" fontAlgn="base">
                <a:lnSpc>
                  <a:spcPts val="2265"/>
                </a:lnSpc>
              </a:pPr>
              <a:r>
                <a:rPr lang="zh-CN" altLang="en-US" noProof="1">
                  <a:solidFill>
                    <a:srgbClr val="122156"/>
                  </a:solidFill>
                  <a:latin typeface="Noto Sans S Chinese Medium" panose="020B0600000000000000" pitchFamily="34" charset="-122"/>
                  <a:ea typeface="Noto Sans S Chinese Medium" panose="020B0600000000000000" pitchFamily="34" charset="-122"/>
                  <a:cs typeface="+mn-ea"/>
                  <a:sym typeface="思源黑体"/>
                </a:rPr>
                <a:t> </a:t>
              </a:r>
              <a:endParaRPr lang="zh-CN" altLang="en-US" dirty="0">
                <a:latin typeface="Noto Sans S Chinese Medium" panose="020B0600000000000000" pitchFamily="34" charset="-122"/>
                <a:ea typeface="Noto Sans S Chinese Medium" panose="020B0600000000000000" pitchFamily="34" charset="-122"/>
              </a:endParaRPr>
            </a:p>
          </p:txBody>
        </p:sp>
      </p:grpSp>
      <p:grpSp>
        <p:nvGrpSpPr>
          <p:cNvPr id="35" name="组合 34"/>
          <p:cNvGrpSpPr/>
          <p:nvPr/>
        </p:nvGrpSpPr>
        <p:grpSpPr>
          <a:xfrm>
            <a:off x="4353586" y="4845454"/>
            <a:ext cx="6723378" cy="1534501"/>
            <a:chOff x="3934277" y="1532532"/>
            <a:chExt cx="6723378" cy="1534501"/>
          </a:xfrm>
        </p:grpSpPr>
        <p:sp>
          <p:nvSpPr>
            <p:cNvPr id="36" name="椭圆 6"/>
            <p:cNvSpPr/>
            <p:nvPr/>
          </p:nvSpPr>
          <p:spPr>
            <a:xfrm>
              <a:off x="3934277" y="1532532"/>
              <a:ext cx="605530" cy="560587"/>
            </a:xfrm>
            <a:prstGeom prst="ellipse">
              <a:avLst/>
            </a:prstGeom>
            <a:solidFill>
              <a:srgbClr val="C00000"/>
            </a:solidFill>
            <a:ln w="9525">
              <a:noFill/>
            </a:ln>
          </p:spPr>
          <p:txBody>
            <a:bodyPr wrap="square" lIns="91440" tIns="0" rIns="0" bIns="0" anchor="ctr"/>
            <a:lstStyle/>
            <a:p>
              <a:pPr algn="just" fontAlgn="base"/>
              <a:r>
                <a:rPr lang="en-US" altLang="zh-CN" b="1" noProof="1">
                  <a:solidFill>
                    <a:schemeClr val="bg1"/>
                  </a:solidFill>
                  <a:latin typeface="思源黑体"/>
                  <a:ea typeface="思源黑体 CN Medium" panose="020B0600000000000000" pitchFamily="34" charset="-122"/>
                  <a:cs typeface="+mn-ea"/>
                  <a:sym typeface="思源黑体"/>
                </a:rPr>
                <a:t>02</a:t>
              </a:r>
              <a:endParaRPr lang="en-US" altLang="zh-CN" b="1" noProof="1">
                <a:solidFill>
                  <a:schemeClr val="bg1"/>
                </a:solidFill>
                <a:latin typeface="思源黑体"/>
                <a:ea typeface="思源黑体 CN Medium" panose="020B0600000000000000" pitchFamily="34" charset="-122"/>
                <a:sym typeface="思源黑体"/>
              </a:endParaRPr>
            </a:p>
          </p:txBody>
        </p:sp>
        <p:sp>
          <p:nvSpPr>
            <p:cNvPr id="37" name="矩形 7"/>
            <p:cNvSpPr/>
            <p:nvPr/>
          </p:nvSpPr>
          <p:spPr>
            <a:xfrm>
              <a:off x="4540067" y="1560290"/>
              <a:ext cx="6117588" cy="219788"/>
            </a:xfrm>
            <a:prstGeom prst="rect">
              <a:avLst/>
            </a:prstGeom>
            <a:solidFill>
              <a:schemeClr val="bg1">
                <a:alpha val="25000"/>
              </a:schemeClr>
            </a:solidFill>
            <a:ln w="9525">
              <a:noFill/>
            </a:ln>
          </p:spPr>
          <p:txBody>
            <a:bodyPr wrap="none" anchor="ctr"/>
            <a:lstStyle/>
            <a:p>
              <a:pPr algn="just" fontAlgn="base">
                <a:lnSpc>
                  <a:spcPts val="2265"/>
                </a:lnSpc>
              </a:pPr>
              <a:r>
                <a:rPr lang="zh-CN" altLang="en-US" sz="2000" noProof="1">
                  <a:solidFill>
                    <a:srgbClr val="C00000"/>
                  </a:solidFill>
                  <a:latin typeface="思源黑体"/>
                  <a:ea typeface="思源黑体 CN Medium" panose="020B0600000000000000" pitchFamily="34" charset="-122"/>
                  <a:cs typeface="+mn-ea"/>
                  <a:sym typeface="思源黑体"/>
                </a:rPr>
                <a:t>生命至上，救人第一。</a:t>
              </a:r>
              <a:endParaRPr lang="en-US" altLang="zh-CN" sz="2000" noProof="1">
                <a:solidFill>
                  <a:srgbClr val="C00000"/>
                </a:solidFill>
                <a:latin typeface="思源黑体"/>
                <a:ea typeface="思源黑体 CN Medium" panose="020B0600000000000000" pitchFamily="34" charset="-122"/>
                <a:cs typeface="+mn-ea"/>
                <a:sym typeface="思源黑体"/>
              </a:endParaRPr>
            </a:p>
          </p:txBody>
        </p:sp>
        <p:sp>
          <p:nvSpPr>
            <p:cNvPr id="38" name="文本框 37"/>
            <p:cNvSpPr txBox="1"/>
            <p:nvPr/>
          </p:nvSpPr>
          <p:spPr>
            <a:xfrm>
              <a:off x="4533900" y="1794890"/>
              <a:ext cx="5676691" cy="1272143"/>
            </a:xfrm>
            <a:prstGeom prst="rect">
              <a:avLst/>
            </a:prstGeom>
            <a:noFill/>
          </p:spPr>
          <p:txBody>
            <a:bodyPr wrap="square" rtlCol="0">
              <a:spAutoFit/>
            </a:bodyPr>
            <a:lstStyle/>
            <a:p>
              <a:pPr algn="just" fontAlgn="base">
                <a:lnSpc>
                  <a:spcPts val="2265"/>
                </a:lnSpc>
              </a:pPr>
              <a:r>
                <a:rPr lang="zh-CN" altLang="en-US" noProof="1">
                  <a:latin typeface="Noto Sans S Chinese Medium" panose="020B0600000000000000" pitchFamily="34" charset="-122"/>
                  <a:ea typeface="Noto Sans S Chinese Medium" panose="020B0600000000000000" pitchFamily="34" charset="-122"/>
                  <a:cs typeface="+mn-ea"/>
                  <a:sym typeface="思源黑体"/>
                </a:rPr>
                <a:t>火场上如果受困有人受到火势的围困时，首要的任务就是把的人员从个火场中抢救出来，救人救火可同时进行，以救火保证救人的展开。</a:t>
              </a:r>
            </a:p>
            <a:p>
              <a:pPr algn="just" fontAlgn="base">
                <a:lnSpc>
                  <a:spcPts val="2265"/>
                </a:lnSpc>
              </a:pPr>
              <a:r>
                <a:rPr lang="zh-CN" altLang="en-US" noProof="1">
                  <a:solidFill>
                    <a:srgbClr val="122156"/>
                  </a:solidFill>
                  <a:latin typeface="Noto Sans S Chinese Medium" panose="020B0600000000000000" pitchFamily="34" charset="-122"/>
                  <a:ea typeface="Noto Sans S Chinese Medium" panose="020B0600000000000000" pitchFamily="34" charset="-122"/>
                  <a:cs typeface="+mn-ea"/>
                  <a:sym typeface="思源黑体"/>
                </a:rPr>
                <a:t> </a:t>
              </a:r>
              <a:endParaRPr lang="zh-CN" altLang="en-US" dirty="0">
                <a:latin typeface="Noto Sans S Chinese Medium" panose="020B0600000000000000" pitchFamily="34" charset="-122"/>
                <a:ea typeface="Noto Sans S Chinese Medium" panose="020B0600000000000000" pitchFamily="34"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sp>
        <p:nvSpPr>
          <p:cNvPr id="12" name="文本占位符 7170"/>
          <p:cNvSpPr>
            <a:spLocks noGrp="1"/>
          </p:cNvSpPr>
          <p:nvPr/>
        </p:nvSpPr>
        <p:spPr>
          <a:xfrm>
            <a:off x="1525072" y="1493967"/>
            <a:ext cx="9288072" cy="1212850"/>
          </a:xfrm>
          <a:prstGeom prst="rect">
            <a:avLst/>
          </a:prstGeom>
          <a:noFill/>
          <a:ln w="9525">
            <a:noFill/>
          </a:ln>
        </p:spPr>
        <p:txBody>
          <a:bodyPr anchor="t"/>
          <a:lstStyle/>
          <a:p>
            <a:pPr indent="457200">
              <a:lnSpc>
                <a:spcPts val="3200"/>
              </a:lnSpc>
              <a:spcBef>
                <a:spcPct val="20000"/>
              </a:spcBef>
            </a:pPr>
            <a:r>
              <a:rPr lang="zh-CN" altLang="en-US" sz="2400" dirty="0">
                <a:solidFill>
                  <a:srgbClr val="C00000"/>
                </a:solidFill>
                <a:latin typeface="Noto Sans S Chinese Medium" panose="020B0600000000000000" pitchFamily="34" charset="-122"/>
                <a:ea typeface="Noto Sans S Chinese Medium" panose="020B0600000000000000" pitchFamily="34" charset="-122"/>
                <a:sym typeface="思源黑体"/>
              </a:rPr>
              <a:t>初期火灾你能组织安全疏散逃生吗？</a:t>
            </a:r>
            <a:endParaRPr lang="en-US" altLang="zh-CN" sz="2400" dirty="0">
              <a:solidFill>
                <a:srgbClr val="C00000"/>
              </a:solidFill>
              <a:latin typeface="Noto Sans S Chinese Medium" panose="020B0600000000000000" pitchFamily="34" charset="-122"/>
              <a:ea typeface="Noto Sans S Chinese Medium" panose="020B0600000000000000" pitchFamily="34" charset="-122"/>
              <a:sym typeface="思源黑体"/>
            </a:endParaRPr>
          </a:p>
          <a:p>
            <a:pPr indent="457200">
              <a:lnSpc>
                <a:spcPts val="3200"/>
              </a:lnSpc>
              <a:spcBef>
                <a:spcPct val="20000"/>
              </a:spcBef>
            </a:pPr>
            <a:r>
              <a:rPr lang="zh-CN" altLang="en-US" sz="2000" dirty="0">
                <a:latin typeface="Noto Sans S Chinese Medium" panose="020B0600000000000000" pitchFamily="34" charset="-122"/>
                <a:ea typeface="Noto Sans S Chinese Medium" panose="020B0600000000000000" pitchFamily="34" charset="-122"/>
                <a:sym typeface="思源黑体"/>
              </a:rPr>
              <a:t>也许有人会说，我们的防火工作做得很好，进行疏散演练没有必要。各省市火灾预防宣传年年都做，还有时常发生的火灾，也不时造成人员死伤</a:t>
            </a:r>
            <a:r>
              <a:rPr lang="en-US" altLang="zh-CN" sz="2000" dirty="0">
                <a:latin typeface="Noto Sans S Chinese Medium" panose="020B0600000000000000" pitchFamily="34" charset="-122"/>
                <a:ea typeface="Noto Sans S Chinese Medium" panose="020B0600000000000000" pitchFamily="34" charset="-122"/>
                <a:sym typeface="思源黑体"/>
              </a:rPr>
              <a:t>……</a:t>
            </a:r>
          </a:p>
          <a:p>
            <a:pPr indent="457200">
              <a:lnSpc>
                <a:spcPts val="3200"/>
              </a:lnSpc>
              <a:spcBef>
                <a:spcPct val="20000"/>
              </a:spcBef>
            </a:pPr>
            <a:r>
              <a:rPr lang="zh-CN" altLang="en-US" sz="2400" dirty="0">
                <a:solidFill>
                  <a:srgbClr val="C00000"/>
                </a:solidFill>
                <a:latin typeface="Noto Sans S Chinese Medium" panose="020B0600000000000000" pitchFamily="34" charset="-122"/>
                <a:ea typeface="Noto Sans S Chinese Medium" panose="020B0600000000000000" pitchFamily="34" charset="-122"/>
                <a:sym typeface="思源黑体"/>
              </a:rPr>
              <a:t>成功疏散可以使人绝处逢生：</a:t>
            </a:r>
            <a:r>
              <a:rPr lang="zh-CN" altLang="en-US" sz="2000" dirty="0">
                <a:latin typeface="Noto Sans S Chinese Medium" panose="020B0600000000000000" pitchFamily="34" charset="-122"/>
                <a:ea typeface="Noto Sans S Chinese Medium" panose="020B0600000000000000" pitchFamily="34" charset="-122"/>
                <a:sym typeface="思源黑体"/>
              </a:rPr>
              <a:t>　</a:t>
            </a:r>
          </a:p>
          <a:p>
            <a:pPr indent="457200">
              <a:lnSpc>
                <a:spcPts val="3200"/>
              </a:lnSpc>
              <a:spcBef>
                <a:spcPct val="20000"/>
              </a:spcBef>
            </a:pPr>
            <a:r>
              <a:rPr lang="en-US" altLang="zh-CN" sz="2000" dirty="0">
                <a:latin typeface="Noto Sans S Chinese Medium" panose="020B0600000000000000" pitchFamily="34" charset="-122"/>
                <a:ea typeface="Noto Sans S Chinese Medium" panose="020B0600000000000000" pitchFamily="34" charset="-122"/>
                <a:sym typeface="思源黑体"/>
              </a:rPr>
              <a:t>5</a:t>
            </a:r>
            <a:r>
              <a:rPr lang="zh-CN" altLang="en-US" sz="2000" dirty="0">
                <a:latin typeface="Noto Sans S Chinese Medium" panose="020B0600000000000000" pitchFamily="34" charset="-122"/>
                <a:ea typeface="Noto Sans S Chinese Medium" panose="020B0600000000000000" pitchFamily="34" charset="-122"/>
                <a:sym typeface="思源黑体"/>
              </a:rPr>
              <a:t>月</a:t>
            </a:r>
            <a:r>
              <a:rPr lang="en-US" altLang="zh-CN" sz="2000" dirty="0">
                <a:latin typeface="Noto Sans S Chinese Medium" panose="020B0600000000000000" pitchFamily="34" charset="-122"/>
                <a:ea typeface="Noto Sans S Chinese Medium" panose="020B0600000000000000" pitchFamily="34" charset="-122"/>
                <a:sym typeface="思源黑体"/>
              </a:rPr>
              <a:t>12</a:t>
            </a:r>
            <a:r>
              <a:rPr lang="zh-CN" altLang="en-US" sz="2000" dirty="0">
                <a:latin typeface="Noto Sans S Chinese Medium" panose="020B0600000000000000" pitchFamily="34" charset="-122"/>
                <a:ea typeface="Noto Sans S Chinese Medium" panose="020B0600000000000000" pitchFamily="34" charset="-122"/>
                <a:sym typeface="思源黑体"/>
              </a:rPr>
              <a:t>日，</a:t>
            </a:r>
            <a:r>
              <a:rPr lang="en-US" altLang="zh-CN" sz="2000" dirty="0">
                <a:latin typeface="Noto Sans S Chinese Medium" panose="020B0600000000000000" pitchFamily="34" charset="-122"/>
                <a:ea typeface="Noto Sans S Chinese Medium" panose="020B0600000000000000" pitchFamily="34" charset="-122"/>
                <a:sym typeface="思源黑体"/>
              </a:rPr>
              <a:t>14</a:t>
            </a:r>
            <a:r>
              <a:rPr lang="zh-CN" altLang="en-US" sz="2000" dirty="0">
                <a:latin typeface="Noto Sans S Chinese Medium" panose="020B0600000000000000" pitchFamily="34" charset="-122"/>
                <a:ea typeface="Noto Sans S Chinese Medium" panose="020B0600000000000000" pitchFamily="34" charset="-122"/>
                <a:sym typeface="思源黑体"/>
              </a:rPr>
              <a:t>时</a:t>
            </a:r>
            <a:r>
              <a:rPr lang="en-US" altLang="zh-CN" sz="2000" dirty="0">
                <a:latin typeface="Noto Sans S Chinese Medium" panose="020B0600000000000000" pitchFamily="34" charset="-122"/>
                <a:ea typeface="Noto Sans S Chinese Medium" panose="020B0600000000000000" pitchFamily="34" charset="-122"/>
                <a:sym typeface="思源黑体"/>
              </a:rPr>
              <a:t>28</a:t>
            </a:r>
            <a:r>
              <a:rPr lang="zh-CN" altLang="en-US" sz="2000" dirty="0">
                <a:latin typeface="Noto Sans S Chinese Medium" panose="020B0600000000000000" pitchFamily="34" charset="-122"/>
                <a:ea typeface="Noto Sans S Chinese Medium" panose="020B0600000000000000" pitchFamily="34" charset="-122"/>
                <a:sym typeface="思源黑体"/>
              </a:rPr>
              <a:t>分，汶川发生了一场举世震惊的里氏</a:t>
            </a:r>
            <a:r>
              <a:rPr lang="en-US" altLang="zh-CN" sz="2000" dirty="0">
                <a:latin typeface="Noto Sans S Chinese Medium" panose="020B0600000000000000" pitchFamily="34" charset="-122"/>
                <a:ea typeface="Noto Sans S Chinese Medium" panose="020B0600000000000000" pitchFamily="34" charset="-122"/>
                <a:sym typeface="思源黑体"/>
              </a:rPr>
              <a:t>8.0</a:t>
            </a:r>
            <a:r>
              <a:rPr lang="zh-CN" altLang="en-US" sz="2000" dirty="0">
                <a:latin typeface="Noto Sans S Chinese Medium" panose="020B0600000000000000" pitchFamily="34" charset="-122"/>
                <a:ea typeface="Noto Sans S Chinese Medium" panose="020B0600000000000000" pitchFamily="34" charset="-122"/>
                <a:sym typeface="思源黑体"/>
              </a:rPr>
              <a:t>级的特大地震。在汶川特大地震中，四川安县桑枣中学无一人伤亡，叶志平校长被称为“史上最牛的校长”；面对突如其来的灾情，名山中学校领导和老师沉着应对，组织周密，措施得当，全校老师和几千名学生无一人伤亡。 </a:t>
            </a:r>
          </a:p>
          <a:p>
            <a:pPr indent="457200">
              <a:spcBef>
                <a:spcPct val="20000"/>
              </a:spcBef>
            </a:pPr>
            <a:endParaRPr lang="en-US" altLang="zh-CN" sz="2000" dirty="0">
              <a:latin typeface="Noto Sans S Chinese Medium" panose="020B0600000000000000" pitchFamily="34" charset="-122"/>
              <a:ea typeface="Noto Sans S Chinese Medium" panose="020B0600000000000000" pitchFamily="34" charset="-122"/>
              <a:sym typeface="思源黑体"/>
            </a:endParaRP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初期火灾你会逃生吗？</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8"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2" grpId="3"/>
      <p:bldP spid="12" grpId="4"/>
      <p:bldP spid="12" grpId="5"/>
      <p:bldP spid="12" grpId="6"/>
      <p:bldP spid="12" grpId="7"/>
      <p:bldP spid="12" grpId="8"/>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sp>
        <p:nvSpPr>
          <p:cNvPr id="12" name="文本占位符 7170"/>
          <p:cNvSpPr>
            <a:spLocks noGrp="1"/>
          </p:cNvSpPr>
          <p:nvPr/>
        </p:nvSpPr>
        <p:spPr>
          <a:xfrm>
            <a:off x="1525072" y="1493967"/>
            <a:ext cx="9288072" cy="1212850"/>
          </a:xfrm>
          <a:prstGeom prst="rect">
            <a:avLst/>
          </a:prstGeom>
          <a:noFill/>
          <a:ln w="9525">
            <a:noFill/>
          </a:ln>
        </p:spPr>
        <p:txBody>
          <a:bodyPr anchor="t"/>
          <a:lstStyle/>
          <a:p>
            <a:pPr indent="457200" algn="just">
              <a:lnSpc>
                <a:spcPts val="3200"/>
              </a:lnSpc>
              <a:spcBef>
                <a:spcPct val="20000"/>
              </a:spcBef>
            </a:pPr>
            <a:r>
              <a:rPr lang="en-US" altLang="zh-CN" dirty="0">
                <a:latin typeface="Noto Sans S Chinese Medium" panose="020B0600000000000000" pitchFamily="34" charset="-122"/>
                <a:ea typeface="Noto Sans S Chinese Medium" panose="020B0600000000000000" pitchFamily="34" charset="-122"/>
                <a:sym typeface="思源黑体"/>
              </a:rPr>
              <a:t>1. </a:t>
            </a:r>
            <a:r>
              <a:rPr lang="zh-CN" altLang="en-US" dirty="0">
                <a:latin typeface="Noto Sans S Chinese Medium" panose="020B0600000000000000" pitchFamily="34" charset="-122"/>
                <a:ea typeface="Noto Sans S Chinese Medium" panose="020B0600000000000000" pitchFamily="34" charset="-122"/>
                <a:sym typeface="思源黑体"/>
              </a:rPr>
              <a:t>医院内发生火情后所有工作人员应遵循</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“高层先撤、患者先撤、重患者和老人先撤、医务人员最后撤”的原则，“避开火源，就近疏散，统一组织，有条不紊”</a:t>
            </a:r>
            <a:r>
              <a:rPr lang="zh-CN" altLang="en-US" dirty="0">
                <a:latin typeface="Noto Sans S Chinese Medium" panose="020B0600000000000000" pitchFamily="34" charset="-122"/>
                <a:ea typeface="Noto Sans S Chinese Medium" panose="020B0600000000000000" pitchFamily="34" charset="-122"/>
                <a:sym typeface="思源黑体"/>
              </a:rPr>
              <a:t>紧急疏散患者。</a:t>
            </a:r>
          </a:p>
          <a:p>
            <a:pPr indent="457200" algn="just">
              <a:lnSpc>
                <a:spcPts val="3200"/>
              </a:lnSpc>
              <a:spcBef>
                <a:spcPct val="20000"/>
              </a:spcBef>
            </a:pPr>
            <a:r>
              <a:rPr lang="en-US" altLang="zh-CN" dirty="0">
                <a:latin typeface="Noto Sans S Chinese Medium" panose="020B0600000000000000" pitchFamily="34" charset="-122"/>
                <a:ea typeface="Noto Sans S Chinese Medium" panose="020B0600000000000000" pitchFamily="34" charset="-122"/>
                <a:sym typeface="思源黑体"/>
              </a:rPr>
              <a:t>2. </a:t>
            </a:r>
            <a:r>
              <a:rPr lang="zh-CN" altLang="en-US" dirty="0">
                <a:latin typeface="Noto Sans S Chinese Medium" panose="020B0600000000000000" pitchFamily="34" charset="-122"/>
                <a:ea typeface="Noto Sans S Chinese Medium" panose="020B0600000000000000" pitchFamily="34" charset="-122"/>
                <a:sym typeface="思源黑体"/>
              </a:rPr>
              <a:t>值班医务人员</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分工要明确</a:t>
            </a:r>
            <a:r>
              <a:rPr lang="zh-CN" altLang="en-US" dirty="0">
                <a:latin typeface="Noto Sans S Chinese Medium" panose="020B0600000000000000" pitchFamily="34" charset="-122"/>
                <a:ea typeface="Noto Sans S Chinese Medium" panose="020B0600000000000000" pitchFamily="34" charset="-122"/>
                <a:sym typeface="思源黑体"/>
              </a:rPr>
              <a:t>，灭火、疏散、通讯组既分工又合作，要立即组织好患者及家属，不得在楼道内拥挤、围观，并立即通知保卫科及上级领导，夜间电话通知院总值班。</a:t>
            </a:r>
            <a:endParaRPr lang="en-US" altLang="zh-CN" sz="1600" dirty="0">
              <a:latin typeface="Noto Sans S Chinese Medium" panose="020B0600000000000000" pitchFamily="34" charset="-122"/>
              <a:ea typeface="Noto Sans S Chinese Medium" panose="020B0600000000000000" pitchFamily="34" charset="-122"/>
              <a:sym typeface="思源黑体"/>
            </a:endParaRP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初期火灾你会逃生吗？</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grpSp>
        <p:nvGrpSpPr>
          <p:cNvPr id="4" name="组合 3"/>
          <p:cNvGrpSpPr/>
          <p:nvPr/>
        </p:nvGrpSpPr>
        <p:grpSpPr>
          <a:xfrm>
            <a:off x="3911600" y="3254650"/>
            <a:ext cx="4508500" cy="2790550"/>
            <a:chOff x="3911600" y="3254650"/>
            <a:chExt cx="4508500" cy="2790550"/>
          </a:xfrm>
        </p:grpSpPr>
        <p:sp>
          <p:nvSpPr>
            <p:cNvPr id="3" name="矩形 2"/>
            <p:cNvSpPr/>
            <p:nvPr/>
          </p:nvSpPr>
          <p:spPr>
            <a:xfrm>
              <a:off x="3911600" y="3254650"/>
              <a:ext cx="4508500" cy="27905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cstate="screen"/>
            <a:stretch>
              <a:fillRect/>
            </a:stretch>
          </p:blipFill>
          <p:spPr>
            <a:xfrm>
              <a:off x="3960710" y="3280229"/>
              <a:ext cx="4416795" cy="2741191"/>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8"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2" grpId="3"/>
      <p:bldP spid="12" grpId="4"/>
      <p:bldP spid="12" grpId="5"/>
      <p:bldP spid="12" grpId="6"/>
      <p:bldP spid="12" grpId="7"/>
      <p:bldP spid="12" grpId="8"/>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sp>
        <p:nvSpPr>
          <p:cNvPr id="12" name="文本占位符 7170"/>
          <p:cNvSpPr>
            <a:spLocks noGrp="1"/>
          </p:cNvSpPr>
          <p:nvPr/>
        </p:nvSpPr>
        <p:spPr>
          <a:xfrm>
            <a:off x="1525072" y="1493967"/>
            <a:ext cx="9288072" cy="1212850"/>
          </a:xfrm>
          <a:prstGeom prst="rect">
            <a:avLst/>
          </a:prstGeom>
          <a:noFill/>
          <a:ln w="9525">
            <a:noFill/>
          </a:ln>
        </p:spPr>
        <p:txBody>
          <a:bodyPr anchor="t"/>
          <a:lstStyle/>
          <a:p>
            <a:pPr indent="457200" algn="just">
              <a:lnSpc>
                <a:spcPts val="3200"/>
              </a:lnSpc>
              <a:spcBef>
                <a:spcPct val="20000"/>
              </a:spcBef>
            </a:pPr>
            <a:r>
              <a:rPr lang="en-US" altLang="zh-CN" dirty="0">
                <a:latin typeface="Noto Sans S Chinese Medium" panose="020B0600000000000000" pitchFamily="34" charset="-122"/>
                <a:ea typeface="Noto Sans S Chinese Medium" panose="020B0600000000000000" pitchFamily="34" charset="-122"/>
                <a:sym typeface="思源黑体"/>
              </a:rPr>
              <a:t>3. </a:t>
            </a:r>
            <a:r>
              <a:rPr lang="zh-CN" altLang="en-US" dirty="0">
                <a:latin typeface="Noto Sans S Chinese Medium" panose="020B0600000000000000" pitchFamily="34" charset="-122"/>
                <a:ea typeface="Noto Sans S Chinese Medium" panose="020B0600000000000000" pitchFamily="34" charset="-122"/>
                <a:sym typeface="思源黑体"/>
              </a:rPr>
              <a:t>根据火势，使用现有的灭火器材和人员积极扑救，尽量消灭或控制火势扩大，发现火情无法扑救，马上拨打“</a:t>
            </a:r>
            <a:r>
              <a:rPr lang="en-US" altLang="zh-CN" dirty="0">
                <a:latin typeface="Noto Sans S Chinese Medium" panose="020B0600000000000000" pitchFamily="34" charset="-122"/>
                <a:ea typeface="Noto Sans S Chinese Medium" panose="020B0600000000000000" pitchFamily="34" charset="-122"/>
                <a:sym typeface="思源黑体"/>
              </a:rPr>
              <a:t>119”</a:t>
            </a:r>
            <a:r>
              <a:rPr lang="zh-CN" altLang="en-US" dirty="0">
                <a:latin typeface="Noto Sans S Chinese Medium" panose="020B0600000000000000" pitchFamily="34" charset="-122"/>
                <a:ea typeface="Noto Sans S Chinese Medium" panose="020B0600000000000000" pitchFamily="34" charset="-122"/>
                <a:sym typeface="思源黑体"/>
              </a:rPr>
              <a:t>报警，并告知准确方位。</a:t>
            </a:r>
          </a:p>
          <a:p>
            <a:pPr indent="457200" algn="just">
              <a:lnSpc>
                <a:spcPts val="3200"/>
              </a:lnSpc>
              <a:spcBef>
                <a:spcPct val="20000"/>
              </a:spcBef>
            </a:pPr>
            <a:r>
              <a:rPr lang="en-US" altLang="zh-CN" dirty="0">
                <a:latin typeface="Noto Sans S Chinese Medium" panose="020B0600000000000000" pitchFamily="34" charset="-122"/>
                <a:ea typeface="Noto Sans S Chinese Medium" panose="020B0600000000000000" pitchFamily="34" charset="-122"/>
                <a:sym typeface="思源黑体"/>
              </a:rPr>
              <a:t>4. </a:t>
            </a:r>
            <a:r>
              <a:rPr lang="zh-CN" altLang="en-US" dirty="0">
                <a:latin typeface="Noto Sans S Chinese Medium" panose="020B0600000000000000" pitchFamily="34" charset="-122"/>
                <a:ea typeface="Noto Sans S Chinese Medium" panose="020B0600000000000000" pitchFamily="34" charset="-122"/>
                <a:sym typeface="思源黑体"/>
              </a:rPr>
              <a:t>所有人员立即用</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湿毛巾</a:t>
            </a:r>
            <a:r>
              <a:rPr lang="zh-CN" altLang="en-US" dirty="0">
                <a:latin typeface="Noto Sans S Chinese Medium" panose="020B0600000000000000" pitchFamily="34" charset="-122"/>
                <a:ea typeface="Noto Sans S Chinese Medium" panose="020B0600000000000000" pitchFamily="34" charset="-122"/>
                <a:sym typeface="思源黑体"/>
              </a:rPr>
              <a:t>、</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湿口罩</a:t>
            </a:r>
            <a:r>
              <a:rPr lang="zh-CN" altLang="en-US" dirty="0">
                <a:latin typeface="Noto Sans S Chinese Medium" panose="020B0600000000000000" pitchFamily="34" charset="-122"/>
                <a:ea typeface="Noto Sans S Chinese Medium" panose="020B0600000000000000" pitchFamily="34" charset="-122"/>
                <a:sym typeface="思源黑体"/>
              </a:rPr>
              <a:t>或</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湿纱布</a:t>
            </a:r>
            <a:r>
              <a:rPr lang="zh-CN" altLang="en-US" dirty="0">
                <a:latin typeface="Noto Sans S Chinese Medium" panose="020B0600000000000000" pitchFamily="34" charset="-122"/>
                <a:ea typeface="Noto Sans S Chinese Medium" panose="020B0600000000000000" pitchFamily="34" charset="-122"/>
                <a:sym typeface="思源黑体"/>
              </a:rPr>
              <a:t>罩住口鼻，防止窒息，尽可能以最低的姿势或匍匐姿势快速前进，组织患者撤离时，（危重患者可直接将病床推至楼梯口再撤离），不要乘电梯，可走安全通道，要调动一切积极因素，并稳定患者情绪，保证患者生命安全。</a:t>
            </a:r>
            <a:endParaRPr lang="en-US" altLang="zh-CN" dirty="0">
              <a:latin typeface="Noto Sans S Chinese Medium" panose="020B0600000000000000" pitchFamily="34" charset="-122"/>
              <a:ea typeface="Noto Sans S Chinese Medium" panose="020B0600000000000000" pitchFamily="34" charset="-122"/>
              <a:sym typeface="思源黑体"/>
            </a:endParaRPr>
          </a:p>
          <a:p>
            <a:pPr indent="457200" algn="just">
              <a:lnSpc>
                <a:spcPts val="3200"/>
              </a:lnSpc>
              <a:spcBef>
                <a:spcPct val="20000"/>
              </a:spcBef>
            </a:pPr>
            <a:r>
              <a:rPr lang="en-US" altLang="zh-CN" dirty="0">
                <a:latin typeface="Noto Sans S Chinese Medium" panose="020B0600000000000000" pitchFamily="34" charset="-122"/>
                <a:ea typeface="Noto Sans S Chinese Medium" panose="020B0600000000000000" pitchFamily="34" charset="-122"/>
                <a:sym typeface="思源黑体"/>
              </a:rPr>
              <a:t>5. </a:t>
            </a:r>
            <a:r>
              <a:rPr lang="zh-CN" altLang="en-US" dirty="0">
                <a:latin typeface="Noto Sans S Chinese Medium" panose="020B0600000000000000" pitchFamily="34" charset="-122"/>
                <a:ea typeface="Noto Sans S Chinese Medium" panose="020B0600000000000000" pitchFamily="34" charset="-122"/>
                <a:sym typeface="思源黑体"/>
              </a:rPr>
              <a:t>尽可能</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切断电源</a:t>
            </a:r>
            <a:r>
              <a:rPr lang="zh-CN" altLang="en-US" dirty="0">
                <a:latin typeface="Noto Sans S Chinese Medium" panose="020B0600000000000000" pitchFamily="34" charset="-122"/>
                <a:ea typeface="Noto Sans S Chinese Medium" panose="020B0600000000000000" pitchFamily="34" charset="-122"/>
                <a:sym typeface="思源黑体"/>
              </a:rPr>
              <a:t>（由消防中心或电工室人员操作），撤出易燃易爆物品，积极抢救贵重物品、仪器设备和重要资料。</a:t>
            </a:r>
          </a:p>
          <a:p>
            <a:pPr indent="457200" algn="just">
              <a:lnSpc>
                <a:spcPts val="3200"/>
              </a:lnSpc>
              <a:spcBef>
                <a:spcPct val="20000"/>
              </a:spcBef>
            </a:pPr>
            <a:r>
              <a:rPr lang="en-US" altLang="zh-CN" dirty="0">
                <a:latin typeface="Noto Sans S Chinese Medium" panose="020B0600000000000000" pitchFamily="34" charset="-122"/>
                <a:ea typeface="Noto Sans S Chinese Medium" panose="020B0600000000000000" pitchFamily="34" charset="-122"/>
                <a:sym typeface="思源黑体"/>
              </a:rPr>
              <a:t>6. </a:t>
            </a:r>
            <a:r>
              <a:rPr lang="zh-CN" altLang="en-US" dirty="0">
                <a:latin typeface="Noto Sans S Chinese Medium" panose="020B0600000000000000" pitchFamily="34" charset="-122"/>
                <a:ea typeface="Noto Sans S Chinese Medium" panose="020B0600000000000000" pitchFamily="34" charset="-122"/>
                <a:sym typeface="思源黑体"/>
              </a:rPr>
              <a:t>发现某一房间发生火灾，室内有易燃易爆物品，要立即搬出，如已不能搬出，要以最快速度疏散邻近人员。</a:t>
            </a:r>
          </a:p>
          <a:p>
            <a:pPr indent="457200" algn="just">
              <a:lnSpc>
                <a:spcPts val="3200"/>
              </a:lnSpc>
              <a:spcBef>
                <a:spcPct val="20000"/>
              </a:spcBef>
            </a:pPr>
            <a:r>
              <a:rPr lang="en-US" altLang="zh-CN" dirty="0">
                <a:latin typeface="Noto Sans S Chinese Medium" panose="020B0600000000000000" pitchFamily="34" charset="-122"/>
                <a:ea typeface="Noto Sans S Chinese Medium" panose="020B0600000000000000" pitchFamily="34" charset="-122"/>
                <a:sym typeface="思源黑体"/>
              </a:rPr>
              <a:t>7. </a:t>
            </a:r>
            <a:r>
              <a:rPr lang="zh-CN" altLang="en-US" dirty="0">
                <a:latin typeface="Noto Sans S Chinese Medium" panose="020B0600000000000000" pitchFamily="34" charset="-122"/>
                <a:ea typeface="Noto Sans S Chinese Medium" panose="020B0600000000000000" pitchFamily="34" charset="-122"/>
                <a:sym typeface="思源黑体"/>
              </a:rPr>
              <a:t>如室内无人，也无易燃易爆物品，不要急于开门，以免火势扩大、蔓延，要迅速集中现有灭火器材，做好充分准备，打开房门，积极灭火，同时关闭邻近房间的门窗。</a:t>
            </a:r>
          </a:p>
          <a:p>
            <a:pPr indent="457200" algn="just">
              <a:lnSpc>
                <a:spcPts val="3200"/>
              </a:lnSpc>
              <a:spcBef>
                <a:spcPct val="20000"/>
              </a:spcBef>
            </a:pPr>
            <a:endParaRPr lang="zh-CN" altLang="en-US" dirty="0">
              <a:latin typeface="Noto Sans S Chinese Medium" panose="020B0600000000000000" pitchFamily="34" charset="-122"/>
              <a:ea typeface="Noto Sans S Chinese Medium" panose="020B0600000000000000" pitchFamily="34" charset="-122"/>
              <a:sym typeface="思源黑体"/>
            </a:endParaRP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初期火灾你会逃生吗？</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8"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2" grpId="3"/>
      <p:bldP spid="12" grpId="4"/>
      <p:bldP spid="12" grpId="5"/>
      <p:bldP spid="12" grpId="6"/>
      <p:bldP spid="12" grpId="7"/>
      <p:bldP spid="12" grpId="8"/>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sp>
        <p:nvSpPr>
          <p:cNvPr id="12" name="文本占位符 7170"/>
          <p:cNvSpPr>
            <a:spLocks noGrp="1"/>
          </p:cNvSpPr>
          <p:nvPr/>
        </p:nvSpPr>
        <p:spPr>
          <a:xfrm>
            <a:off x="1525072" y="1493967"/>
            <a:ext cx="9288072" cy="1212850"/>
          </a:xfrm>
          <a:prstGeom prst="rect">
            <a:avLst/>
          </a:prstGeom>
          <a:noFill/>
          <a:ln w="9525">
            <a:noFill/>
          </a:ln>
        </p:spPr>
        <p:txBody>
          <a:bodyPr anchor="t"/>
          <a:lstStyle/>
          <a:p>
            <a:pPr marL="285750" indent="-285750" algn="just">
              <a:lnSpc>
                <a:spcPts val="29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发生火警</a:t>
            </a:r>
          </a:p>
          <a:p>
            <a:pPr marL="285750" indent="-285750" algn="just">
              <a:lnSpc>
                <a:spcPts val="29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报告总控室、保卫科、科领导、总值班</a:t>
            </a:r>
            <a:r>
              <a:rPr lang="en-US" altLang="zh-CN" dirty="0">
                <a:latin typeface="Noto Sans S Chinese Medium" panose="020B0600000000000000" pitchFamily="34" charset="-122"/>
                <a:ea typeface="Noto Sans S Chinese Medium" panose="020B0600000000000000" pitchFamily="34" charset="-122"/>
                <a:sym typeface="思源黑体"/>
              </a:rPr>
              <a:t>/</a:t>
            </a:r>
            <a:r>
              <a:rPr lang="zh-CN" altLang="en-US" dirty="0">
                <a:latin typeface="Noto Sans S Chinese Medium" panose="020B0600000000000000" pitchFamily="34" charset="-122"/>
                <a:ea typeface="Noto Sans S Chinese Medium" panose="020B0600000000000000" pitchFamily="34" charset="-122"/>
                <a:sym typeface="思源黑体"/>
              </a:rPr>
              <a:t>院领导，集中现有的灭火器材</a:t>
            </a:r>
          </a:p>
          <a:p>
            <a:pPr marL="285750" indent="-285750" algn="just">
              <a:lnSpc>
                <a:spcPts val="29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院总值和医务人员积极补救</a:t>
            </a:r>
          </a:p>
          <a:p>
            <a:pPr marL="285750" indent="-285750" algn="just">
              <a:lnSpc>
                <a:spcPts val="29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火灾无法现场扑灭 ，即打</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a:t>
            </a:r>
            <a:r>
              <a:rPr lang="en-US" altLang="zh-CN" dirty="0">
                <a:solidFill>
                  <a:srgbClr val="C00000"/>
                </a:solidFill>
                <a:latin typeface="Noto Sans S Chinese Medium" panose="020B0600000000000000" pitchFamily="34" charset="-122"/>
                <a:ea typeface="Noto Sans S Chinese Medium" panose="020B0600000000000000" pitchFamily="34" charset="-122"/>
                <a:sym typeface="思源黑体"/>
              </a:rPr>
              <a:t>119”</a:t>
            </a:r>
            <a:r>
              <a:rPr lang="zh-CN" altLang="en-US" dirty="0">
                <a:latin typeface="Noto Sans S Chinese Medium" panose="020B0600000000000000" pitchFamily="34" charset="-122"/>
                <a:ea typeface="Noto Sans S Chinese Medium" panose="020B0600000000000000" pitchFamily="34" charset="-122"/>
                <a:sym typeface="思源黑体"/>
              </a:rPr>
              <a:t>，告知失火的准确位置</a:t>
            </a:r>
          </a:p>
          <a:p>
            <a:pPr marL="285750" indent="-285750" algn="just">
              <a:lnSpc>
                <a:spcPts val="29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关好邻近门窗，防火势扩散</a:t>
            </a:r>
          </a:p>
          <a:p>
            <a:pPr marL="285750" indent="-285750" algn="just">
              <a:lnSpc>
                <a:spcPts val="29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迅速疏散病人，危重病人须有医护人员护送</a:t>
            </a:r>
          </a:p>
          <a:p>
            <a:pPr marL="285750" indent="-285750" algn="just">
              <a:lnSpc>
                <a:spcPts val="29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疏散时用湿毛巾</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捂住口鼻、低位行走</a:t>
            </a:r>
          </a:p>
          <a:p>
            <a:pPr marL="285750" indent="-285750" algn="just">
              <a:lnSpc>
                <a:spcPts val="29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使用安全通道，</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禁大声喊叫，禁用电梯</a:t>
            </a:r>
          </a:p>
          <a:p>
            <a:pPr marL="285750" indent="-285750" algn="just">
              <a:lnSpc>
                <a:spcPts val="29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尽可能撤除</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易燃易爆物品</a:t>
            </a:r>
            <a:r>
              <a:rPr lang="zh-CN" altLang="en-US" dirty="0">
                <a:latin typeface="Noto Sans S Chinese Medium" panose="020B0600000000000000" pitchFamily="34" charset="-122"/>
                <a:ea typeface="Noto Sans S Chinese Medium" panose="020B0600000000000000" pitchFamily="34" charset="-122"/>
                <a:sym typeface="思源黑体"/>
              </a:rPr>
              <a:t>贵重仪器和重要资料</a:t>
            </a:r>
          </a:p>
          <a:p>
            <a:pPr marL="285750" indent="-285750" algn="just">
              <a:lnSpc>
                <a:spcPts val="29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清点病人及工作人员人数报告总指挥</a:t>
            </a:r>
          </a:p>
        </p:txBody>
      </p:sp>
      <p:grpSp>
        <p:nvGrpSpPr>
          <p:cNvPr id="6" name="组合 5"/>
          <p:cNvGrpSpPr/>
          <p:nvPr/>
        </p:nvGrpSpPr>
        <p:grpSpPr>
          <a:xfrm>
            <a:off x="721209" y="541635"/>
            <a:ext cx="6448847" cy="707886"/>
            <a:chOff x="3595038" y="541635"/>
            <a:chExt cx="6448847" cy="707886"/>
          </a:xfrm>
        </p:grpSpPr>
        <p:sp>
          <p:nvSpPr>
            <p:cNvPr id="8" name="文本框 7"/>
            <p:cNvSpPr txBox="1"/>
            <p:nvPr/>
          </p:nvSpPr>
          <p:spPr>
            <a:xfrm>
              <a:off x="4171212" y="541635"/>
              <a:ext cx="5872673"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应急工作程序</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pic>
        <p:nvPicPr>
          <p:cNvPr id="2" name="图片 1"/>
          <p:cNvPicPr>
            <a:picLocks noChangeAspect="1"/>
          </p:cNvPicPr>
          <p:nvPr/>
        </p:nvPicPr>
        <p:blipFill>
          <a:blip r:embed="rId4" cstate="screen"/>
          <a:stretch>
            <a:fillRect/>
          </a:stretch>
        </p:blipFill>
        <p:spPr>
          <a:xfrm>
            <a:off x="7219547" y="2269671"/>
            <a:ext cx="3593597" cy="359359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8"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2" grpId="3"/>
      <p:bldP spid="12" grpId="4"/>
      <p:bldP spid="12" grpId="5"/>
      <p:bldP spid="12" grpId="6"/>
      <p:bldP spid="12" grpId="7"/>
      <p:bldP spid="12" grpId="8"/>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sp>
        <p:nvSpPr>
          <p:cNvPr id="12" name="文本占位符 7170"/>
          <p:cNvSpPr>
            <a:spLocks noGrp="1"/>
          </p:cNvSpPr>
          <p:nvPr/>
        </p:nvSpPr>
        <p:spPr>
          <a:xfrm>
            <a:off x="1525072" y="1493967"/>
            <a:ext cx="9288072" cy="1212850"/>
          </a:xfrm>
          <a:prstGeom prst="rect">
            <a:avLst/>
          </a:prstGeom>
          <a:noFill/>
          <a:ln w="9525">
            <a:noFill/>
          </a:ln>
        </p:spPr>
        <p:txBody>
          <a:bodyPr anchor="t"/>
          <a:lstStyle/>
          <a:p>
            <a:pPr marL="285750" indent="-285750" algn="just">
              <a:lnSpc>
                <a:spcPts val="32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迅速确立现场指挥人，稳住现场秩序，合理分工；</a:t>
            </a:r>
          </a:p>
          <a:p>
            <a:pPr indent="457200" algn="just">
              <a:lnSpc>
                <a:spcPts val="3200"/>
              </a:lnSpc>
              <a:spcBef>
                <a:spcPct val="20000"/>
              </a:spcBef>
            </a:pP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报警组：</a:t>
            </a:r>
            <a:r>
              <a:rPr lang="zh-CN" altLang="en-US" dirty="0">
                <a:latin typeface="Noto Sans S Chinese Medium" panose="020B0600000000000000" pitchFamily="34" charset="-122"/>
                <a:ea typeface="Noto Sans S Chinese Medium" panose="020B0600000000000000" pitchFamily="34" charset="-122"/>
                <a:sym typeface="思源黑体"/>
              </a:rPr>
              <a:t>报告火势、火情、以及着火的可能原因，同时使用消防报警器报警；</a:t>
            </a:r>
          </a:p>
          <a:p>
            <a:pPr indent="457200" algn="just">
              <a:lnSpc>
                <a:spcPts val="3200"/>
              </a:lnSpc>
              <a:spcBef>
                <a:spcPct val="20000"/>
              </a:spcBef>
            </a:pP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灭火组：</a:t>
            </a:r>
            <a:r>
              <a:rPr lang="zh-CN" altLang="en-US" dirty="0">
                <a:latin typeface="Noto Sans S Chinese Medium" panose="020B0600000000000000" pitchFamily="34" charset="-122"/>
                <a:ea typeface="Noto Sans S Chinese Medium" panose="020B0600000000000000" pitchFamily="34" charset="-122"/>
                <a:sym typeface="思源黑体"/>
              </a:rPr>
              <a:t>使用干粉灭火器、灭火毯等消防用具阻止火势蔓延，尽力扑灭火头；</a:t>
            </a:r>
          </a:p>
          <a:p>
            <a:pPr indent="457200" algn="just">
              <a:lnSpc>
                <a:spcPts val="3200"/>
              </a:lnSpc>
              <a:spcBef>
                <a:spcPct val="20000"/>
              </a:spcBef>
            </a:pP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疏散组：</a:t>
            </a:r>
            <a:r>
              <a:rPr lang="zh-CN" altLang="en-US" dirty="0">
                <a:latin typeface="Noto Sans S Chinese Medium" panose="020B0600000000000000" pitchFamily="34" charset="-122"/>
                <a:ea typeface="Noto Sans S Chinese Medium" panose="020B0600000000000000" pitchFamily="34" charset="-122"/>
                <a:sym typeface="思源黑体"/>
              </a:rPr>
              <a:t>主要负责患者的转移，监护危重患者的生命体征，保证患者安全，组织病情较轻患者疏散，离开火源；</a:t>
            </a:r>
          </a:p>
          <a:p>
            <a:pPr indent="457200" algn="just">
              <a:lnSpc>
                <a:spcPts val="3200"/>
              </a:lnSpc>
              <a:spcBef>
                <a:spcPct val="20000"/>
              </a:spcBef>
            </a:pP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抢救组：</a:t>
            </a:r>
            <a:r>
              <a:rPr lang="zh-CN" altLang="en-US" dirty="0">
                <a:latin typeface="Noto Sans S Chinese Medium" panose="020B0600000000000000" pitchFamily="34" charset="-122"/>
                <a:ea typeface="Noto Sans S Chinese Medium" panose="020B0600000000000000" pitchFamily="34" charset="-122"/>
                <a:sym typeface="思源黑体"/>
              </a:rPr>
              <a:t>对于病危需要抢救的患者，有经验丰富的医生护士有条不紊的组织转运中的抢救工作。</a:t>
            </a:r>
          </a:p>
          <a:p>
            <a:pPr marL="285750" indent="-285750" algn="just">
              <a:lnSpc>
                <a:spcPts val="3200"/>
              </a:lnSpc>
              <a:spcBef>
                <a:spcPct val="20000"/>
              </a:spcBef>
              <a:buFont typeface="Arial" panose="020B0604020202020204" pitchFamily="34" charset="0"/>
              <a:buChar char="•"/>
            </a:pPr>
            <a:r>
              <a:rPr lang="zh-CN" altLang="en-US" dirty="0">
                <a:latin typeface="Noto Sans S Chinese Medium" panose="020B0600000000000000" pitchFamily="34" charset="-122"/>
                <a:ea typeface="Noto Sans S Chinese Medium" panose="020B0600000000000000" pitchFamily="34" charset="-122"/>
                <a:sym typeface="思源黑体"/>
              </a:rPr>
              <a:t>接到撤离指令前，所有医务人员必须</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坚守岗位</a:t>
            </a:r>
            <a:r>
              <a:rPr lang="zh-CN" altLang="en-US" dirty="0">
                <a:latin typeface="Noto Sans S Chinese Medium" panose="020B0600000000000000" pitchFamily="34" charset="-122"/>
                <a:ea typeface="Noto Sans S Chinese Medium" panose="020B0600000000000000" pitchFamily="34" charset="-122"/>
                <a:sym typeface="思源黑体"/>
              </a:rPr>
              <a:t>，不能</a:t>
            </a:r>
            <a:r>
              <a:rPr lang="zh-CN" altLang="en-US" dirty="0">
                <a:solidFill>
                  <a:srgbClr val="C00000"/>
                </a:solidFill>
                <a:latin typeface="Noto Sans S Chinese Medium" panose="020B0600000000000000" pitchFamily="34" charset="-122"/>
                <a:ea typeface="Noto Sans S Chinese Medium" panose="020B0600000000000000" pitchFamily="34" charset="-122"/>
                <a:sym typeface="思源黑体"/>
              </a:rPr>
              <a:t>擅自撤离</a:t>
            </a:r>
            <a:r>
              <a:rPr lang="zh-CN" altLang="en-US" dirty="0">
                <a:latin typeface="Noto Sans S Chinese Medium" panose="020B0600000000000000" pitchFamily="34" charset="-122"/>
                <a:ea typeface="Noto Sans S Chinese Medium" panose="020B0600000000000000" pitchFamily="34" charset="-122"/>
                <a:sym typeface="思源黑体"/>
              </a:rPr>
              <a:t>，尤其要做好危重患者的监护抢救工作。</a:t>
            </a:r>
          </a:p>
        </p:txBody>
      </p:sp>
      <p:grpSp>
        <p:nvGrpSpPr>
          <p:cNvPr id="6" name="组合 5"/>
          <p:cNvGrpSpPr/>
          <p:nvPr/>
        </p:nvGrpSpPr>
        <p:grpSpPr>
          <a:xfrm>
            <a:off x="721209" y="541635"/>
            <a:ext cx="10657991" cy="707886"/>
            <a:chOff x="3595038" y="541635"/>
            <a:chExt cx="10657991" cy="707886"/>
          </a:xfrm>
        </p:grpSpPr>
        <p:sp>
          <p:nvSpPr>
            <p:cNvPr id="8" name="文本框 7"/>
            <p:cNvSpPr txBox="1"/>
            <p:nvPr/>
          </p:nvSpPr>
          <p:spPr>
            <a:xfrm>
              <a:off x="4171212" y="541635"/>
              <a:ext cx="10081817"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“以患者安全为中心，团结合作、分工明确”</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8"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2" grpId="3"/>
      <p:bldP spid="12" grpId="4"/>
      <p:bldP spid="12" grpId="5"/>
      <p:bldP spid="12" grpId="6"/>
      <p:bldP spid="12" grpId="7"/>
      <p:bldP spid="12" grpId="8"/>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sp>
        <p:nvSpPr>
          <p:cNvPr id="12" name="文本占位符 7170"/>
          <p:cNvSpPr>
            <a:spLocks noGrp="1"/>
          </p:cNvSpPr>
          <p:nvPr/>
        </p:nvSpPr>
        <p:spPr>
          <a:xfrm>
            <a:off x="1525072" y="1493967"/>
            <a:ext cx="9288072" cy="1212850"/>
          </a:xfrm>
          <a:prstGeom prst="rect">
            <a:avLst/>
          </a:prstGeom>
          <a:noFill/>
          <a:ln w="9525">
            <a:noFill/>
          </a:ln>
        </p:spPr>
        <p:txBody>
          <a:bodyPr anchor="t"/>
          <a:lstStyle/>
          <a:p>
            <a:pPr indent="457200" algn="just">
              <a:lnSpc>
                <a:spcPts val="3200"/>
              </a:lnSpc>
              <a:spcBef>
                <a:spcPct val="20000"/>
              </a:spcBef>
            </a:pPr>
            <a:r>
              <a:rPr lang="zh-CN" altLang="en-US" dirty="0">
                <a:latin typeface="Noto Sans S Chinese Medium" panose="020B0600000000000000" pitchFamily="34" charset="-122"/>
                <a:ea typeface="Noto Sans S Chinese Medium" panose="020B0600000000000000" pitchFamily="34" charset="-122"/>
                <a:sym typeface="思源黑体"/>
              </a:rPr>
              <a:t>接到撤离指令后，手术医生简单快速地将病人进行缝合切口，并覆盖消毒纱布垫，护士及时用消毒绷带绑紧，手术室接送人员迅速将平车调整好高度推到了手术台边，将全麻病人小心移上平车。麻醉师撤下病人的固定呼吸机，换上简易呼吸囊，手控维持病人呼吸。病人带监护仪并有效维护生命体征在医务人员的陪同下按逃生路线转运。</a:t>
            </a:r>
          </a:p>
        </p:txBody>
      </p:sp>
      <p:grpSp>
        <p:nvGrpSpPr>
          <p:cNvPr id="6" name="组合 5"/>
          <p:cNvGrpSpPr/>
          <p:nvPr/>
        </p:nvGrpSpPr>
        <p:grpSpPr>
          <a:xfrm>
            <a:off x="721209" y="541635"/>
            <a:ext cx="10657991" cy="707886"/>
            <a:chOff x="3595038" y="541635"/>
            <a:chExt cx="10657991" cy="707886"/>
          </a:xfrm>
        </p:grpSpPr>
        <p:sp>
          <p:nvSpPr>
            <p:cNvPr id="8" name="文本框 7"/>
            <p:cNvSpPr txBox="1"/>
            <p:nvPr/>
          </p:nvSpPr>
          <p:spPr>
            <a:xfrm>
              <a:off x="4171212" y="541635"/>
              <a:ext cx="10081817"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手术病人的疏散</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pic>
        <p:nvPicPr>
          <p:cNvPr id="2" name="图片 1"/>
          <p:cNvPicPr>
            <a:picLocks noChangeAspect="1"/>
          </p:cNvPicPr>
          <p:nvPr/>
        </p:nvPicPr>
        <p:blipFill>
          <a:blip r:embed="rId4" cstate="screen"/>
          <a:stretch>
            <a:fillRect/>
          </a:stretch>
        </p:blipFill>
        <p:spPr>
          <a:xfrm>
            <a:off x="1388044" y="3118911"/>
            <a:ext cx="9617180" cy="266976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8"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2" grpId="3"/>
      <p:bldP spid="12" grpId="4"/>
      <p:bldP spid="12" grpId="5"/>
      <p:bldP spid="12" grpId="6"/>
      <p:bldP spid="12" grpId="7"/>
      <p:bldP spid="12" grpId="8"/>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sp>
        <p:nvSpPr>
          <p:cNvPr id="12" name="文本占位符 7170"/>
          <p:cNvSpPr>
            <a:spLocks noGrp="1"/>
          </p:cNvSpPr>
          <p:nvPr/>
        </p:nvSpPr>
        <p:spPr>
          <a:xfrm>
            <a:off x="1525072" y="1493967"/>
            <a:ext cx="9288072" cy="1212850"/>
          </a:xfrm>
          <a:prstGeom prst="rect">
            <a:avLst/>
          </a:prstGeom>
          <a:noFill/>
          <a:ln w="9525">
            <a:noFill/>
          </a:ln>
        </p:spPr>
        <p:txBody>
          <a:bodyPr anchor="t"/>
          <a:lstStyle/>
          <a:p>
            <a:pPr indent="457200" algn="just">
              <a:lnSpc>
                <a:spcPts val="3200"/>
              </a:lnSpc>
              <a:spcBef>
                <a:spcPct val="20000"/>
              </a:spcBef>
            </a:pPr>
            <a:r>
              <a:rPr lang="zh-CN" altLang="en-US" dirty="0">
                <a:latin typeface="Noto Sans S Chinese Medium" panose="020B0600000000000000" pitchFamily="34" charset="-122"/>
                <a:ea typeface="Noto Sans S Chinese Medium" panose="020B0600000000000000" pitchFamily="34" charset="-122"/>
                <a:sym typeface="思源黑体"/>
              </a:rPr>
              <a:t>接到撤离指令前，所有医务人员必须坚守岗位，不能擅自撤离，尤其要做好危重患者的监护抢救及撤离前准备工作（吸痰等）。</a:t>
            </a:r>
          </a:p>
          <a:p>
            <a:pPr indent="457200" algn="just">
              <a:lnSpc>
                <a:spcPts val="3200"/>
              </a:lnSpc>
              <a:spcBef>
                <a:spcPct val="20000"/>
              </a:spcBef>
            </a:pPr>
            <a:r>
              <a:rPr lang="zh-CN" altLang="en-US" dirty="0">
                <a:latin typeface="Noto Sans S Chinese Medium" panose="020B0600000000000000" pitchFamily="34" charset="-122"/>
                <a:ea typeface="Noto Sans S Chinese Medium" panose="020B0600000000000000" pitchFamily="34" charset="-122"/>
                <a:sym typeface="思源黑体"/>
              </a:rPr>
              <a:t>需要呼吸支持的，在撤离时撤下呼吸机（关闭机器、气电源）接上呼吸皮囊人工通气，由一组医护人员（医生</a:t>
            </a:r>
            <a:r>
              <a:rPr lang="en-US" altLang="zh-CN" dirty="0">
                <a:latin typeface="Noto Sans S Chinese Medium" panose="020B0600000000000000" pitchFamily="34" charset="-122"/>
                <a:ea typeface="Noto Sans S Chinese Medium" panose="020B0600000000000000" pitchFamily="34" charset="-122"/>
                <a:sym typeface="思源黑体"/>
              </a:rPr>
              <a:t>/</a:t>
            </a:r>
            <a:r>
              <a:rPr lang="zh-CN" altLang="en-US" dirty="0">
                <a:latin typeface="Noto Sans S Chinese Medium" panose="020B0600000000000000" pitchFamily="34" charset="-122"/>
                <a:ea typeface="Noto Sans S Chinese Medium" panose="020B0600000000000000" pitchFamily="34" charset="-122"/>
                <a:sym typeface="思源黑体"/>
              </a:rPr>
              <a:t>护士、护工各</a:t>
            </a:r>
            <a:r>
              <a:rPr lang="en-US" altLang="zh-CN" dirty="0">
                <a:latin typeface="Noto Sans S Chinese Medium" panose="020B0600000000000000" pitchFamily="34" charset="-122"/>
                <a:ea typeface="Noto Sans S Chinese Medium" panose="020B0600000000000000" pitchFamily="34" charset="-122"/>
                <a:sym typeface="思源黑体"/>
              </a:rPr>
              <a:t>1</a:t>
            </a:r>
            <a:r>
              <a:rPr lang="zh-CN" altLang="en-US" dirty="0">
                <a:latin typeface="Noto Sans S Chinese Medium" panose="020B0600000000000000" pitchFamily="34" charset="-122"/>
                <a:ea typeface="Noto Sans S Chinese Medium" panose="020B0600000000000000" pitchFamily="34" charset="-122"/>
                <a:sym typeface="思源黑体"/>
              </a:rPr>
              <a:t>名）带监护仪转运至安全地带（监护床</a:t>
            </a:r>
            <a:r>
              <a:rPr lang="en-US" altLang="zh-CN" dirty="0">
                <a:latin typeface="Noto Sans S Chinese Medium" panose="020B0600000000000000" pitchFamily="34" charset="-122"/>
                <a:ea typeface="Noto Sans S Chinese Medium" panose="020B0600000000000000" pitchFamily="34" charset="-122"/>
                <a:sym typeface="思源黑体"/>
              </a:rPr>
              <a:t>/</a:t>
            </a:r>
            <a:r>
              <a:rPr lang="zh-CN" altLang="en-US" dirty="0">
                <a:latin typeface="Noto Sans S Chinese Medium" panose="020B0600000000000000" pitchFamily="34" charset="-122"/>
                <a:ea typeface="Noto Sans S Chinese Medium" panose="020B0600000000000000" pitchFamily="34" charset="-122"/>
                <a:sym typeface="思源黑体"/>
              </a:rPr>
              <a:t>平车</a:t>
            </a:r>
            <a:r>
              <a:rPr lang="en-US" altLang="zh-CN" dirty="0">
                <a:latin typeface="Noto Sans S Chinese Medium" panose="020B0600000000000000" pitchFamily="34" charset="-122"/>
                <a:ea typeface="Noto Sans S Chinese Medium" panose="020B0600000000000000" pitchFamily="34" charset="-122"/>
                <a:sym typeface="思源黑体"/>
              </a:rPr>
              <a:t>/</a:t>
            </a:r>
            <a:r>
              <a:rPr lang="zh-CN" altLang="en-US" dirty="0">
                <a:latin typeface="Noto Sans S Chinese Medium" panose="020B0600000000000000" pitchFamily="34" charset="-122"/>
                <a:ea typeface="Noto Sans S Chinese Medium" panose="020B0600000000000000" pitchFamily="34" charset="-122"/>
                <a:sym typeface="思源黑体"/>
              </a:rPr>
              <a:t>担架</a:t>
            </a:r>
            <a:r>
              <a:rPr lang="en-US" altLang="zh-CN" dirty="0">
                <a:latin typeface="Noto Sans S Chinese Medium" panose="020B0600000000000000" pitchFamily="34" charset="-122"/>
                <a:ea typeface="Noto Sans S Chinese Medium" panose="020B0600000000000000" pitchFamily="34" charset="-122"/>
                <a:sym typeface="思源黑体"/>
              </a:rPr>
              <a:t>/</a:t>
            </a:r>
            <a:r>
              <a:rPr lang="zh-CN" altLang="en-US" dirty="0">
                <a:latin typeface="Noto Sans S Chinese Medium" panose="020B0600000000000000" pitchFamily="34" charset="-122"/>
                <a:ea typeface="Noto Sans S Chinese Medium" panose="020B0600000000000000" pitchFamily="34" charset="-122"/>
                <a:sym typeface="思源黑体"/>
              </a:rPr>
              <a:t>床单）。</a:t>
            </a:r>
          </a:p>
        </p:txBody>
      </p:sp>
      <p:grpSp>
        <p:nvGrpSpPr>
          <p:cNvPr id="6" name="组合 5"/>
          <p:cNvGrpSpPr/>
          <p:nvPr/>
        </p:nvGrpSpPr>
        <p:grpSpPr>
          <a:xfrm>
            <a:off x="721209" y="541635"/>
            <a:ext cx="10657991" cy="707886"/>
            <a:chOff x="3595038" y="541635"/>
            <a:chExt cx="10657991" cy="707886"/>
          </a:xfrm>
        </p:grpSpPr>
        <p:sp>
          <p:nvSpPr>
            <p:cNvPr id="8" name="文本框 7"/>
            <p:cNvSpPr txBox="1"/>
            <p:nvPr/>
          </p:nvSpPr>
          <p:spPr>
            <a:xfrm>
              <a:off x="4171212" y="541635"/>
              <a:ext cx="10081817"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危重患者的疏散</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grpSp>
        <p:nvGrpSpPr>
          <p:cNvPr id="3" name="组合 2"/>
          <p:cNvGrpSpPr/>
          <p:nvPr/>
        </p:nvGrpSpPr>
        <p:grpSpPr>
          <a:xfrm>
            <a:off x="1625170" y="3708400"/>
            <a:ext cx="9142928" cy="2171700"/>
            <a:chOff x="1625170" y="3708400"/>
            <a:chExt cx="9142928" cy="2171700"/>
          </a:xfrm>
        </p:grpSpPr>
        <p:sp>
          <p:nvSpPr>
            <p:cNvPr id="10" name="矩形 9"/>
            <p:cNvSpPr/>
            <p:nvPr/>
          </p:nvSpPr>
          <p:spPr>
            <a:xfrm>
              <a:off x="1625170" y="3708400"/>
              <a:ext cx="9142928" cy="2171700"/>
            </a:xfrm>
            <a:prstGeom prst="rect">
              <a:avLst/>
            </a:prstGeom>
            <a:solidFill>
              <a:srgbClr val="06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cstate="screen"/>
            <a:stretch>
              <a:fillRect/>
            </a:stretch>
          </p:blipFill>
          <p:spPr>
            <a:xfrm>
              <a:off x="2463370" y="3708400"/>
              <a:ext cx="7466528" cy="2171700"/>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8"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2" grpId="3"/>
      <p:bldP spid="12" grpId="4"/>
      <p:bldP spid="12" grpId="5"/>
      <p:bldP spid="12" grpId="6"/>
      <p:bldP spid="12" grpId="7"/>
      <p:bldP spid="12" grpId="8"/>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6" name="组合 5"/>
          <p:cNvGrpSpPr/>
          <p:nvPr/>
        </p:nvGrpSpPr>
        <p:grpSpPr>
          <a:xfrm>
            <a:off x="721209" y="541635"/>
            <a:ext cx="5374791" cy="707886"/>
            <a:chOff x="3595038" y="541635"/>
            <a:chExt cx="5374791" cy="707886"/>
          </a:xfrm>
        </p:grpSpPr>
        <p:sp>
          <p:nvSpPr>
            <p:cNvPr id="8" name="文本框 7"/>
            <p:cNvSpPr txBox="1"/>
            <p:nvPr/>
          </p:nvSpPr>
          <p:spPr>
            <a:xfrm>
              <a:off x="4171213" y="541635"/>
              <a:ext cx="4798616" cy="707886"/>
            </a:xfrm>
            <a:prstGeom prst="rect">
              <a:avLst/>
            </a:prstGeom>
            <a:noFill/>
          </p:spPr>
          <p:txBody>
            <a:bodyPr wrap="square" rtlCol="0">
              <a:spAutoFit/>
            </a:bodyPr>
            <a:lstStyle/>
            <a:p>
              <a:pPr algn="ctr"/>
              <a:r>
                <a:rPr lang="zh-CN" altLang="en-US" sz="4000" dirty="0">
                  <a:solidFill>
                    <a:srgbClr val="E30101"/>
                  </a:solidFill>
                  <a:latin typeface="思源黑体 Bold" panose="020B0800000000000000" pitchFamily="34" charset="-122"/>
                  <a:ea typeface="思源黑体 Bold" panose="020B0800000000000000" pitchFamily="34" charset="-122"/>
                </a:rPr>
                <a:t>医院消防安全重要性</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1" name="文本占位符 7170"/>
          <p:cNvSpPr>
            <a:spLocks noGrp="1"/>
          </p:cNvSpPr>
          <p:nvPr/>
        </p:nvSpPr>
        <p:spPr>
          <a:xfrm>
            <a:off x="1568614" y="5079992"/>
            <a:ext cx="9288072" cy="1212850"/>
          </a:xfrm>
          <a:prstGeom prst="rect">
            <a:avLst/>
          </a:prstGeom>
          <a:noFill/>
          <a:ln w="9525">
            <a:noFill/>
          </a:ln>
        </p:spPr>
        <p:txBody>
          <a:bodyPr anchor="t"/>
          <a:lstStyle/>
          <a:p>
            <a:pPr indent="457200">
              <a:spcBef>
                <a:spcPct val="20000"/>
              </a:spcBef>
            </a:pPr>
            <a:r>
              <a:rPr lang="en-GB" altLang="en-US" dirty="0">
                <a:latin typeface="Noto Sans S Chinese Medium" panose="020B0600000000000000" pitchFamily="34" charset="-122"/>
                <a:ea typeface="Noto Sans S Chinese Medium" panose="020B0600000000000000" pitchFamily="34" charset="-122"/>
                <a:sym typeface="思源黑体"/>
              </a:rPr>
              <a:t>医院，是救死扶伤、治病救人的地方，更是消防部门的</a:t>
            </a:r>
            <a:r>
              <a:rPr lang="en-GB" altLang="en-US" dirty="0">
                <a:solidFill>
                  <a:srgbClr val="C00000"/>
                </a:solidFill>
                <a:latin typeface="Noto Sans S Chinese Medium" panose="020B0600000000000000" pitchFamily="34" charset="-122"/>
                <a:ea typeface="Noto Sans S Chinese Medium" panose="020B0600000000000000" pitchFamily="34" charset="-122"/>
                <a:sym typeface="思源黑体"/>
              </a:rPr>
              <a:t>重点单位</a:t>
            </a:r>
            <a:r>
              <a:rPr lang="en-GB" altLang="en-US" dirty="0">
                <a:latin typeface="Noto Sans S Chinese Medium" panose="020B0600000000000000" pitchFamily="34" charset="-122"/>
                <a:ea typeface="Noto Sans S Chinese Medium" panose="020B0600000000000000" pitchFamily="34" charset="-122"/>
                <a:sym typeface="思源黑体"/>
              </a:rPr>
              <a:t>。因为医院工作的特殊性，人员集中，一旦发生火灾，病人往往缺乏自救能力，容易造成</a:t>
            </a:r>
            <a:r>
              <a:rPr lang="en-GB" altLang="en-US" dirty="0">
                <a:solidFill>
                  <a:srgbClr val="C00000"/>
                </a:solidFill>
                <a:latin typeface="Noto Sans S Chinese Medium" panose="020B0600000000000000" pitchFamily="34" charset="-122"/>
                <a:ea typeface="Noto Sans S Chinese Medium" panose="020B0600000000000000" pitchFamily="34" charset="-122"/>
                <a:sym typeface="思源黑体"/>
              </a:rPr>
              <a:t>群死群伤</a:t>
            </a:r>
            <a:r>
              <a:rPr lang="en-GB" altLang="en-US" dirty="0">
                <a:latin typeface="Noto Sans S Chinese Medium" panose="020B0600000000000000" pitchFamily="34" charset="-122"/>
                <a:ea typeface="Noto Sans S Chinese Medium" panose="020B0600000000000000" pitchFamily="34" charset="-122"/>
                <a:sym typeface="思源黑体"/>
              </a:rPr>
              <a:t>火灾事故。</a:t>
            </a:r>
          </a:p>
        </p:txBody>
      </p:sp>
      <p:pic>
        <p:nvPicPr>
          <p:cNvPr id="3" name="图片 2"/>
          <p:cNvPicPr>
            <a:picLocks noChangeAspect="1"/>
          </p:cNvPicPr>
          <p:nvPr/>
        </p:nvPicPr>
        <p:blipFill>
          <a:blip r:embed="rId4" cstate="screen"/>
          <a:stretch>
            <a:fillRect/>
          </a:stretch>
        </p:blipFill>
        <p:spPr>
          <a:xfrm>
            <a:off x="2941442" y="1517847"/>
            <a:ext cx="6309115" cy="348972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8"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11" grpId="6"/>
      <p:bldP spid="11" grpId="7"/>
      <p:bldP spid="11" grpId="8"/>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6" name="组合 5"/>
          <p:cNvGrpSpPr/>
          <p:nvPr/>
        </p:nvGrpSpPr>
        <p:grpSpPr>
          <a:xfrm>
            <a:off x="721209" y="541635"/>
            <a:ext cx="10657991" cy="707886"/>
            <a:chOff x="3595038" y="541635"/>
            <a:chExt cx="10657991" cy="707886"/>
          </a:xfrm>
        </p:grpSpPr>
        <p:sp>
          <p:nvSpPr>
            <p:cNvPr id="8" name="文本框 7"/>
            <p:cNvSpPr txBox="1"/>
            <p:nvPr/>
          </p:nvSpPr>
          <p:spPr>
            <a:xfrm>
              <a:off x="4171212" y="541635"/>
              <a:ext cx="10081817"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掌握“四个能力”</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grpSp>
        <p:nvGrpSpPr>
          <p:cNvPr id="2" name="组合 1"/>
          <p:cNvGrpSpPr/>
          <p:nvPr/>
        </p:nvGrpSpPr>
        <p:grpSpPr>
          <a:xfrm>
            <a:off x="1525072" y="2279799"/>
            <a:ext cx="5157558" cy="2933742"/>
            <a:chOff x="1525072" y="2279799"/>
            <a:chExt cx="5157558" cy="2933742"/>
          </a:xfrm>
        </p:grpSpPr>
        <p:sp>
          <p:nvSpPr>
            <p:cNvPr id="27" name="Freeform 6"/>
            <p:cNvSpPr/>
            <p:nvPr/>
          </p:nvSpPr>
          <p:spPr>
            <a:xfrm>
              <a:off x="3748888" y="2279799"/>
              <a:ext cx="2933742" cy="2933742"/>
            </a:xfrm>
            <a:custGeom>
              <a:avLst/>
              <a:gdLst/>
              <a:ahLst/>
              <a:cxnLst>
                <a:cxn ang="0">
                  <a:pos x="1641475" y="0"/>
                </a:cxn>
                <a:cxn ang="0">
                  <a:pos x="3282950" y="1641475"/>
                </a:cxn>
                <a:cxn ang="0">
                  <a:pos x="1641475" y="3282950"/>
                </a:cxn>
                <a:cxn ang="0">
                  <a:pos x="0" y="1641475"/>
                </a:cxn>
                <a:cxn ang="0">
                  <a:pos x="1641475" y="0"/>
                </a:cxn>
              </a:cxnLst>
              <a:rect l="0" t="0" r="0" b="0"/>
              <a:pathLst>
                <a:path w="4042" h="4042">
                  <a:moveTo>
                    <a:pt x="2021" y="0"/>
                  </a:moveTo>
                  <a:lnTo>
                    <a:pt x="4042" y="2021"/>
                  </a:lnTo>
                  <a:lnTo>
                    <a:pt x="2021" y="4042"/>
                  </a:lnTo>
                  <a:lnTo>
                    <a:pt x="0" y="2021"/>
                  </a:lnTo>
                  <a:lnTo>
                    <a:pt x="2021" y="0"/>
                  </a:lnTo>
                  <a:close/>
                </a:path>
              </a:pathLst>
            </a:custGeom>
            <a:solidFill>
              <a:srgbClr val="DD0009"/>
            </a:solidFill>
            <a:ln w="10">
              <a:noFill/>
            </a:ln>
          </p:spPr>
          <p:txBody>
            <a:bodyPr/>
            <a:lstStyle/>
            <a:p>
              <a:endParaRPr lang="zh-CN" altLang="en-US"/>
            </a:p>
          </p:txBody>
        </p:sp>
        <p:sp>
          <p:nvSpPr>
            <p:cNvPr id="31" name="Freeform 119"/>
            <p:cNvSpPr/>
            <p:nvPr/>
          </p:nvSpPr>
          <p:spPr bwMode="auto">
            <a:xfrm>
              <a:off x="4745959" y="3318911"/>
              <a:ext cx="889905" cy="888454"/>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5"/>
            </a:p>
          </p:txBody>
        </p:sp>
        <p:sp>
          <p:nvSpPr>
            <p:cNvPr id="29" name="Shape 917"/>
            <p:cNvSpPr/>
            <p:nvPr/>
          </p:nvSpPr>
          <p:spPr>
            <a:xfrm flipH="1" flipV="1">
              <a:off x="2917371" y="3752179"/>
              <a:ext cx="669868" cy="0"/>
            </a:xfrm>
            <a:prstGeom prst="line">
              <a:avLst/>
            </a:prstGeom>
            <a:ln w="12700">
              <a:solidFill>
                <a:srgbClr val="635042"/>
              </a:solidFill>
              <a:custDash>
                <a:ds d="200000" sp="200000"/>
              </a:custDash>
              <a:miter lim="400000"/>
              <a:tailEnd type="triangle"/>
            </a:ln>
          </p:spPr>
          <p:txBody>
            <a:bodyPr lIns="0" tIns="0" rIns="0" bIns="0" anchor="ctr"/>
            <a:lstStyle/>
            <a:p>
              <a:pPr marL="0" marR="0" lvl="0" indent="0" defTabSz="228600" eaLnBrk="1" fontAlgn="auto" latinLnBrk="0" hangingPunct="1">
                <a:lnSpc>
                  <a:spcPct val="100000"/>
                </a:lnSpc>
                <a:spcBef>
                  <a:spcPts val="0"/>
                </a:spcBef>
                <a:spcAft>
                  <a:spcPts val="0"/>
                </a:spcAft>
                <a:buClrTx/>
                <a:buSzTx/>
                <a:buFontTx/>
                <a:buNone/>
                <a:defRPr sz="1200">
                  <a:latin typeface="Helvetica"/>
                  <a:ea typeface="Helvetica"/>
                  <a:cs typeface="Helvetica"/>
                  <a:sym typeface="Helvetica"/>
                </a:defRPr>
              </a:pPr>
              <a:endParaRPr kumimoji="0" sz="6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Normal" panose="020B0400000000000000" pitchFamily="34" charset="-122"/>
                <a:cs typeface="Helvetica"/>
                <a:sym typeface="Arial" panose="020B0604020202020204" pitchFamily="34" charset="0"/>
              </a:endParaRPr>
            </a:p>
          </p:txBody>
        </p:sp>
        <p:sp>
          <p:nvSpPr>
            <p:cNvPr id="30" name="文本框 15"/>
            <p:cNvSpPr txBox="1"/>
            <p:nvPr/>
          </p:nvSpPr>
          <p:spPr>
            <a:xfrm>
              <a:off x="1525072" y="3398315"/>
              <a:ext cx="1541708" cy="646171"/>
            </a:xfrm>
            <a:prstGeom prst="rect">
              <a:avLst/>
            </a:prstGeom>
            <a:noFill/>
          </p:spPr>
          <p:txBody>
            <a:bodyPr wrap="square" lIns="91280" tIns="45641" rIns="91280" bIns="45641" rtlCol="0">
              <a:spAutoFit/>
            </a:bodyPr>
            <a:lstStyle/>
            <a:p>
              <a:r>
                <a:rPr lang="zh-CN" altLang="en-US" dirty="0">
                  <a:latin typeface="思源黑体 CN Medium" panose="020B0600000000000000" pitchFamily="34" charset="-122"/>
                  <a:ea typeface="思源黑体 CN Medium" panose="020B0600000000000000" pitchFamily="34" charset="-122"/>
                </a:rPr>
                <a:t>检查消除火灾隐患能力</a:t>
              </a:r>
            </a:p>
          </p:txBody>
        </p:sp>
      </p:grpSp>
      <p:grpSp>
        <p:nvGrpSpPr>
          <p:cNvPr id="11" name="组合 10"/>
          <p:cNvGrpSpPr/>
          <p:nvPr/>
        </p:nvGrpSpPr>
        <p:grpSpPr>
          <a:xfrm>
            <a:off x="5609275" y="1340768"/>
            <a:ext cx="4826496" cy="2328862"/>
            <a:chOff x="5231904" y="1340768"/>
            <a:chExt cx="4826496" cy="2328862"/>
          </a:xfrm>
        </p:grpSpPr>
        <p:sp>
          <p:nvSpPr>
            <p:cNvPr id="23" name="Freeform 7"/>
            <p:cNvSpPr/>
            <p:nvPr/>
          </p:nvSpPr>
          <p:spPr>
            <a:xfrm>
              <a:off x="5231904" y="1340768"/>
              <a:ext cx="2328862" cy="2328862"/>
            </a:xfrm>
            <a:custGeom>
              <a:avLst/>
              <a:gdLst/>
              <a:ahLst/>
              <a:cxnLst>
                <a:cxn ang="0">
                  <a:pos x="1164025" y="0"/>
                </a:cxn>
                <a:cxn ang="0">
                  <a:pos x="2328862" y="1164838"/>
                </a:cxn>
                <a:cxn ang="0">
                  <a:pos x="1164025" y="2328863"/>
                </a:cxn>
                <a:cxn ang="0">
                  <a:pos x="0" y="1164838"/>
                </a:cxn>
                <a:cxn ang="0">
                  <a:pos x="1164025" y="0"/>
                </a:cxn>
              </a:cxnLst>
              <a:rect l="0" t="0" r="0" b="0"/>
              <a:pathLst>
                <a:path w="2867" h="2867">
                  <a:moveTo>
                    <a:pt x="1433" y="0"/>
                  </a:moveTo>
                  <a:lnTo>
                    <a:pt x="2867" y="1434"/>
                  </a:lnTo>
                  <a:lnTo>
                    <a:pt x="1433" y="2867"/>
                  </a:lnTo>
                  <a:lnTo>
                    <a:pt x="0" y="1434"/>
                  </a:lnTo>
                  <a:lnTo>
                    <a:pt x="1433" y="0"/>
                  </a:lnTo>
                  <a:close/>
                </a:path>
              </a:pathLst>
            </a:custGeom>
            <a:solidFill>
              <a:srgbClr val="F79630"/>
            </a:solidFill>
            <a:ln w="10">
              <a:noFill/>
            </a:ln>
          </p:spPr>
          <p:txBody>
            <a:bodyPr/>
            <a:lstStyle/>
            <a:p>
              <a:endParaRPr lang="zh-CN" altLang="en-US"/>
            </a:p>
          </p:txBody>
        </p:sp>
        <p:sp>
          <p:nvSpPr>
            <p:cNvPr id="24" name="Freeform 125"/>
            <p:cNvSpPr>
              <a:spLocks noEditPoints="1"/>
            </p:cNvSpPr>
            <p:nvPr/>
          </p:nvSpPr>
          <p:spPr bwMode="auto">
            <a:xfrm>
              <a:off x="6065862" y="2105171"/>
              <a:ext cx="660947" cy="800056"/>
            </a:xfrm>
            <a:custGeom>
              <a:avLst/>
              <a:gdLst>
                <a:gd name="T0" fmla="*/ 391 w 6063"/>
                <a:gd name="T1" fmla="*/ 3711 h 7350"/>
                <a:gd name="T2" fmla="*/ 1403 w 6063"/>
                <a:gd name="T3" fmla="*/ 1639 h 7350"/>
                <a:gd name="T4" fmla="*/ 1591 w 6063"/>
                <a:gd name="T5" fmla="*/ 1704 h 7350"/>
                <a:gd name="T6" fmla="*/ 2195 w 6063"/>
                <a:gd name="T7" fmla="*/ 3875 h 7350"/>
                <a:gd name="T8" fmla="*/ 1949 w 6063"/>
                <a:gd name="T9" fmla="*/ 2211 h 7350"/>
                <a:gd name="T10" fmla="*/ 3084 w 6063"/>
                <a:gd name="T11" fmla="*/ 82 h 7350"/>
                <a:gd name="T12" fmla="*/ 3239 w 6063"/>
                <a:gd name="T13" fmla="*/ 8 h 7350"/>
                <a:gd name="T14" fmla="*/ 3239 w 6063"/>
                <a:gd name="T15" fmla="*/ 8 h 7350"/>
                <a:gd name="T16" fmla="*/ 3288 w 6063"/>
                <a:gd name="T17" fmla="*/ 98 h 7350"/>
                <a:gd name="T18" fmla="*/ 3191 w 6063"/>
                <a:gd name="T19" fmla="*/ 628 h 7350"/>
                <a:gd name="T20" fmla="*/ 3607 w 6063"/>
                <a:gd name="T21" fmla="*/ 2627 h 7350"/>
                <a:gd name="T22" fmla="*/ 4381 w 6063"/>
                <a:gd name="T23" fmla="*/ 1631 h 7350"/>
                <a:gd name="T24" fmla="*/ 4601 w 6063"/>
                <a:gd name="T25" fmla="*/ 1582 h 7350"/>
                <a:gd name="T26" fmla="*/ 5687 w 6063"/>
                <a:gd name="T27" fmla="*/ 3703 h 7350"/>
                <a:gd name="T28" fmla="*/ 3035 w 6063"/>
                <a:gd name="T29" fmla="*/ 6347 h 7350"/>
                <a:gd name="T30" fmla="*/ 391 w 6063"/>
                <a:gd name="T31" fmla="*/ 3711 h 7350"/>
                <a:gd name="T32" fmla="*/ 5776 w 6063"/>
                <a:gd name="T33" fmla="*/ 6771 h 7350"/>
                <a:gd name="T34" fmla="*/ 293 w 6063"/>
                <a:gd name="T35" fmla="*/ 6771 h 7350"/>
                <a:gd name="T36" fmla="*/ 0 w 6063"/>
                <a:gd name="T37" fmla="*/ 7064 h 7350"/>
                <a:gd name="T38" fmla="*/ 293 w 6063"/>
                <a:gd name="T39" fmla="*/ 7350 h 7350"/>
                <a:gd name="T40" fmla="*/ 5777 w 6063"/>
                <a:gd name="T41" fmla="*/ 7350 h 7350"/>
                <a:gd name="T42" fmla="*/ 6063 w 6063"/>
                <a:gd name="T43" fmla="*/ 7064 h 7350"/>
                <a:gd name="T44" fmla="*/ 5776 w 6063"/>
                <a:gd name="T45" fmla="*/ 6771 h 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63" h="7350">
                  <a:moveTo>
                    <a:pt x="391" y="3711"/>
                  </a:moveTo>
                  <a:cubicBezTo>
                    <a:pt x="391" y="2871"/>
                    <a:pt x="791" y="2128"/>
                    <a:pt x="1403" y="1639"/>
                  </a:cubicBezTo>
                  <a:cubicBezTo>
                    <a:pt x="1533" y="1550"/>
                    <a:pt x="1631" y="1639"/>
                    <a:pt x="1591" y="1704"/>
                  </a:cubicBezTo>
                  <a:cubicBezTo>
                    <a:pt x="1167" y="2700"/>
                    <a:pt x="1476" y="3679"/>
                    <a:pt x="2195" y="3875"/>
                  </a:cubicBezTo>
                  <a:cubicBezTo>
                    <a:pt x="1983" y="3370"/>
                    <a:pt x="1884" y="2798"/>
                    <a:pt x="1949" y="2211"/>
                  </a:cubicBezTo>
                  <a:cubicBezTo>
                    <a:pt x="2047" y="1346"/>
                    <a:pt x="2472" y="603"/>
                    <a:pt x="3084" y="82"/>
                  </a:cubicBezTo>
                  <a:cubicBezTo>
                    <a:pt x="3141" y="32"/>
                    <a:pt x="3199" y="0"/>
                    <a:pt x="3239" y="8"/>
                  </a:cubicBezTo>
                  <a:lnTo>
                    <a:pt x="3239" y="8"/>
                  </a:lnTo>
                  <a:cubicBezTo>
                    <a:pt x="3280" y="16"/>
                    <a:pt x="3304" y="40"/>
                    <a:pt x="3288" y="98"/>
                  </a:cubicBezTo>
                  <a:cubicBezTo>
                    <a:pt x="3239" y="270"/>
                    <a:pt x="3207" y="448"/>
                    <a:pt x="3191" y="628"/>
                  </a:cubicBezTo>
                  <a:cubicBezTo>
                    <a:pt x="3109" y="1355"/>
                    <a:pt x="3272" y="2040"/>
                    <a:pt x="3607" y="2627"/>
                  </a:cubicBezTo>
                  <a:cubicBezTo>
                    <a:pt x="4112" y="2627"/>
                    <a:pt x="4325" y="2039"/>
                    <a:pt x="4381" y="1631"/>
                  </a:cubicBezTo>
                  <a:cubicBezTo>
                    <a:pt x="4381" y="1534"/>
                    <a:pt x="4455" y="1468"/>
                    <a:pt x="4601" y="1582"/>
                  </a:cubicBezTo>
                  <a:cubicBezTo>
                    <a:pt x="5255" y="2063"/>
                    <a:pt x="5687" y="2830"/>
                    <a:pt x="5687" y="3703"/>
                  </a:cubicBezTo>
                  <a:cubicBezTo>
                    <a:pt x="5687" y="5163"/>
                    <a:pt x="4504" y="6347"/>
                    <a:pt x="3035" y="6347"/>
                  </a:cubicBezTo>
                  <a:cubicBezTo>
                    <a:pt x="1575" y="6355"/>
                    <a:pt x="391" y="5171"/>
                    <a:pt x="391" y="3711"/>
                  </a:cubicBezTo>
                  <a:close/>
                  <a:moveTo>
                    <a:pt x="5776" y="6771"/>
                  </a:moveTo>
                  <a:lnTo>
                    <a:pt x="293" y="6771"/>
                  </a:lnTo>
                  <a:cubicBezTo>
                    <a:pt x="131" y="6771"/>
                    <a:pt x="0" y="6902"/>
                    <a:pt x="0" y="7064"/>
                  </a:cubicBezTo>
                  <a:cubicBezTo>
                    <a:pt x="0" y="7227"/>
                    <a:pt x="131" y="7350"/>
                    <a:pt x="293" y="7350"/>
                  </a:cubicBezTo>
                  <a:lnTo>
                    <a:pt x="5777" y="7350"/>
                  </a:lnTo>
                  <a:cubicBezTo>
                    <a:pt x="5940" y="7350"/>
                    <a:pt x="6063" y="7219"/>
                    <a:pt x="6063" y="7064"/>
                  </a:cubicBezTo>
                  <a:cubicBezTo>
                    <a:pt x="6063" y="6902"/>
                    <a:pt x="5940" y="6771"/>
                    <a:pt x="5776" y="67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sz="1355"/>
            </a:p>
          </p:txBody>
        </p:sp>
        <p:sp>
          <p:nvSpPr>
            <p:cNvPr id="25" name="Shape 917"/>
            <p:cNvSpPr/>
            <p:nvPr/>
          </p:nvSpPr>
          <p:spPr>
            <a:xfrm flipV="1">
              <a:off x="7128331" y="1901789"/>
              <a:ext cx="1386523" cy="0"/>
            </a:xfrm>
            <a:prstGeom prst="line">
              <a:avLst/>
            </a:prstGeom>
            <a:ln w="12700">
              <a:solidFill>
                <a:srgbClr val="635042"/>
              </a:solidFill>
              <a:custDash>
                <a:ds d="200000" sp="200000"/>
              </a:custDash>
              <a:miter lim="400000"/>
              <a:tailEnd type="triangle"/>
            </a:ln>
          </p:spPr>
          <p:txBody>
            <a:bodyPr lIns="0" tIns="0" rIns="0" bIns="0" anchor="ctr"/>
            <a:lstStyle/>
            <a:p>
              <a:pPr marL="0" marR="0" lvl="0" indent="0" defTabSz="228600" eaLnBrk="1" fontAlgn="auto" latinLnBrk="0" hangingPunct="1">
                <a:lnSpc>
                  <a:spcPct val="100000"/>
                </a:lnSpc>
                <a:spcBef>
                  <a:spcPts val="0"/>
                </a:spcBef>
                <a:spcAft>
                  <a:spcPts val="0"/>
                </a:spcAft>
                <a:buClrTx/>
                <a:buSzTx/>
                <a:buFontTx/>
                <a:buNone/>
                <a:defRPr sz="1200">
                  <a:latin typeface="Helvetica"/>
                  <a:ea typeface="Helvetica"/>
                  <a:cs typeface="Helvetica"/>
                  <a:sym typeface="Helvetica"/>
                </a:defRPr>
              </a:pPr>
              <a:endParaRPr kumimoji="0" sz="6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Normal" panose="020B0400000000000000" pitchFamily="34" charset="-122"/>
                <a:cs typeface="Helvetica"/>
                <a:sym typeface="Arial" panose="020B0604020202020204" pitchFamily="34" charset="0"/>
              </a:endParaRPr>
            </a:p>
          </p:txBody>
        </p:sp>
        <p:sp>
          <p:nvSpPr>
            <p:cNvPr id="26" name="文本框 15"/>
            <p:cNvSpPr txBox="1"/>
            <p:nvPr/>
          </p:nvSpPr>
          <p:spPr>
            <a:xfrm>
              <a:off x="8620802" y="1593478"/>
              <a:ext cx="1437598" cy="646171"/>
            </a:xfrm>
            <a:prstGeom prst="rect">
              <a:avLst/>
            </a:prstGeom>
            <a:noFill/>
          </p:spPr>
          <p:txBody>
            <a:bodyPr wrap="square" lIns="91280" tIns="45641" rIns="91280" bIns="45641" rtlCol="0">
              <a:spAutoFit/>
            </a:bodyPr>
            <a:lstStyle/>
            <a:p>
              <a:r>
                <a:rPr lang="zh-CN" altLang="en-US" dirty="0">
                  <a:latin typeface="思源黑体 CN Medium" panose="020B0600000000000000" pitchFamily="34" charset="-122"/>
                  <a:ea typeface="思源黑体 CN Medium" panose="020B0600000000000000" pitchFamily="34" charset="-122"/>
                </a:rPr>
                <a:t>组织扑救初期火灾能力</a:t>
              </a:r>
            </a:p>
          </p:txBody>
        </p:sp>
      </p:grpSp>
      <p:grpSp>
        <p:nvGrpSpPr>
          <p:cNvPr id="32" name="Group 12"/>
          <p:cNvGrpSpPr/>
          <p:nvPr/>
        </p:nvGrpSpPr>
        <p:grpSpPr>
          <a:xfrm>
            <a:off x="6855462" y="2925093"/>
            <a:ext cx="3580309" cy="1652587"/>
            <a:chOff x="6478091" y="2925093"/>
            <a:chExt cx="3580309" cy="1652587"/>
          </a:xfrm>
        </p:grpSpPr>
        <p:sp>
          <p:nvSpPr>
            <p:cNvPr id="33" name="Freeform 9"/>
            <p:cNvSpPr/>
            <p:nvPr/>
          </p:nvSpPr>
          <p:spPr>
            <a:xfrm>
              <a:off x="6478091" y="2925093"/>
              <a:ext cx="1654175" cy="1652587"/>
            </a:xfrm>
            <a:custGeom>
              <a:avLst/>
              <a:gdLst/>
              <a:ahLst/>
              <a:cxnLst>
                <a:cxn ang="0">
                  <a:pos x="827201" y="0"/>
                </a:cxn>
                <a:cxn ang="0">
                  <a:pos x="1653762" y="826257"/>
                </a:cxn>
                <a:cxn ang="0">
                  <a:pos x="827201" y="1652513"/>
                </a:cxn>
                <a:cxn ang="0">
                  <a:pos x="0" y="826257"/>
                </a:cxn>
                <a:cxn ang="0">
                  <a:pos x="827201" y="0"/>
                </a:cxn>
              </a:cxnLst>
              <a:rect l="0" t="0" r="0" b="0"/>
              <a:pathLst>
                <a:path w="2587" h="2586">
                  <a:moveTo>
                    <a:pt x="1294" y="0"/>
                  </a:moveTo>
                  <a:lnTo>
                    <a:pt x="2587" y="1293"/>
                  </a:lnTo>
                  <a:lnTo>
                    <a:pt x="1294" y="2586"/>
                  </a:lnTo>
                  <a:lnTo>
                    <a:pt x="0" y="1293"/>
                  </a:lnTo>
                  <a:lnTo>
                    <a:pt x="1294" y="0"/>
                  </a:lnTo>
                  <a:close/>
                </a:path>
              </a:pathLst>
            </a:custGeom>
            <a:solidFill>
              <a:srgbClr val="FA5243"/>
            </a:solidFill>
            <a:ln w="10">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
            <p:cNvSpPr>
              <a:spLocks noEditPoints="1"/>
            </p:cNvSpPr>
            <p:nvPr/>
          </p:nvSpPr>
          <p:spPr bwMode="auto">
            <a:xfrm>
              <a:off x="7021157" y="3534206"/>
              <a:ext cx="568042" cy="434360"/>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Calibri" panose="020F0502020204030204"/>
                <a:ea typeface="思源黑体 CN Normal" panose="020B0400000000000000" pitchFamily="34" charset="-122"/>
                <a:cs typeface="+mn-cs"/>
              </a:endParaRPr>
            </a:p>
          </p:txBody>
        </p:sp>
        <p:sp>
          <p:nvSpPr>
            <p:cNvPr id="35" name="Shape 917"/>
            <p:cNvSpPr/>
            <p:nvPr/>
          </p:nvSpPr>
          <p:spPr>
            <a:xfrm flipV="1">
              <a:off x="8249741" y="3752179"/>
              <a:ext cx="265113" cy="0"/>
            </a:xfrm>
            <a:prstGeom prst="line">
              <a:avLst/>
            </a:prstGeom>
            <a:ln w="12700">
              <a:solidFill>
                <a:srgbClr val="635042"/>
              </a:solidFill>
              <a:custDash>
                <a:ds d="200000" sp="200000"/>
              </a:custDash>
              <a:miter lim="400000"/>
              <a:tailEnd type="triangle"/>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228600" eaLnBrk="1" fontAlgn="auto" latinLnBrk="0" hangingPunct="1">
                <a:lnSpc>
                  <a:spcPct val="100000"/>
                </a:lnSpc>
                <a:spcBef>
                  <a:spcPts val="0"/>
                </a:spcBef>
                <a:spcAft>
                  <a:spcPts val="0"/>
                </a:spcAft>
                <a:buClrTx/>
                <a:buSzTx/>
                <a:buFontTx/>
                <a:buNone/>
                <a:defRPr sz="1200">
                  <a:latin typeface="Helvetica"/>
                  <a:ea typeface="Helvetica"/>
                  <a:cs typeface="Helvetica"/>
                  <a:sym typeface="Helvetica"/>
                </a:defRPr>
              </a:pPr>
              <a:endParaRPr kumimoji="0" sz="6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Normal" panose="020B0400000000000000" pitchFamily="34" charset="-122"/>
                <a:cs typeface="Helvetica"/>
                <a:sym typeface="Arial" panose="020B0604020202020204" pitchFamily="34" charset="0"/>
              </a:endParaRPr>
            </a:p>
          </p:txBody>
        </p:sp>
        <p:sp>
          <p:nvSpPr>
            <p:cNvPr id="36" name="文本框 15"/>
            <p:cNvSpPr txBox="1"/>
            <p:nvPr/>
          </p:nvSpPr>
          <p:spPr>
            <a:xfrm>
              <a:off x="8620802" y="3398315"/>
              <a:ext cx="1437598" cy="646171"/>
            </a:xfrm>
            <a:prstGeom prst="rect">
              <a:avLst/>
            </a:prstGeom>
            <a:noFill/>
          </p:spPr>
          <p:txBody>
            <a:bodyPr wrap="square" lIns="91280" tIns="45641" rIns="91280" bIns="4564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思源黑体 CN Medium" panose="020B0600000000000000" pitchFamily="34" charset="-122"/>
                  <a:ea typeface="思源黑体 CN Medium" panose="020B0600000000000000" pitchFamily="34" charset="-122"/>
                </a:rPr>
                <a:t>组织人员疏散逃生能力</a:t>
              </a:r>
            </a:p>
          </p:txBody>
        </p:sp>
      </p:grpSp>
      <p:grpSp>
        <p:nvGrpSpPr>
          <p:cNvPr id="37" name="Group 13"/>
          <p:cNvGrpSpPr/>
          <p:nvPr/>
        </p:nvGrpSpPr>
        <p:grpSpPr>
          <a:xfrm>
            <a:off x="5788662" y="3831555"/>
            <a:ext cx="4647109" cy="1971675"/>
            <a:chOff x="5411291" y="3831555"/>
            <a:chExt cx="4647109" cy="1971675"/>
          </a:xfrm>
        </p:grpSpPr>
        <p:sp>
          <p:nvSpPr>
            <p:cNvPr id="38" name="Freeform 8"/>
            <p:cNvSpPr/>
            <p:nvPr/>
          </p:nvSpPr>
          <p:spPr>
            <a:xfrm>
              <a:off x="5411291" y="3831555"/>
              <a:ext cx="1971675" cy="1971675"/>
            </a:xfrm>
            <a:custGeom>
              <a:avLst/>
              <a:gdLst/>
              <a:ahLst/>
              <a:cxnLst>
                <a:cxn ang="0">
                  <a:pos x="985431" y="0"/>
                </a:cxn>
                <a:cxn ang="0">
                  <a:pos x="1971675" y="986244"/>
                </a:cxn>
                <a:cxn ang="0">
                  <a:pos x="985431" y="1971675"/>
                </a:cxn>
                <a:cxn ang="0">
                  <a:pos x="0" y="986244"/>
                </a:cxn>
                <a:cxn ang="0">
                  <a:pos x="985431" y="0"/>
                </a:cxn>
              </a:cxnLst>
              <a:rect l="0" t="0" r="0" b="0"/>
              <a:pathLst>
                <a:path w="2427" h="2427">
                  <a:moveTo>
                    <a:pt x="1213" y="0"/>
                  </a:moveTo>
                  <a:lnTo>
                    <a:pt x="2427" y="1214"/>
                  </a:lnTo>
                  <a:lnTo>
                    <a:pt x="1213" y="2427"/>
                  </a:lnTo>
                  <a:lnTo>
                    <a:pt x="0" y="1214"/>
                  </a:lnTo>
                  <a:lnTo>
                    <a:pt x="1213" y="0"/>
                  </a:lnTo>
                  <a:close/>
                </a:path>
              </a:pathLst>
            </a:custGeom>
            <a:solidFill>
              <a:srgbClr val="FDB689"/>
            </a:solidFill>
            <a:ln w="10">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111"/>
            <p:cNvSpPr>
              <a:spLocks noEditPoints="1"/>
            </p:cNvSpPr>
            <p:nvPr/>
          </p:nvSpPr>
          <p:spPr bwMode="auto">
            <a:xfrm>
              <a:off x="6119951" y="4544575"/>
              <a:ext cx="555625" cy="479593"/>
            </a:xfrm>
            <a:custGeom>
              <a:avLst/>
              <a:gdLst>
                <a:gd name="connsiteX0" fmla="*/ 222210 w 606439"/>
                <a:gd name="connsiteY0" fmla="*/ 476810 h 523454"/>
                <a:gd name="connsiteX1" fmla="*/ 591037 w 606439"/>
                <a:gd name="connsiteY1" fmla="*/ 476810 h 523454"/>
                <a:gd name="connsiteX2" fmla="*/ 606439 w 606439"/>
                <a:gd name="connsiteY2" fmla="*/ 492071 h 523454"/>
                <a:gd name="connsiteX3" fmla="*/ 591037 w 606439"/>
                <a:gd name="connsiteY3" fmla="*/ 507435 h 523454"/>
                <a:gd name="connsiteX4" fmla="*/ 222210 w 606439"/>
                <a:gd name="connsiteY4" fmla="*/ 507435 h 523454"/>
                <a:gd name="connsiteX5" fmla="*/ 15301 w 606439"/>
                <a:gd name="connsiteY5" fmla="*/ 476810 h 523454"/>
                <a:gd name="connsiteX6" fmla="*/ 163006 w 606439"/>
                <a:gd name="connsiteY6" fmla="*/ 476810 h 523454"/>
                <a:gd name="connsiteX7" fmla="*/ 163006 w 606439"/>
                <a:gd name="connsiteY7" fmla="*/ 507435 h 523454"/>
                <a:gd name="connsiteX8" fmla="*/ 15301 w 606439"/>
                <a:gd name="connsiteY8" fmla="*/ 507435 h 523454"/>
                <a:gd name="connsiteX9" fmla="*/ 0 w 606439"/>
                <a:gd name="connsiteY9" fmla="*/ 492071 h 523454"/>
                <a:gd name="connsiteX10" fmla="*/ 15301 w 606439"/>
                <a:gd name="connsiteY10" fmla="*/ 476810 h 523454"/>
                <a:gd name="connsiteX11" fmla="*/ 192556 w 606439"/>
                <a:gd name="connsiteY11" fmla="*/ 460792 h 523454"/>
                <a:gd name="connsiteX12" fmla="*/ 211061 w 606439"/>
                <a:gd name="connsiteY12" fmla="*/ 479185 h 523454"/>
                <a:gd name="connsiteX13" fmla="*/ 211061 w 606439"/>
                <a:gd name="connsiteY13" fmla="*/ 505061 h 523454"/>
                <a:gd name="connsiteX14" fmla="*/ 192556 w 606439"/>
                <a:gd name="connsiteY14" fmla="*/ 523454 h 523454"/>
                <a:gd name="connsiteX15" fmla="*/ 174155 w 606439"/>
                <a:gd name="connsiteY15" fmla="*/ 505061 h 523454"/>
                <a:gd name="connsiteX16" fmla="*/ 174155 w 606439"/>
                <a:gd name="connsiteY16" fmla="*/ 479185 h 523454"/>
                <a:gd name="connsiteX17" fmla="*/ 192556 w 606439"/>
                <a:gd name="connsiteY17" fmla="*/ 460792 h 523454"/>
                <a:gd name="connsiteX18" fmla="*/ 270917 w 606439"/>
                <a:gd name="connsiteY18" fmla="*/ 230890 h 523454"/>
                <a:gd name="connsiteX19" fmla="*/ 301415 w 606439"/>
                <a:gd name="connsiteY19" fmla="*/ 261132 h 523454"/>
                <a:gd name="connsiteX20" fmla="*/ 288300 w 606439"/>
                <a:gd name="connsiteY20" fmla="*/ 349051 h 523454"/>
                <a:gd name="connsiteX21" fmla="*/ 288508 w 606439"/>
                <a:gd name="connsiteY21" fmla="*/ 349883 h 523454"/>
                <a:gd name="connsiteX22" fmla="*/ 302248 w 606439"/>
                <a:gd name="connsiteY22" fmla="*/ 368693 h 523454"/>
                <a:gd name="connsiteX23" fmla="*/ 303184 w 606439"/>
                <a:gd name="connsiteY23" fmla="*/ 369109 h 523454"/>
                <a:gd name="connsiteX24" fmla="*/ 304121 w 606439"/>
                <a:gd name="connsiteY24" fmla="*/ 368693 h 523454"/>
                <a:gd name="connsiteX25" fmla="*/ 317965 w 606439"/>
                <a:gd name="connsiteY25" fmla="*/ 349883 h 523454"/>
                <a:gd name="connsiteX26" fmla="*/ 318173 w 606439"/>
                <a:gd name="connsiteY26" fmla="*/ 349051 h 523454"/>
                <a:gd name="connsiteX27" fmla="*/ 304954 w 606439"/>
                <a:gd name="connsiteY27" fmla="*/ 261132 h 523454"/>
                <a:gd name="connsiteX28" fmla="*/ 335452 w 606439"/>
                <a:gd name="connsiteY28" fmla="*/ 230890 h 523454"/>
                <a:gd name="connsiteX29" fmla="*/ 354500 w 606439"/>
                <a:gd name="connsiteY29" fmla="*/ 246894 h 523454"/>
                <a:gd name="connsiteX30" fmla="*/ 393950 w 606439"/>
                <a:gd name="connsiteY30" fmla="*/ 265081 h 523454"/>
                <a:gd name="connsiteX31" fmla="*/ 408522 w 606439"/>
                <a:gd name="connsiteY31" fmla="*/ 277344 h 523454"/>
                <a:gd name="connsiteX32" fmla="*/ 428091 w 606439"/>
                <a:gd name="connsiteY32" fmla="*/ 379501 h 523454"/>
                <a:gd name="connsiteX33" fmla="*/ 178278 w 606439"/>
                <a:gd name="connsiteY33" fmla="*/ 379501 h 523454"/>
                <a:gd name="connsiteX34" fmla="*/ 197951 w 606439"/>
                <a:gd name="connsiteY34" fmla="*/ 277344 h 523454"/>
                <a:gd name="connsiteX35" fmla="*/ 212419 w 606439"/>
                <a:gd name="connsiteY35" fmla="*/ 265081 h 523454"/>
                <a:gd name="connsiteX36" fmla="*/ 251973 w 606439"/>
                <a:gd name="connsiteY36" fmla="*/ 246894 h 523454"/>
                <a:gd name="connsiteX37" fmla="*/ 276624 w 606439"/>
                <a:gd name="connsiteY37" fmla="*/ 129744 h 523454"/>
                <a:gd name="connsiteX38" fmla="*/ 249081 w 606439"/>
                <a:gd name="connsiteY38" fmla="*/ 154506 h 523454"/>
                <a:gd name="connsiteX39" fmla="*/ 303203 w 606439"/>
                <a:gd name="connsiteY39" fmla="*/ 223727 h 523454"/>
                <a:gd name="connsiteX40" fmla="*/ 357324 w 606439"/>
                <a:gd name="connsiteY40" fmla="*/ 154506 h 523454"/>
                <a:gd name="connsiteX41" fmla="*/ 288944 w 606439"/>
                <a:gd name="connsiteY41" fmla="*/ 155961 h 523454"/>
                <a:gd name="connsiteX42" fmla="*/ 276624 w 606439"/>
                <a:gd name="connsiteY42" fmla="*/ 129744 h 523454"/>
                <a:gd name="connsiteX43" fmla="*/ 303203 w 606439"/>
                <a:gd name="connsiteY43" fmla="*/ 68448 h 523454"/>
                <a:gd name="connsiteX44" fmla="*/ 374498 w 606439"/>
                <a:gd name="connsiteY44" fmla="*/ 138396 h 523454"/>
                <a:gd name="connsiteX45" fmla="*/ 303203 w 606439"/>
                <a:gd name="connsiteY45" fmla="*/ 239005 h 523454"/>
                <a:gd name="connsiteX46" fmla="*/ 232012 w 606439"/>
                <a:gd name="connsiteY46" fmla="*/ 138396 h 523454"/>
                <a:gd name="connsiteX47" fmla="*/ 303203 w 606439"/>
                <a:gd name="connsiteY47" fmla="*/ 68448 h 523454"/>
                <a:gd name="connsiteX48" fmla="*/ 41630 w 606439"/>
                <a:gd name="connsiteY48" fmla="*/ 41570 h 523454"/>
                <a:gd name="connsiteX49" fmla="*/ 41630 w 606439"/>
                <a:gd name="connsiteY49" fmla="*/ 406450 h 523454"/>
                <a:gd name="connsiteX50" fmla="*/ 564809 w 606439"/>
                <a:gd name="connsiteY50" fmla="*/ 406450 h 523454"/>
                <a:gd name="connsiteX51" fmla="*/ 564809 w 606439"/>
                <a:gd name="connsiteY51" fmla="*/ 41570 h 523454"/>
                <a:gd name="connsiteX52" fmla="*/ 27788 w 606439"/>
                <a:gd name="connsiteY52" fmla="*/ 0 h 523454"/>
                <a:gd name="connsiteX53" fmla="*/ 578651 w 606439"/>
                <a:gd name="connsiteY53" fmla="*/ 0 h 523454"/>
                <a:gd name="connsiteX54" fmla="*/ 606439 w 606439"/>
                <a:gd name="connsiteY54" fmla="*/ 27644 h 523454"/>
                <a:gd name="connsiteX55" fmla="*/ 606439 w 606439"/>
                <a:gd name="connsiteY55" fmla="*/ 420376 h 523454"/>
                <a:gd name="connsiteX56" fmla="*/ 578651 w 606439"/>
                <a:gd name="connsiteY56" fmla="*/ 448020 h 523454"/>
                <a:gd name="connsiteX57" fmla="*/ 27788 w 606439"/>
                <a:gd name="connsiteY57" fmla="*/ 448020 h 523454"/>
                <a:gd name="connsiteX58" fmla="*/ 0 w 606439"/>
                <a:gd name="connsiteY58" fmla="*/ 420376 h 523454"/>
                <a:gd name="connsiteX59" fmla="*/ 0 w 606439"/>
                <a:gd name="connsiteY59" fmla="*/ 27644 h 523454"/>
                <a:gd name="connsiteX60" fmla="*/ 27788 w 606439"/>
                <a:gd name="connsiteY60" fmla="*/ 0 h 52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439" h="523454">
                  <a:moveTo>
                    <a:pt x="222210" y="476810"/>
                  </a:moveTo>
                  <a:lnTo>
                    <a:pt x="591037" y="476810"/>
                  </a:lnTo>
                  <a:cubicBezTo>
                    <a:pt x="599570" y="476810"/>
                    <a:pt x="606439" y="483662"/>
                    <a:pt x="606439" y="492071"/>
                  </a:cubicBezTo>
                  <a:cubicBezTo>
                    <a:pt x="606439" y="500583"/>
                    <a:pt x="599570" y="507435"/>
                    <a:pt x="591037" y="507435"/>
                  </a:cubicBezTo>
                  <a:lnTo>
                    <a:pt x="222210" y="507435"/>
                  </a:lnTo>
                  <a:close/>
                  <a:moveTo>
                    <a:pt x="15301" y="476810"/>
                  </a:moveTo>
                  <a:lnTo>
                    <a:pt x="163006" y="476810"/>
                  </a:lnTo>
                  <a:lnTo>
                    <a:pt x="163006" y="507435"/>
                  </a:lnTo>
                  <a:lnTo>
                    <a:pt x="15301" y="507435"/>
                  </a:lnTo>
                  <a:cubicBezTo>
                    <a:pt x="6870" y="507435"/>
                    <a:pt x="0" y="500583"/>
                    <a:pt x="0" y="492071"/>
                  </a:cubicBezTo>
                  <a:cubicBezTo>
                    <a:pt x="0" y="483662"/>
                    <a:pt x="6870" y="476810"/>
                    <a:pt x="15301" y="476810"/>
                  </a:cubicBezTo>
                  <a:close/>
                  <a:moveTo>
                    <a:pt x="192556" y="460792"/>
                  </a:moveTo>
                  <a:cubicBezTo>
                    <a:pt x="202744" y="460792"/>
                    <a:pt x="211061" y="469001"/>
                    <a:pt x="211061" y="479185"/>
                  </a:cubicBezTo>
                  <a:lnTo>
                    <a:pt x="211061" y="505061"/>
                  </a:lnTo>
                  <a:cubicBezTo>
                    <a:pt x="211061" y="515245"/>
                    <a:pt x="202744" y="523454"/>
                    <a:pt x="192556" y="523454"/>
                  </a:cubicBezTo>
                  <a:cubicBezTo>
                    <a:pt x="182472" y="523454"/>
                    <a:pt x="174155" y="515245"/>
                    <a:pt x="174155" y="505061"/>
                  </a:cubicBezTo>
                  <a:lnTo>
                    <a:pt x="174155" y="479185"/>
                  </a:lnTo>
                  <a:cubicBezTo>
                    <a:pt x="174155" y="469001"/>
                    <a:pt x="182472" y="460792"/>
                    <a:pt x="192556" y="460792"/>
                  </a:cubicBezTo>
                  <a:close/>
                  <a:moveTo>
                    <a:pt x="270917" y="230890"/>
                  </a:moveTo>
                  <a:lnTo>
                    <a:pt x="301415" y="261132"/>
                  </a:lnTo>
                  <a:lnTo>
                    <a:pt x="288300" y="349051"/>
                  </a:lnTo>
                  <a:cubicBezTo>
                    <a:pt x="288300" y="349363"/>
                    <a:pt x="288300" y="349675"/>
                    <a:pt x="288508" y="349883"/>
                  </a:cubicBezTo>
                  <a:lnTo>
                    <a:pt x="302248" y="368693"/>
                  </a:lnTo>
                  <a:cubicBezTo>
                    <a:pt x="302456" y="369005"/>
                    <a:pt x="302872" y="369109"/>
                    <a:pt x="303184" y="369109"/>
                  </a:cubicBezTo>
                  <a:cubicBezTo>
                    <a:pt x="303601" y="369109"/>
                    <a:pt x="303913" y="369005"/>
                    <a:pt x="304121" y="368693"/>
                  </a:cubicBezTo>
                  <a:lnTo>
                    <a:pt x="317965" y="349883"/>
                  </a:lnTo>
                  <a:cubicBezTo>
                    <a:pt x="318069" y="349675"/>
                    <a:pt x="318173" y="349363"/>
                    <a:pt x="318173" y="349051"/>
                  </a:cubicBezTo>
                  <a:lnTo>
                    <a:pt x="304954" y="261132"/>
                  </a:lnTo>
                  <a:lnTo>
                    <a:pt x="335452" y="230890"/>
                  </a:lnTo>
                  <a:lnTo>
                    <a:pt x="354500" y="246894"/>
                  </a:lnTo>
                  <a:lnTo>
                    <a:pt x="393950" y="265081"/>
                  </a:lnTo>
                  <a:cubicBezTo>
                    <a:pt x="399779" y="267471"/>
                    <a:pt x="405920" y="271316"/>
                    <a:pt x="408522" y="277344"/>
                  </a:cubicBezTo>
                  <a:cubicBezTo>
                    <a:pt x="408522" y="277344"/>
                    <a:pt x="451407" y="379501"/>
                    <a:pt x="428091" y="379501"/>
                  </a:cubicBezTo>
                  <a:lnTo>
                    <a:pt x="178278" y="379501"/>
                  </a:lnTo>
                  <a:cubicBezTo>
                    <a:pt x="154962" y="379501"/>
                    <a:pt x="197951" y="277344"/>
                    <a:pt x="197951" y="277344"/>
                  </a:cubicBezTo>
                  <a:cubicBezTo>
                    <a:pt x="200865" y="271108"/>
                    <a:pt x="206590" y="267471"/>
                    <a:pt x="212419" y="265081"/>
                  </a:cubicBezTo>
                  <a:lnTo>
                    <a:pt x="251973" y="246894"/>
                  </a:lnTo>
                  <a:close/>
                  <a:moveTo>
                    <a:pt x="276624" y="129744"/>
                  </a:moveTo>
                  <a:cubicBezTo>
                    <a:pt x="263028" y="128497"/>
                    <a:pt x="246896" y="135746"/>
                    <a:pt x="249081" y="154506"/>
                  </a:cubicBezTo>
                  <a:cubicBezTo>
                    <a:pt x="253245" y="189116"/>
                    <a:pt x="273644" y="223727"/>
                    <a:pt x="303203" y="223727"/>
                  </a:cubicBezTo>
                  <a:cubicBezTo>
                    <a:pt x="331409" y="223727"/>
                    <a:pt x="357012" y="182049"/>
                    <a:pt x="357324" y="154506"/>
                  </a:cubicBezTo>
                  <a:cubicBezTo>
                    <a:pt x="357845" y="108463"/>
                    <a:pt x="325788" y="159911"/>
                    <a:pt x="288944" y="155961"/>
                  </a:cubicBezTo>
                  <a:cubicBezTo>
                    <a:pt x="301278" y="140735"/>
                    <a:pt x="290219" y="130991"/>
                    <a:pt x="276624" y="129744"/>
                  </a:cubicBezTo>
                  <a:close/>
                  <a:moveTo>
                    <a:pt x="303203" y="68448"/>
                  </a:moveTo>
                  <a:cubicBezTo>
                    <a:pt x="354098" y="68448"/>
                    <a:pt x="374914" y="94640"/>
                    <a:pt x="374498" y="138396"/>
                  </a:cubicBezTo>
                  <a:cubicBezTo>
                    <a:pt x="373769" y="201381"/>
                    <a:pt x="333386" y="239005"/>
                    <a:pt x="303203" y="239005"/>
                  </a:cubicBezTo>
                  <a:cubicBezTo>
                    <a:pt x="268024" y="239005"/>
                    <a:pt x="232637" y="201381"/>
                    <a:pt x="232012" y="138396"/>
                  </a:cubicBezTo>
                  <a:cubicBezTo>
                    <a:pt x="231596" y="94640"/>
                    <a:pt x="252412" y="68448"/>
                    <a:pt x="303203" y="68448"/>
                  </a:cubicBezTo>
                  <a:close/>
                  <a:moveTo>
                    <a:pt x="41630" y="41570"/>
                  </a:moveTo>
                  <a:lnTo>
                    <a:pt x="41630" y="406450"/>
                  </a:lnTo>
                  <a:lnTo>
                    <a:pt x="564809" y="406450"/>
                  </a:lnTo>
                  <a:lnTo>
                    <a:pt x="564809" y="41570"/>
                  </a:lnTo>
                  <a:close/>
                  <a:moveTo>
                    <a:pt x="27788" y="0"/>
                  </a:moveTo>
                  <a:lnTo>
                    <a:pt x="578651" y="0"/>
                  </a:lnTo>
                  <a:cubicBezTo>
                    <a:pt x="593950" y="0"/>
                    <a:pt x="606439" y="12367"/>
                    <a:pt x="606439" y="27644"/>
                  </a:cubicBezTo>
                  <a:lnTo>
                    <a:pt x="606439" y="420376"/>
                  </a:lnTo>
                  <a:cubicBezTo>
                    <a:pt x="606439" y="435653"/>
                    <a:pt x="593950" y="448020"/>
                    <a:pt x="578651" y="448020"/>
                  </a:cubicBezTo>
                  <a:lnTo>
                    <a:pt x="27788" y="448020"/>
                  </a:lnTo>
                  <a:cubicBezTo>
                    <a:pt x="12385" y="448020"/>
                    <a:pt x="0" y="435653"/>
                    <a:pt x="0" y="420376"/>
                  </a:cubicBezTo>
                  <a:lnTo>
                    <a:pt x="0" y="27644"/>
                  </a:lnTo>
                  <a:cubicBezTo>
                    <a:pt x="0" y="12367"/>
                    <a:pt x="12385" y="0"/>
                    <a:pt x="27788"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5"/>
            </a:p>
          </p:txBody>
        </p:sp>
        <p:sp>
          <p:nvSpPr>
            <p:cNvPr id="40" name="Shape 917"/>
            <p:cNvSpPr/>
            <p:nvPr/>
          </p:nvSpPr>
          <p:spPr>
            <a:xfrm flipV="1">
              <a:off x="7128331" y="5260072"/>
              <a:ext cx="1386523" cy="0"/>
            </a:xfrm>
            <a:prstGeom prst="line">
              <a:avLst/>
            </a:prstGeom>
            <a:ln w="12700">
              <a:solidFill>
                <a:srgbClr val="635042"/>
              </a:solidFill>
              <a:custDash>
                <a:ds d="200000" sp="200000"/>
              </a:custDash>
              <a:miter lim="400000"/>
              <a:tailEnd type="triangle"/>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228600" eaLnBrk="1" fontAlgn="auto" latinLnBrk="0" hangingPunct="1">
                <a:lnSpc>
                  <a:spcPct val="100000"/>
                </a:lnSpc>
                <a:spcBef>
                  <a:spcPts val="0"/>
                </a:spcBef>
                <a:spcAft>
                  <a:spcPts val="0"/>
                </a:spcAft>
                <a:buClrTx/>
                <a:buSzTx/>
                <a:buFontTx/>
                <a:buNone/>
                <a:defRPr sz="1200">
                  <a:latin typeface="Helvetica"/>
                  <a:ea typeface="Helvetica"/>
                  <a:cs typeface="Helvetica"/>
                  <a:sym typeface="Helvetica"/>
                </a:defRPr>
              </a:pPr>
              <a:endParaRPr kumimoji="0" sz="6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Normal" panose="020B0400000000000000" pitchFamily="34" charset="-122"/>
                <a:cs typeface="Helvetica"/>
                <a:sym typeface="Arial" panose="020B0604020202020204" pitchFamily="34" charset="0"/>
              </a:endParaRPr>
            </a:p>
          </p:txBody>
        </p:sp>
        <p:sp>
          <p:nvSpPr>
            <p:cNvPr id="41" name="文本框 15"/>
            <p:cNvSpPr txBox="1"/>
            <p:nvPr/>
          </p:nvSpPr>
          <p:spPr>
            <a:xfrm>
              <a:off x="8620802" y="4913139"/>
              <a:ext cx="1437598" cy="646171"/>
            </a:xfrm>
            <a:prstGeom prst="rect">
              <a:avLst/>
            </a:prstGeom>
            <a:noFill/>
          </p:spPr>
          <p:txBody>
            <a:bodyPr wrap="square" lIns="91280" tIns="45641" rIns="91280" bIns="4564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思源黑体 CN Medium" panose="020B0600000000000000" pitchFamily="34" charset="-122"/>
                  <a:ea typeface="思源黑体 CN Medium" panose="020B0600000000000000" pitchFamily="34" charset="-122"/>
                </a:rPr>
                <a:t>消防宣传教育培训能力</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80374" y="2871190"/>
            <a:ext cx="4288354" cy="132343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zh-CN" altLang="en-US" sz="8000" dirty="0">
                <a:ln w="50800"/>
                <a:solidFill>
                  <a:schemeClr val="bg1"/>
                </a:solidFill>
                <a:effectLst>
                  <a:outerShdw blurRad="50800" dist="38100" dir="2700000" algn="tl" rotWithShape="0">
                    <a:prstClr val="black">
                      <a:alpha val="40000"/>
                    </a:prstClr>
                  </a:outerShdw>
                </a:effectLst>
                <a:latin typeface="思源黑体 Bold" panose="020B0800000000000000" pitchFamily="34" charset="-122"/>
                <a:ea typeface="思源黑体 Bold" panose="020B0800000000000000" pitchFamily="34" charset="-122"/>
                <a:sym typeface="思源黑体"/>
              </a:rPr>
              <a:t>感谢聆听</a:t>
            </a:r>
          </a:p>
        </p:txBody>
      </p:sp>
      <p:sp>
        <p:nvSpPr>
          <p:cNvPr id="2" name="文本框 1"/>
          <p:cNvSpPr txBox="1"/>
          <p:nvPr/>
        </p:nvSpPr>
        <p:spPr>
          <a:xfrm>
            <a:off x="377371" y="5675085"/>
            <a:ext cx="2351315" cy="460375"/>
          </a:xfrm>
          <a:prstGeom prst="rect">
            <a:avLst/>
          </a:prstGeom>
          <a:noFill/>
        </p:spPr>
        <p:txBody>
          <a:bodyPr wrap="square" rtlCol="0">
            <a:spAutoFit/>
          </a:bodyPr>
          <a:lstStyle/>
          <a:p>
            <a:r>
              <a:rPr lang="zh-CN" altLang="en-US" sz="2400" dirty="0">
                <a:solidFill>
                  <a:schemeClr val="bg1"/>
                </a:solidFill>
                <a:latin typeface="Noto Sans S Chinese Medium" panose="020B0600000000000000" pitchFamily="34" charset="-122"/>
                <a:ea typeface="Noto Sans S Chinese Medium" panose="020B0600000000000000" pitchFamily="34" charset="-122"/>
              </a:rPr>
              <a:t>演讲人：</a:t>
            </a:r>
            <a:r>
              <a:rPr lang="en-US" altLang="zh-CN" sz="2400" dirty="0">
                <a:solidFill>
                  <a:schemeClr val="bg1"/>
                </a:solidFill>
                <a:latin typeface="Noto Sans S Chinese Medium" panose="020B0600000000000000" pitchFamily="34" charset="-122"/>
                <a:ea typeface="Noto Sans S Chinese Medium" panose="020B0600000000000000" pitchFamily="34" charset="-122"/>
              </a:rPr>
              <a:t>XXXX</a:t>
            </a:r>
          </a:p>
        </p:txBody>
      </p:sp>
      <p:sp>
        <p:nvSpPr>
          <p:cNvPr id="3" name="文本框 2"/>
          <p:cNvSpPr txBox="1"/>
          <p:nvPr/>
        </p:nvSpPr>
        <p:spPr>
          <a:xfrm>
            <a:off x="10720415" y="4194629"/>
            <a:ext cx="615553" cy="2336800"/>
          </a:xfrm>
          <a:prstGeom prst="rect">
            <a:avLst/>
          </a:prstGeom>
          <a:noFill/>
        </p:spPr>
        <p:txBody>
          <a:bodyPr vert="eaVert" wrap="square" rtlCol="0">
            <a:spAutoFit/>
          </a:bodyPr>
          <a:lstStyle/>
          <a:p>
            <a:r>
              <a:rPr lang="zh-CN" altLang="en-US" sz="2800" kern="1400" spc="200" dirty="0">
                <a:solidFill>
                  <a:schemeClr val="bg1"/>
                </a:solidFill>
                <a:latin typeface="Noto Sans S Chinese Medium" panose="020B0600000000000000" pitchFamily="34" charset="-122"/>
                <a:ea typeface="Noto Sans S Chinese Medium" panose="020B0600000000000000" pitchFamily="34" charset="-122"/>
              </a:rPr>
              <a:t>防患于未然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aphicFrame>
        <p:nvGraphicFramePr>
          <p:cNvPr id="16" name="表格 -1"/>
          <p:cNvGraphicFramePr/>
          <p:nvPr/>
        </p:nvGraphicFramePr>
        <p:xfrm>
          <a:off x="1663196" y="1517847"/>
          <a:ext cx="8941036" cy="3709792"/>
        </p:xfrm>
        <a:graphic>
          <a:graphicData uri="http://schemas.openxmlformats.org/drawingml/2006/table">
            <a:tbl>
              <a:tblPr firstRow="1" bandRow="1">
                <a:tableStyleId>{21E4AEA4-8DFA-4A89-87EB-49C32662AFE0}</a:tableStyleId>
              </a:tblPr>
              <a:tblGrid>
                <a:gridCol w="2353027">
                  <a:extLst>
                    <a:ext uri="{9D8B030D-6E8A-4147-A177-3AD203B41FA5}">
                      <a16:colId xmlns:a16="http://schemas.microsoft.com/office/drawing/2014/main" val="20000"/>
                    </a:ext>
                  </a:extLst>
                </a:gridCol>
                <a:gridCol w="1847637">
                  <a:extLst>
                    <a:ext uri="{9D8B030D-6E8A-4147-A177-3AD203B41FA5}">
                      <a16:colId xmlns:a16="http://schemas.microsoft.com/office/drawing/2014/main" val="20001"/>
                    </a:ext>
                  </a:extLst>
                </a:gridCol>
                <a:gridCol w="1211221">
                  <a:extLst>
                    <a:ext uri="{9D8B030D-6E8A-4147-A177-3AD203B41FA5}">
                      <a16:colId xmlns:a16="http://schemas.microsoft.com/office/drawing/2014/main" val="20002"/>
                    </a:ext>
                  </a:extLst>
                </a:gridCol>
                <a:gridCol w="1209660">
                  <a:extLst>
                    <a:ext uri="{9D8B030D-6E8A-4147-A177-3AD203B41FA5}">
                      <a16:colId xmlns:a16="http://schemas.microsoft.com/office/drawing/2014/main" val="20003"/>
                    </a:ext>
                  </a:extLst>
                </a:gridCol>
                <a:gridCol w="2319491">
                  <a:extLst>
                    <a:ext uri="{9D8B030D-6E8A-4147-A177-3AD203B41FA5}">
                      <a16:colId xmlns:a16="http://schemas.microsoft.com/office/drawing/2014/main" val="20004"/>
                    </a:ext>
                  </a:extLst>
                </a:gridCol>
              </a:tblGrid>
              <a:tr h="313970">
                <a:tc>
                  <a:txBody>
                    <a:bodyPr/>
                    <a:lstStyle/>
                    <a:p>
                      <a:pPr marL="0" indent="0" algn="ctr">
                        <a:buNone/>
                      </a:pPr>
                      <a:r>
                        <a:rPr lang="zh-CN" altLang="en-US" sz="1800" u="none" dirty="0">
                          <a:solidFill>
                            <a:schemeClr val="bg1"/>
                          </a:solidFill>
                          <a:latin typeface="Noto Sans S Chinese Medium" panose="020B0600000000000000" pitchFamily="34" charset="-122"/>
                          <a:ea typeface="Noto Sans S Chinese Medium" panose="020B0600000000000000" pitchFamily="34" charset="-122"/>
                          <a:sym typeface="思源黑体"/>
                        </a:rPr>
                        <a:t>年度</a:t>
                      </a:r>
                      <a:endParaRPr lang="zh-CN" altLang="en-US" sz="1800" b="0" u="none" dirty="0">
                        <a:solidFill>
                          <a:schemeClr val="bg1"/>
                        </a:solidFill>
                        <a:latin typeface="Noto Sans S Chinese Medium" panose="020B0600000000000000" pitchFamily="34" charset="-122"/>
                        <a:ea typeface="Noto Sans S Chinese Medium" panose="020B0600000000000000" pitchFamily="34" charset="-122"/>
                        <a:cs typeface="黑体" panose="02010609060101010101" charset="-122"/>
                        <a:sym typeface="思源黑体"/>
                      </a:endParaRPr>
                    </a:p>
                  </a:txBody>
                  <a:tcPr marL="0" marR="0" marT="0" marB="0" anchor="ctr">
                    <a:solidFill>
                      <a:srgbClr val="E30101"/>
                    </a:solidFill>
                  </a:tcPr>
                </a:tc>
                <a:tc>
                  <a:txBody>
                    <a:bodyPr/>
                    <a:lstStyle/>
                    <a:p>
                      <a:pPr marL="0" indent="0" algn="ctr">
                        <a:buNone/>
                      </a:pPr>
                      <a:r>
                        <a:rPr lang="zh-CN" altLang="en-US" sz="1800" u="none" dirty="0">
                          <a:solidFill>
                            <a:schemeClr val="bg1"/>
                          </a:solidFill>
                          <a:latin typeface="Noto Sans S Chinese Medium" panose="020B0600000000000000" pitchFamily="34" charset="-122"/>
                          <a:ea typeface="Noto Sans S Chinese Medium" panose="020B0600000000000000" pitchFamily="34" charset="-122"/>
                          <a:sym typeface="思源黑体"/>
                        </a:rPr>
                        <a:t>起数</a:t>
                      </a:r>
                      <a:endParaRPr lang="zh-CN" altLang="en-US" sz="1800" b="0" u="none" dirty="0">
                        <a:solidFill>
                          <a:schemeClr val="bg1"/>
                        </a:solidFill>
                        <a:latin typeface="Noto Sans S Chinese Medium" panose="020B0600000000000000" pitchFamily="34" charset="-122"/>
                        <a:ea typeface="Noto Sans S Chinese Medium" panose="020B0600000000000000" pitchFamily="34" charset="-122"/>
                        <a:cs typeface="黑体" panose="02010609060101010101" charset="-122"/>
                        <a:sym typeface="思源黑体"/>
                      </a:endParaRPr>
                    </a:p>
                  </a:txBody>
                  <a:tcPr marL="0" marR="0" marT="0" marB="0" anchor="ctr">
                    <a:solidFill>
                      <a:srgbClr val="E30101"/>
                    </a:solidFill>
                  </a:tcPr>
                </a:tc>
                <a:tc>
                  <a:txBody>
                    <a:bodyPr/>
                    <a:lstStyle/>
                    <a:p>
                      <a:pPr marL="0" indent="0" algn="ctr">
                        <a:buNone/>
                      </a:pPr>
                      <a:r>
                        <a:rPr lang="zh-CN" altLang="en-US" sz="1800" u="none" dirty="0">
                          <a:solidFill>
                            <a:schemeClr val="bg1"/>
                          </a:solidFill>
                          <a:latin typeface="Noto Sans S Chinese Medium" panose="020B0600000000000000" pitchFamily="34" charset="-122"/>
                          <a:ea typeface="Noto Sans S Chinese Medium" panose="020B0600000000000000" pitchFamily="34" charset="-122"/>
                          <a:sym typeface="思源黑体"/>
                        </a:rPr>
                        <a:t>死</a:t>
                      </a:r>
                      <a:endParaRPr lang="zh-CN" altLang="en-US" sz="1800" b="0" u="none" dirty="0">
                        <a:solidFill>
                          <a:schemeClr val="bg1"/>
                        </a:solidFill>
                        <a:latin typeface="Noto Sans S Chinese Medium" panose="020B0600000000000000" pitchFamily="34" charset="-122"/>
                        <a:ea typeface="Noto Sans S Chinese Medium" panose="020B0600000000000000" pitchFamily="34" charset="-122"/>
                        <a:cs typeface="黑体" panose="02010609060101010101" charset="-122"/>
                        <a:sym typeface="思源黑体"/>
                      </a:endParaRPr>
                    </a:p>
                  </a:txBody>
                  <a:tcPr marL="0" marR="0" marT="0" marB="0" anchor="ctr">
                    <a:solidFill>
                      <a:srgbClr val="E30101"/>
                    </a:solidFill>
                  </a:tcPr>
                </a:tc>
                <a:tc>
                  <a:txBody>
                    <a:bodyPr/>
                    <a:lstStyle/>
                    <a:p>
                      <a:pPr marL="0" indent="0" algn="ctr">
                        <a:buNone/>
                      </a:pPr>
                      <a:r>
                        <a:rPr lang="zh-CN" altLang="en-US" sz="1800" u="none" dirty="0">
                          <a:solidFill>
                            <a:schemeClr val="bg1"/>
                          </a:solidFill>
                          <a:latin typeface="Noto Sans S Chinese Medium" panose="020B0600000000000000" pitchFamily="34" charset="-122"/>
                          <a:ea typeface="Noto Sans S Chinese Medium" panose="020B0600000000000000" pitchFamily="34" charset="-122"/>
                          <a:sym typeface="思源黑体"/>
                        </a:rPr>
                        <a:t>伤</a:t>
                      </a:r>
                      <a:endParaRPr lang="zh-CN" altLang="en-US" sz="1800" b="0" u="none" dirty="0">
                        <a:solidFill>
                          <a:schemeClr val="bg1"/>
                        </a:solidFill>
                        <a:latin typeface="Noto Sans S Chinese Medium" panose="020B0600000000000000" pitchFamily="34" charset="-122"/>
                        <a:ea typeface="Noto Sans S Chinese Medium" panose="020B0600000000000000" pitchFamily="34" charset="-122"/>
                        <a:cs typeface="黑体" panose="02010609060101010101" charset="-122"/>
                        <a:sym typeface="思源黑体"/>
                      </a:endParaRPr>
                    </a:p>
                  </a:txBody>
                  <a:tcPr marL="0" marR="0" marT="0" marB="0" anchor="ctr">
                    <a:solidFill>
                      <a:srgbClr val="E30101"/>
                    </a:solidFill>
                  </a:tcPr>
                </a:tc>
                <a:tc>
                  <a:txBody>
                    <a:bodyPr/>
                    <a:lstStyle/>
                    <a:p>
                      <a:pPr marL="0" indent="0" algn="ctr">
                        <a:buNone/>
                      </a:pPr>
                      <a:r>
                        <a:rPr lang="zh-CN" altLang="en-US" sz="1800" u="none" dirty="0">
                          <a:solidFill>
                            <a:schemeClr val="bg1"/>
                          </a:solidFill>
                          <a:latin typeface="Noto Sans S Chinese Medium" panose="020B0600000000000000" pitchFamily="34" charset="-122"/>
                          <a:ea typeface="Noto Sans S Chinese Medium" panose="020B0600000000000000" pitchFamily="34" charset="-122"/>
                          <a:sym typeface="思源黑体"/>
                        </a:rPr>
                        <a:t>直接损失</a:t>
                      </a:r>
                      <a:endParaRPr lang="zh-CN" altLang="en-US" sz="1800" b="0" u="none" dirty="0">
                        <a:solidFill>
                          <a:schemeClr val="bg1"/>
                        </a:solidFill>
                        <a:latin typeface="Noto Sans S Chinese Medium" panose="020B0600000000000000" pitchFamily="34" charset="-122"/>
                        <a:ea typeface="Noto Sans S Chinese Medium" panose="020B0600000000000000" pitchFamily="34" charset="-122"/>
                        <a:cs typeface="黑体" panose="02010609060101010101" charset="-122"/>
                        <a:sym typeface="思源黑体"/>
                      </a:endParaRPr>
                    </a:p>
                  </a:txBody>
                  <a:tcPr marL="0" marR="0" marT="0" marB="0" anchor="ctr">
                    <a:solidFill>
                      <a:srgbClr val="E30101"/>
                    </a:solidFill>
                  </a:tcPr>
                </a:tc>
                <a:extLst>
                  <a:ext uri="{0D108BD9-81ED-4DB2-BD59-A6C34878D82A}">
                    <a16:rowId xmlns:a16="http://schemas.microsoft.com/office/drawing/2014/main" val="10000"/>
                  </a:ext>
                </a:extLst>
              </a:tr>
              <a:tr h="283640">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2005</a:t>
                      </a:r>
                      <a:endParaRPr lang="en-US" altLang="zh-CN" sz="1600" b="1" u="none" dirty="0">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235941</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2496</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2506</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13.6</a:t>
                      </a:r>
                      <a:r>
                        <a:rPr lang="zh-CN" altLang="en-US" sz="1600" u="none">
                          <a:latin typeface="思源黑体 CN Normal" panose="020B0400000000000000" pitchFamily="34" charset="-122"/>
                          <a:ea typeface="思源黑体 CN Normal" panose="020B0400000000000000" pitchFamily="34" charset="-122"/>
                          <a:sym typeface="思源黑体"/>
                        </a:rPr>
                        <a:t>亿 </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01"/>
                  </a:ext>
                </a:extLst>
              </a:tr>
              <a:tr h="283079">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2006</a:t>
                      </a:r>
                      <a:endParaRPr lang="en-US" altLang="zh-CN" sz="1600" b="1" u="none" dirty="0">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222702</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1517</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1418</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7.84</a:t>
                      </a:r>
                      <a:r>
                        <a:rPr lang="zh-CN" altLang="en-US" sz="1600" u="none">
                          <a:latin typeface="思源黑体 CN Normal" panose="020B0400000000000000" pitchFamily="34" charset="-122"/>
                          <a:ea typeface="思源黑体 CN Normal" panose="020B0400000000000000" pitchFamily="34" charset="-122"/>
                          <a:sym typeface="思源黑体"/>
                        </a:rPr>
                        <a:t>亿</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02"/>
                  </a:ext>
                </a:extLst>
              </a:tr>
              <a:tr h="283079">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2007</a:t>
                      </a:r>
                      <a:endParaRPr lang="en-US" altLang="zh-CN" sz="1600" b="1" u="none" dirty="0">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159000</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1418</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863</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9.90</a:t>
                      </a:r>
                      <a:r>
                        <a:rPr lang="zh-CN" altLang="en-US" sz="1600" u="none">
                          <a:latin typeface="思源黑体 CN Normal" panose="020B0400000000000000" pitchFamily="34" charset="-122"/>
                          <a:ea typeface="思源黑体 CN Normal" panose="020B0400000000000000" pitchFamily="34" charset="-122"/>
                          <a:sym typeface="思源黑体"/>
                        </a:rPr>
                        <a:t>亿</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03"/>
                  </a:ext>
                </a:extLst>
              </a:tr>
              <a:tr h="281955">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2008</a:t>
                      </a:r>
                      <a:endParaRPr lang="en-US" altLang="zh-CN" sz="1600" b="1" u="none" dirty="0">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133000</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1385</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684</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15</a:t>
                      </a:r>
                      <a:r>
                        <a:rPr lang="zh-CN" altLang="en-US" sz="1600" u="none">
                          <a:latin typeface="思源黑体 CN Normal" panose="020B0400000000000000" pitchFamily="34" charset="-122"/>
                          <a:ea typeface="思源黑体 CN Normal" panose="020B0400000000000000" pitchFamily="34" charset="-122"/>
                          <a:sym typeface="思源黑体"/>
                        </a:rPr>
                        <a:t>亿</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04"/>
                  </a:ext>
                </a:extLst>
              </a:tr>
              <a:tr h="283079">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2009</a:t>
                      </a:r>
                      <a:endParaRPr lang="en-US" altLang="zh-CN" sz="1600" b="1" u="none" dirty="0">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12.7</a:t>
                      </a:r>
                      <a:r>
                        <a:rPr lang="zh-CN" altLang="en-US" sz="1600" u="none" dirty="0">
                          <a:latin typeface="思源黑体 CN Normal" panose="020B0400000000000000" pitchFamily="34" charset="-122"/>
                          <a:ea typeface="思源黑体 CN Normal" panose="020B0400000000000000" pitchFamily="34" charset="-122"/>
                          <a:sym typeface="思源黑体"/>
                        </a:rPr>
                        <a:t>万</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1076</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580</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13.2</a:t>
                      </a:r>
                      <a:r>
                        <a:rPr lang="zh-CN" altLang="en-US" sz="1600" u="none" dirty="0">
                          <a:latin typeface="思源黑体 CN Normal" panose="020B0400000000000000" pitchFamily="34" charset="-122"/>
                          <a:ea typeface="思源黑体 CN Normal" panose="020B0400000000000000" pitchFamily="34" charset="-122"/>
                          <a:sym typeface="思源黑体"/>
                        </a:rPr>
                        <a:t>亿</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05"/>
                  </a:ext>
                </a:extLst>
              </a:tr>
              <a:tr h="283079">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2010</a:t>
                      </a:r>
                      <a:endParaRPr lang="en-US" altLang="zh-CN" sz="1600" b="1" u="none">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13.17</a:t>
                      </a:r>
                      <a:r>
                        <a:rPr lang="zh-CN" altLang="en-US" sz="1600" u="none" dirty="0">
                          <a:latin typeface="思源黑体 CN Normal" panose="020B0400000000000000" pitchFamily="34" charset="-122"/>
                          <a:ea typeface="思源黑体 CN Normal" panose="020B0400000000000000" pitchFamily="34" charset="-122"/>
                          <a:sym typeface="思源黑体"/>
                        </a:rPr>
                        <a:t>万</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1108</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573</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17.7</a:t>
                      </a:r>
                      <a:r>
                        <a:rPr lang="zh-CN" altLang="en-US" sz="1600" u="none" dirty="0">
                          <a:latin typeface="思源黑体 CN Normal" panose="020B0400000000000000" pitchFamily="34" charset="-122"/>
                          <a:ea typeface="思源黑体 CN Normal" panose="020B0400000000000000" pitchFamily="34" charset="-122"/>
                          <a:sym typeface="思源黑体"/>
                        </a:rPr>
                        <a:t>亿</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06"/>
                  </a:ext>
                </a:extLst>
              </a:tr>
              <a:tr h="283079">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2011</a:t>
                      </a:r>
                      <a:endParaRPr lang="en-US" altLang="zh-CN" sz="1600" b="1" u="none">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12.54</a:t>
                      </a:r>
                      <a:r>
                        <a:rPr lang="zh-CN" altLang="en-US" sz="1600" u="none" dirty="0">
                          <a:latin typeface="思源黑体 CN Normal" panose="020B0400000000000000" pitchFamily="34" charset="-122"/>
                          <a:ea typeface="思源黑体 CN Normal" panose="020B0400000000000000" pitchFamily="34" charset="-122"/>
                          <a:sym typeface="思源黑体"/>
                        </a:rPr>
                        <a:t>万</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1106</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572</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18.8</a:t>
                      </a:r>
                      <a:r>
                        <a:rPr lang="zh-CN" altLang="en-US" sz="1600" u="none" dirty="0">
                          <a:latin typeface="思源黑体 CN Normal" panose="020B0400000000000000" pitchFamily="34" charset="-122"/>
                          <a:ea typeface="思源黑体 CN Normal" panose="020B0400000000000000" pitchFamily="34" charset="-122"/>
                          <a:sym typeface="思源黑体"/>
                        </a:rPr>
                        <a:t>亿</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07"/>
                  </a:ext>
                </a:extLst>
              </a:tr>
              <a:tr h="283079">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2012</a:t>
                      </a:r>
                      <a:endParaRPr lang="en-US" altLang="zh-CN" sz="1600" b="1" u="none">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15.21</a:t>
                      </a:r>
                      <a:r>
                        <a:rPr lang="zh-CN" altLang="en-US" sz="1600" u="none" dirty="0">
                          <a:latin typeface="思源黑体 CN Normal" panose="020B0400000000000000" pitchFamily="34" charset="-122"/>
                          <a:ea typeface="思源黑体 CN Normal" panose="020B0400000000000000" pitchFamily="34" charset="-122"/>
                          <a:sym typeface="思源黑体"/>
                        </a:rPr>
                        <a:t>万</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1028</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575</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 21.8</a:t>
                      </a:r>
                      <a:r>
                        <a:rPr lang="zh-CN" altLang="en-US" sz="1600" u="none" dirty="0">
                          <a:latin typeface="思源黑体 CN Normal" panose="020B0400000000000000" pitchFamily="34" charset="-122"/>
                          <a:ea typeface="思源黑体 CN Normal" panose="020B0400000000000000" pitchFamily="34" charset="-122"/>
                          <a:sym typeface="思源黑体"/>
                        </a:rPr>
                        <a:t>亿</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08"/>
                  </a:ext>
                </a:extLst>
              </a:tr>
              <a:tr h="283640">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2013</a:t>
                      </a:r>
                      <a:endParaRPr lang="en-US" altLang="zh-CN" sz="1600" b="1" u="none">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38.8</a:t>
                      </a:r>
                      <a:r>
                        <a:rPr lang="zh-CN" altLang="en-US" sz="1600" u="none">
                          <a:latin typeface="思源黑体 CN Normal" panose="020B0400000000000000" pitchFamily="34" charset="-122"/>
                          <a:ea typeface="思源黑体 CN Normal" panose="020B0400000000000000" pitchFamily="34" charset="-122"/>
                          <a:sym typeface="思源黑体"/>
                        </a:rPr>
                        <a:t>万</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2113</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1637</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48.5</a:t>
                      </a:r>
                      <a:r>
                        <a:rPr lang="zh-CN" altLang="en-US" sz="1600" u="none" dirty="0">
                          <a:latin typeface="思源黑体 CN Normal" panose="020B0400000000000000" pitchFamily="34" charset="-122"/>
                          <a:ea typeface="思源黑体 CN Normal" panose="020B0400000000000000" pitchFamily="34" charset="-122"/>
                          <a:sym typeface="思源黑体"/>
                        </a:rPr>
                        <a:t>亿</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09"/>
                  </a:ext>
                </a:extLst>
              </a:tr>
              <a:tr h="281955">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2014</a:t>
                      </a:r>
                      <a:endParaRPr lang="en-US" altLang="zh-CN" sz="1600" b="1" u="none">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39.5</a:t>
                      </a:r>
                      <a:r>
                        <a:rPr lang="zh-CN" altLang="en-US" sz="1600" u="none">
                          <a:latin typeface="思源黑体 CN Normal" panose="020B0400000000000000" pitchFamily="34" charset="-122"/>
                          <a:ea typeface="思源黑体 CN Normal" panose="020B0400000000000000" pitchFamily="34" charset="-122"/>
                          <a:sym typeface="思源黑体"/>
                        </a:rPr>
                        <a:t>万</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1817</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1493</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43.9</a:t>
                      </a:r>
                      <a:r>
                        <a:rPr lang="zh-CN" altLang="en-US" sz="1600" u="none" dirty="0">
                          <a:latin typeface="思源黑体 CN Normal" panose="020B0400000000000000" pitchFamily="34" charset="-122"/>
                          <a:ea typeface="思源黑体 CN Normal" panose="020B0400000000000000" pitchFamily="34" charset="-122"/>
                          <a:sym typeface="思源黑体"/>
                        </a:rPr>
                        <a:t>亿</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10"/>
                  </a:ext>
                </a:extLst>
              </a:tr>
              <a:tr h="283079">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2015</a:t>
                      </a:r>
                      <a:endParaRPr lang="en-US" altLang="zh-CN" sz="1600" b="1" u="none" dirty="0">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33.8</a:t>
                      </a:r>
                      <a:r>
                        <a:rPr lang="zh-CN" altLang="en-US" sz="1600" u="none">
                          <a:latin typeface="思源黑体 CN Normal" panose="020B0400000000000000" pitchFamily="34" charset="-122"/>
                          <a:ea typeface="思源黑体 CN Normal" panose="020B0400000000000000" pitchFamily="34" charset="-122"/>
                          <a:sym typeface="思源黑体"/>
                        </a:rPr>
                        <a:t>万</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1742</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1112</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39.5</a:t>
                      </a:r>
                      <a:r>
                        <a:rPr lang="zh-CN" altLang="en-US" sz="1600" u="none" dirty="0">
                          <a:latin typeface="思源黑体 CN Normal" panose="020B0400000000000000" pitchFamily="34" charset="-122"/>
                          <a:ea typeface="思源黑体 CN Normal" panose="020B0400000000000000" pitchFamily="34" charset="-122"/>
                          <a:sym typeface="思源黑体"/>
                        </a:rPr>
                        <a:t>亿</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11"/>
                  </a:ext>
                </a:extLst>
              </a:tr>
              <a:tr h="283079">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2016</a:t>
                      </a:r>
                      <a:r>
                        <a:rPr lang="zh-CN" altLang="en-US" sz="1600" u="none" dirty="0">
                          <a:latin typeface="思源黑体 CN Normal" panose="020B0400000000000000" pitchFamily="34" charset="-122"/>
                          <a:ea typeface="思源黑体 CN Normal" panose="020B0400000000000000" pitchFamily="34" charset="-122"/>
                          <a:sym typeface="思源黑体"/>
                        </a:rPr>
                        <a:t>截至</a:t>
                      </a:r>
                      <a:r>
                        <a:rPr lang="en-US" altLang="zh-CN" sz="1600" u="none" dirty="0">
                          <a:latin typeface="思源黑体 CN Normal" panose="020B0400000000000000" pitchFamily="34" charset="-122"/>
                          <a:ea typeface="思源黑体 CN Normal" panose="020B0400000000000000" pitchFamily="34" charset="-122"/>
                          <a:sym typeface="思源黑体"/>
                        </a:rPr>
                        <a:t>10</a:t>
                      </a:r>
                      <a:r>
                        <a:rPr lang="zh-CN" altLang="en-US" sz="1600" u="none" dirty="0">
                          <a:latin typeface="思源黑体 CN Normal" panose="020B0400000000000000" pitchFamily="34" charset="-122"/>
                          <a:ea typeface="思源黑体 CN Normal" panose="020B0400000000000000" pitchFamily="34" charset="-122"/>
                          <a:sym typeface="思源黑体"/>
                        </a:rPr>
                        <a:t>月</a:t>
                      </a:r>
                      <a:endParaRPr lang="zh-CN" altLang="en-US" sz="1600" b="1" u="none" dirty="0">
                        <a:solidFill>
                          <a:srgbClr val="C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25</a:t>
                      </a:r>
                      <a:r>
                        <a:rPr lang="zh-CN" altLang="en-US" sz="1600" u="none" dirty="0">
                          <a:latin typeface="思源黑体 CN Normal" panose="020B0400000000000000" pitchFamily="34" charset="-122"/>
                          <a:ea typeface="思源黑体 CN Normal" panose="020B0400000000000000" pitchFamily="34" charset="-122"/>
                          <a:sym typeface="思源黑体"/>
                        </a:rPr>
                        <a:t>万</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a:latin typeface="思源黑体 CN Normal" panose="020B0400000000000000" pitchFamily="34" charset="-122"/>
                          <a:ea typeface="思源黑体 CN Normal" panose="020B0400000000000000" pitchFamily="34" charset="-122"/>
                          <a:sym typeface="思源黑体"/>
                        </a:rPr>
                        <a:t>1261</a:t>
                      </a:r>
                      <a:endParaRPr lang="zh-CN" altLang="en-US" sz="1600" b="0" u="none">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895</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tc>
                  <a:txBody>
                    <a:bodyPr/>
                    <a:lstStyle/>
                    <a:p>
                      <a:pPr marL="0" indent="0" algn="ctr">
                        <a:buNone/>
                      </a:pPr>
                      <a:r>
                        <a:rPr lang="en-US" altLang="zh-CN" sz="1600" u="none" dirty="0">
                          <a:latin typeface="思源黑体 CN Normal" panose="020B0400000000000000" pitchFamily="34" charset="-122"/>
                          <a:ea typeface="思源黑体 CN Normal" panose="020B0400000000000000" pitchFamily="34" charset="-122"/>
                          <a:sym typeface="思源黑体"/>
                        </a:rPr>
                        <a:t>30.1</a:t>
                      </a:r>
                      <a:r>
                        <a:rPr lang="zh-CN" altLang="en-US" sz="1600" u="none" dirty="0">
                          <a:latin typeface="思源黑体 CN Normal" panose="020B0400000000000000" pitchFamily="34" charset="-122"/>
                          <a:ea typeface="思源黑体 CN Normal" panose="020B0400000000000000" pitchFamily="34" charset="-122"/>
                          <a:sym typeface="思源黑体"/>
                        </a:rPr>
                        <a:t>亿</a:t>
                      </a:r>
                      <a:endParaRPr lang="zh-CN" altLang="en-US" sz="1600" b="0" u="none" dirty="0">
                        <a:solidFill>
                          <a:srgbClr val="000000"/>
                        </a:solidFill>
                        <a:latin typeface="思源黑体 CN Normal" panose="020B0400000000000000" pitchFamily="34" charset="-122"/>
                        <a:ea typeface="思源黑体 CN Normal" panose="020B0400000000000000" pitchFamily="34" charset="-122"/>
                        <a:cs typeface="华文中宋" panose="02010600040101010101" charset="-122"/>
                        <a:sym typeface="思源黑体"/>
                      </a:endParaRPr>
                    </a:p>
                  </a:txBody>
                  <a:tcPr marL="0" marR="0" marT="0" marB="0" anchor="ctr"/>
                </a:tc>
                <a:extLst>
                  <a:ext uri="{0D108BD9-81ED-4DB2-BD59-A6C34878D82A}">
                    <a16:rowId xmlns:a16="http://schemas.microsoft.com/office/drawing/2014/main" val="10012"/>
                  </a:ext>
                </a:extLst>
              </a:tr>
            </a:tbl>
          </a:graphicData>
        </a:graphic>
      </p:graphicFrame>
      <p:sp>
        <p:nvSpPr>
          <p:cNvPr id="11" name="文本占位符 7170"/>
          <p:cNvSpPr>
            <a:spLocks noGrp="1"/>
          </p:cNvSpPr>
          <p:nvPr/>
        </p:nvSpPr>
        <p:spPr>
          <a:xfrm>
            <a:off x="1568614" y="5330825"/>
            <a:ext cx="9114732" cy="1212850"/>
          </a:xfrm>
          <a:prstGeom prst="rect">
            <a:avLst/>
          </a:prstGeom>
          <a:noFill/>
          <a:ln w="9525">
            <a:noFill/>
          </a:ln>
        </p:spPr>
        <p:txBody>
          <a:bodyPr anchor="t"/>
          <a:lstStyle/>
          <a:p>
            <a:pPr indent="457200">
              <a:spcBef>
                <a:spcPct val="20000"/>
              </a:spcBef>
            </a:pPr>
            <a:r>
              <a:rPr lang="zh-CN" altLang="en-US" dirty="0">
                <a:latin typeface="Noto Sans S Chinese Medium" panose="020B0600000000000000" pitchFamily="34" charset="-122"/>
                <a:ea typeface="Noto Sans S Chinese Medium" panose="020B0600000000000000" pitchFamily="34" charset="-122"/>
                <a:sym typeface="思源黑体"/>
              </a:rPr>
              <a:t>从历年火灾形势我们可以分析，火灾的发生不仅造成严重的伤亡人数，还造成不可估量的经济损失。自</a:t>
            </a:r>
            <a:r>
              <a:rPr lang="en-US" altLang="zh-CN" dirty="0">
                <a:latin typeface="Noto Sans S Chinese Medium" panose="020B0600000000000000" pitchFamily="34" charset="-122"/>
                <a:ea typeface="Noto Sans S Chinese Medium" panose="020B0600000000000000" pitchFamily="34" charset="-122"/>
                <a:sym typeface="思源黑体"/>
              </a:rPr>
              <a:t>2005</a:t>
            </a:r>
            <a:r>
              <a:rPr lang="zh-CN" altLang="en-US" dirty="0">
                <a:latin typeface="Noto Sans S Chinese Medium" panose="020B0600000000000000" pitchFamily="34" charset="-122"/>
                <a:ea typeface="Noto Sans S Chinese Medium" panose="020B0600000000000000" pitchFamily="34" charset="-122"/>
                <a:sym typeface="思源黑体"/>
              </a:rPr>
              <a:t>年至</a:t>
            </a:r>
            <a:r>
              <a:rPr lang="en-US" altLang="zh-CN" dirty="0">
                <a:latin typeface="Noto Sans S Chinese Medium" panose="020B0600000000000000" pitchFamily="34" charset="-122"/>
                <a:ea typeface="Noto Sans S Chinese Medium" panose="020B0600000000000000" pitchFamily="34" charset="-122"/>
                <a:sym typeface="思源黑体"/>
              </a:rPr>
              <a:t>2016</a:t>
            </a:r>
            <a:r>
              <a:rPr lang="zh-CN" altLang="en-US" dirty="0">
                <a:latin typeface="Noto Sans S Chinese Medium" panose="020B0600000000000000" pitchFamily="34" charset="-122"/>
                <a:ea typeface="Noto Sans S Chinese Medium" panose="020B0600000000000000" pitchFamily="34" charset="-122"/>
                <a:sym typeface="思源黑体"/>
              </a:rPr>
              <a:t>年，仅发生在医院的火灾就达</a:t>
            </a:r>
            <a:r>
              <a:rPr lang="en-US" altLang="zh-CN" dirty="0">
                <a:latin typeface="Noto Sans S Chinese Medium" panose="020B0600000000000000" pitchFamily="34" charset="-122"/>
                <a:ea typeface="Noto Sans S Chinese Medium" panose="020B0600000000000000" pitchFamily="34" charset="-122"/>
                <a:sym typeface="思源黑体"/>
              </a:rPr>
              <a:t>5000</a:t>
            </a:r>
            <a:r>
              <a:rPr lang="zh-CN" altLang="en-US" dirty="0">
                <a:latin typeface="Noto Sans S Chinese Medium" panose="020B0600000000000000" pitchFamily="34" charset="-122"/>
                <a:ea typeface="Noto Sans S Chinese Medium" panose="020B0600000000000000" pitchFamily="34" charset="-122"/>
                <a:sym typeface="思源黑体"/>
              </a:rPr>
              <a:t>多起，电气、用火不慎和吸烟是引发火灾的主要原因。</a:t>
            </a:r>
          </a:p>
        </p:txBody>
      </p:sp>
      <p:grpSp>
        <p:nvGrpSpPr>
          <p:cNvPr id="10" name="组合 9"/>
          <p:cNvGrpSpPr/>
          <p:nvPr/>
        </p:nvGrpSpPr>
        <p:grpSpPr>
          <a:xfrm>
            <a:off x="721209" y="541635"/>
            <a:ext cx="5374791" cy="707886"/>
            <a:chOff x="3595038" y="541635"/>
            <a:chExt cx="5374791" cy="707886"/>
          </a:xfrm>
        </p:grpSpPr>
        <p:sp>
          <p:nvSpPr>
            <p:cNvPr id="14" name="文本框 13"/>
            <p:cNvSpPr txBox="1"/>
            <p:nvPr/>
          </p:nvSpPr>
          <p:spPr>
            <a:xfrm>
              <a:off x="4171213" y="541635"/>
              <a:ext cx="4798616"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近年的火灾形势</a:t>
              </a:r>
            </a:p>
          </p:txBody>
        </p:sp>
        <p:sp>
          <p:nvSpPr>
            <p:cNvPr id="15"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8"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11" grpId="6"/>
      <p:bldP spid="11" grpId="7"/>
      <p:bldP spid="11" grpId="8"/>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7" name="组合 6"/>
          <p:cNvGrpSpPr/>
          <p:nvPr/>
        </p:nvGrpSpPr>
        <p:grpSpPr>
          <a:xfrm>
            <a:off x="352424" y="1198335"/>
            <a:ext cx="11520489" cy="3543300"/>
            <a:chOff x="352424" y="1198335"/>
            <a:chExt cx="11520489" cy="3543300"/>
          </a:xfrm>
        </p:grpSpPr>
        <p:pic>
          <p:nvPicPr>
            <p:cNvPr id="2" name="图片 1"/>
            <p:cNvPicPr>
              <a:picLocks noChangeAspect="1"/>
            </p:cNvPicPr>
            <p:nvPr/>
          </p:nvPicPr>
          <p:blipFill rotWithShape="1">
            <a:blip r:embed="rId3" cstate="screen"/>
            <a:srcRect/>
            <a:stretch>
              <a:fillRect/>
            </a:stretch>
          </p:blipFill>
          <p:spPr>
            <a:xfrm>
              <a:off x="4810125" y="1198335"/>
              <a:ext cx="2571750" cy="3543300"/>
            </a:xfrm>
            <a:prstGeom prst="rect">
              <a:avLst/>
            </a:prstGeom>
            <a:effectLst>
              <a:outerShdw blurRad="63500" sx="102000" sy="102000" algn="ctr" rotWithShape="0">
                <a:prstClr val="black">
                  <a:alpha val="40000"/>
                </a:prstClr>
              </a:outerShdw>
            </a:effectLst>
          </p:spPr>
        </p:pic>
        <p:sp>
          <p:nvSpPr>
            <p:cNvPr id="3" name="矩形 2"/>
            <p:cNvSpPr/>
            <p:nvPr/>
          </p:nvSpPr>
          <p:spPr>
            <a:xfrm>
              <a:off x="352424" y="3377293"/>
              <a:ext cx="11520489" cy="1233714"/>
            </a:xfrm>
            <a:prstGeom prst="rect">
              <a:avLst/>
            </a:prstGeom>
            <a:solidFill>
              <a:srgbClr val="E3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776684" y="2085935"/>
              <a:ext cx="754743" cy="1446550"/>
            </a:xfrm>
            <a:prstGeom prst="rect">
              <a:avLst/>
            </a:prstGeom>
            <a:noFill/>
          </p:spPr>
          <p:txBody>
            <a:bodyPr wrap="square" rtlCol="0">
              <a:spAutoFit/>
            </a:bodyPr>
            <a:lstStyle/>
            <a:p>
              <a:r>
                <a:rPr lang="en-US" altLang="zh-CN" sz="8800" dirty="0">
                  <a:solidFill>
                    <a:schemeClr val="bg1"/>
                  </a:solidFill>
                  <a:latin typeface="Impact" panose="020B0806030902050204" pitchFamily="34" charset="0"/>
                </a:rPr>
                <a:t>2</a:t>
              </a:r>
              <a:endParaRPr lang="zh-CN" altLang="en-US" sz="8800" dirty="0">
                <a:solidFill>
                  <a:schemeClr val="bg1"/>
                </a:solidFill>
                <a:latin typeface="Impact" panose="020B0806030902050204" pitchFamily="34" charset="0"/>
              </a:endParaRPr>
            </a:p>
          </p:txBody>
        </p:sp>
        <p:sp>
          <p:nvSpPr>
            <p:cNvPr id="5" name="文本框 4"/>
            <p:cNvSpPr txBox="1"/>
            <p:nvPr/>
          </p:nvSpPr>
          <p:spPr>
            <a:xfrm>
              <a:off x="3261518" y="3532485"/>
              <a:ext cx="5727020" cy="1015663"/>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latin typeface="思源黑体 Bold" panose="020B0800000000000000" pitchFamily="34" charset="-122"/>
                  <a:ea typeface="思源黑体 Bold" panose="020B0800000000000000" pitchFamily="34" charset="-122"/>
                </a:rPr>
                <a:t>医院火灾特点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6" name="组合 5"/>
          <p:cNvGrpSpPr/>
          <p:nvPr/>
        </p:nvGrpSpPr>
        <p:grpSpPr>
          <a:xfrm>
            <a:off x="721209" y="541635"/>
            <a:ext cx="5374791" cy="707886"/>
            <a:chOff x="3595038" y="541635"/>
            <a:chExt cx="5374791" cy="707886"/>
          </a:xfrm>
        </p:grpSpPr>
        <p:sp>
          <p:nvSpPr>
            <p:cNvPr id="8" name="文本框 7"/>
            <p:cNvSpPr txBox="1"/>
            <p:nvPr/>
          </p:nvSpPr>
          <p:spPr>
            <a:xfrm>
              <a:off x="4171213" y="541635"/>
              <a:ext cx="4798616"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场所特点</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1" name="文本占位符 7170"/>
          <p:cNvSpPr>
            <a:spLocks noGrp="1"/>
          </p:cNvSpPr>
          <p:nvPr/>
        </p:nvSpPr>
        <p:spPr>
          <a:xfrm>
            <a:off x="1568614" y="5079992"/>
            <a:ext cx="9288072" cy="1212850"/>
          </a:xfrm>
          <a:prstGeom prst="rect">
            <a:avLst/>
          </a:prstGeom>
          <a:noFill/>
          <a:ln w="9525">
            <a:noFill/>
          </a:ln>
        </p:spPr>
        <p:txBody>
          <a:bodyPr anchor="t"/>
          <a:lstStyle/>
          <a:p>
            <a:pPr indent="457200">
              <a:spcBef>
                <a:spcPct val="20000"/>
              </a:spcBef>
            </a:pPr>
            <a:r>
              <a:rPr lang="zh-CN" altLang="en-US" dirty="0">
                <a:latin typeface="Noto Sans S Chinese Medium" panose="020B0600000000000000" pitchFamily="34" charset="-122"/>
                <a:ea typeface="Noto Sans S Chinese Medium" panose="020B0600000000000000" pitchFamily="34" charset="-122"/>
                <a:sym typeface="思源黑体"/>
              </a:rPr>
              <a:t>医院是人员集中场所，人员高度集中，密度大，一旦发生火灾，要在</a:t>
            </a:r>
            <a:r>
              <a:rPr lang="en-US" altLang="zh-CN" dirty="0">
                <a:solidFill>
                  <a:srgbClr val="C00000"/>
                </a:solidFill>
                <a:latin typeface="Noto Sans S Chinese Medium" panose="020B0600000000000000" pitchFamily="34" charset="-122"/>
                <a:ea typeface="Noto Sans S Chinese Medium" panose="020B0600000000000000" pitchFamily="34" charset="-122"/>
                <a:sym typeface="思源黑体"/>
              </a:rPr>
              <a:t>5-7</a:t>
            </a:r>
            <a:r>
              <a:rPr lang="zh-CN" altLang="en-US" dirty="0">
                <a:latin typeface="Noto Sans S Chinese Medium" panose="020B0600000000000000" pitchFamily="34" charset="-122"/>
                <a:ea typeface="Noto Sans S Chinese Medium" panose="020B0600000000000000" pitchFamily="34" charset="-122"/>
                <a:sym typeface="思源黑体"/>
              </a:rPr>
              <a:t>分钟内疏散完毕难度很大，疏散时人员拥挤，极易造成群死群伤的严重后果。</a:t>
            </a:r>
          </a:p>
        </p:txBody>
      </p:sp>
      <p:sp>
        <p:nvSpPr>
          <p:cNvPr id="10" name="文本框 99"/>
          <p:cNvSpPr txBox="1"/>
          <p:nvPr/>
        </p:nvSpPr>
        <p:spPr>
          <a:xfrm>
            <a:off x="1539586" y="1457411"/>
            <a:ext cx="4892675" cy="400110"/>
          </a:xfrm>
          <a:prstGeom prst="rect">
            <a:avLst/>
          </a:prstGeom>
          <a:noFill/>
          <a:ln w="9525">
            <a:noFill/>
          </a:ln>
        </p:spPr>
        <p:txBody>
          <a:bodyPr wrap="square" anchor="t">
            <a:spAutoFit/>
          </a:bodyPr>
          <a:lstStyle/>
          <a:p>
            <a:r>
              <a:rPr lang="en-US" altLang="zh-CN" sz="2000" dirty="0">
                <a:latin typeface="Noto Sans S Chinese Medium" panose="020B0600000000000000" pitchFamily="34" charset="-122"/>
                <a:ea typeface="Noto Sans S Chinese Medium" panose="020B0600000000000000" pitchFamily="34" charset="-122"/>
                <a:sym typeface="思源黑体"/>
              </a:rPr>
              <a:t> 1.</a:t>
            </a:r>
            <a:r>
              <a:rPr lang="zh-CN" altLang="en-US" sz="2000" dirty="0">
                <a:latin typeface="Noto Sans S Chinese Medium" panose="020B0600000000000000" pitchFamily="34" charset="-122"/>
                <a:ea typeface="Noto Sans S Chinese Medium" panose="020B0600000000000000" pitchFamily="34" charset="-122"/>
                <a:sym typeface="思源黑体"/>
              </a:rPr>
              <a:t>人员集中，极易造成巨大伤亡</a:t>
            </a:r>
          </a:p>
        </p:txBody>
      </p:sp>
      <p:pic>
        <p:nvPicPr>
          <p:cNvPr id="14" name="图片 1" descr="3716995"/>
          <p:cNvPicPr>
            <a:picLocks noChangeAspect="1"/>
          </p:cNvPicPr>
          <p:nvPr/>
        </p:nvPicPr>
        <p:blipFill>
          <a:blip r:embed="rId4"/>
          <a:stretch>
            <a:fillRect/>
          </a:stretch>
        </p:blipFill>
        <p:spPr>
          <a:xfrm>
            <a:off x="1663196" y="1874689"/>
            <a:ext cx="4717368" cy="3143250"/>
          </a:xfrm>
          <a:prstGeom prst="rect">
            <a:avLst/>
          </a:prstGeom>
          <a:noFill/>
          <a:ln w="9525">
            <a:noFill/>
          </a:ln>
        </p:spPr>
      </p:pic>
      <p:pic>
        <p:nvPicPr>
          <p:cNvPr id="15" name="图片 2" descr="\\192.168.10.11\监控中心\PPT\医院课件\资料\W020140714591957981687.jpgW020140714591957981687"/>
          <p:cNvPicPr>
            <a:picLocks noChangeAspect="1"/>
          </p:cNvPicPr>
          <p:nvPr/>
        </p:nvPicPr>
        <p:blipFill>
          <a:blip r:embed="rId5" cstate="screen"/>
          <a:stretch>
            <a:fillRect/>
          </a:stretch>
        </p:blipFill>
        <p:spPr>
          <a:xfrm>
            <a:off x="6217735" y="1876277"/>
            <a:ext cx="4386497" cy="3141662"/>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8"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11" grpId="6"/>
      <p:bldP spid="11" grpId="7"/>
      <p:bldP spid="11" grpId="8"/>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4" name="组合 3"/>
          <p:cNvGrpSpPr/>
          <p:nvPr/>
        </p:nvGrpSpPr>
        <p:grpSpPr>
          <a:xfrm>
            <a:off x="1683697" y="1856902"/>
            <a:ext cx="8921777" cy="3177586"/>
            <a:chOff x="1683697" y="1856902"/>
            <a:chExt cx="8921777" cy="3177586"/>
          </a:xfrm>
        </p:grpSpPr>
        <p:pic>
          <p:nvPicPr>
            <p:cNvPr id="2" name="图片 1"/>
            <p:cNvPicPr>
              <a:picLocks noChangeAspect="1"/>
            </p:cNvPicPr>
            <p:nvPr/>
          </p:nvPicPr>
          <p:blipFill>
            <a:blip r:embed="rId4" cstate="screen"/>
            <a:stretch>
              <a:fillRect/>
            </a:stretch>
          </p:blipFill>
          <p:spPr>
            <a:xfrm>
              <a:off x="1683697" y="1856902"/>
              <a:ext cx="4766379" cy="3177586"/>
            </a:xfrm>
            <a:prstGeom prst="rect">
              <a:avLst/>
            </a:prstGeom>
          </p:spPr>
        </p:pic>
        <p:pic>
          <p:nvPicPr>
            <p:cNvPr id="3" name="图片 2"/>
            <p:cNvPicPr>
              <a:picLocks noChangeAspect="1"/>
            </p:cNvPicPr>
            <p:nvPr/>
          </p:nvPicPr>
          <p:blipFill>
            <a:blip r:embed="rId5" cstate="screen"/>
            <a:stretch>
              <a:fillRect/>
            </a:stretch>
          </p:blipFill>
          <p:spPr>
            <a:xfrm>
              <a:off x="6048028" y="1857521"/>
              <a:ext cx="4557446" cy="3176967"/>
            </a:xfrm>
            <a:prstGeom prst="rect">
              <a:avLst/>
            </a:prstGeom>
          </p:spPr>
        </p:pic>
      </p:grpSp>
      <p:grpSp>
        <p:nvGrpSpPr>
          <p:cNvPr id="6" name="组合 5"/>
          <p:cNvGrpSpPr/>
          <p:nvPr/>
        </p:nvGrpSpPr>
        <p:grpSpPr>
          <a:xfrm>
            <a:off x="721209" y="541635"/>
            <a:ext cx="5374791" cy="707886"/>
            <a:chOff x="3595038" y="541635"/>
            <a:chExt cx="5374791" cy="707886"/>
          </a:xfrm>
        </p:grpSpPr>
        <p:sp>
          <p:nvSpPr>
            <p:cNvPr id="8" name="文本框 7"/>
            <p:cNvSpPr txBox="1"/>
            <p:nvPr/>
          </p:nvSpPr>
          <p:spPr>
            <a:xfrm>
              <a:off x="4171213" y="541635"/>
              <a:ext cx="4798616"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场所特点</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1" name="文本占位符 7170"/>
          <p:cNvSpPr>
            <a:spLocks noGrp="1"/>
          </p:cNvSpPr>
          <p:nvPr/>
        </p:nvSpPr>
        <p:spPr>
          <a:xfrm>
            <a:off x="1568614" y="5079992"/>
            <a:ext cx="9288072" cy="1212850"/>
          </a:xfrm>
          <a:prstGeom prst="rect">
            <a:avLst/>
          </a:prstGeom>
          <a:noFill/>
          <a:ln w="9525">
            <a:noFill/>
          </a:ln>
        </p:spPr>
        <p:txBody>
          <a:bodyPr anchor="t"/>
          <a:lstStyle/>
          <a:p>
            <a:pPr indent="457200">
              <a:spcBef>
                <a:spcPct val="20000"/>
              </a:spcBef>
            </a:pPr>
            <a:r>
              <a:rPr lang="zh-CN" altLang="en-US" dirty="0">
                <a:latin typeface="Noto Sans S Chinese Medium" panose="020B0600000000000000" pitchFamily="34" charset="-122"/>
                <a:ea typeface="Noto Sans S Chinese Medium" panose="020B0600000000000000" pitchFamily="34" charset="-122"/>
                <a:sym typeface="思源黑体"/>
              </a:rPr>
              <a:t>医院的功能复杂，在存放的药品中有一些危险的化学品，例如乙醚、苯、丙酮、甲醇、乙醇等易燃物质。着火时，这些物质不仅燃烧速度快，而且能够产生大量的烟气，部分危险的化学品甚至有爆炸的危险。</a:t>
            </a:r>
          </a:p>
        </p:txBody>
      </p:sp>
      <p:sp>
        <p:nvSpPr>
          <p:cNvPr id="10" name="文本框 99"/>
          <p:cNvSpPr txBox="1"/>
          <p:nvPr/>
        </p:nvSpPr>
        <p:spPr>
          <a:xfrm>
            <a:off x="1539586" y="1457411"/>
            <a:ext cx="4892675" cy="400110"/>
          </a:xfrm>
          <a:prstGeom prst="rect">
            <a:avLst/>
          </a:prstGeom>
          <a:noFill/>
          <a:ln w="9525">
            <a:noFill/>
          </a:ln>
        </p:spPr>
        <p:txBody>
          <a:bodyPr wrap="square" anchor="t">
            <a:spAutoFit/>
          </a:bodyPr>
          <a:lstStyle/>
          <a:p>
            <a:r>
              <a:rPr lang="en-US" altLang="zh-CN" sz="2000" dirty="0">
                <a:latin typeface="Noto Sans S Chinese Medium" panose="020B0600000000000000" pitchFamily="34" charset="-122"/>
                <a:ea typeface="Noto Sans S Chinese Medium" panose="020B0600000000000000" pitchFamily="34" charset="-122"/>
                <a:sym typeface="思源黑体"/>
              </a:rPr>
              <a:t> 2.</a:t>
            </a:r>
            <a:r>
              <a:rPr lang="zh-CN" altLang="en-US" sz="2000" dirty="0">
                <a:latin typeface="Noto Sans S Chinese Medium" panose="020B0600000000000000" pitchFamily="34" charset="-122"/>
                <a:ea typeface="Noto Sans S Chinese Medium" panose="020B0600000000000000" pitchFamily="34" charset="-122"/>
                <a:sym typeface="思源黑体"/>
              </a:rPr>
              <a:t>危险化学品种类多，火灾情况复杂</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8"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11" grpId="6"/>
      <p:bldP spid="11" grpId="7"/>
      <p:bldP spid="11" grpId="8"/>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352425" y="314325"/>
            <a:ext cx="11487150" cy="6229350"/>
          </a:xfrm>
          <a:prstGeom prst="roundRect">
            <a:avLst>
              <a:gd name="adj" fmla="val 10145"/>
            </a:avLst>
          </a:prstGeom>
          <a:solidFill>
            <a:schemeClr val="bg1"/>
          </a:solidFill>
          <a:ln>
            <a:solidFill>
              <a:schemeClr val="bg1"/>
            </a:solidFill>
          </a:ln>
          <a:effectLst>
            <a:outerShdw blurRad="127000" sx="101000" sy="101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a:ea typeface="思源黑体 CN Medium" panose="020B0600000000000000" pitchFamily="34" charset="-122"/>
              <a:sym typeface="思源黑体"/>
            </a:endParaRPr>
          </a:p>
        </p:txBody>
      </p:sp>
      <p:grpSp>
        <p:nvGrpSpPr>
          <p:cNvPr id="4" name="组合 3"/>
          <p:cNvGrpSpPr/>
          <p:nvPr/>
        </p:nvGrpSpPr>
        <p:grpSpPr>
          <a:xfrm>
            <a:off x="1683055" y="1857521"/>
            <a:ext cx="8920535" cy="3179081"/>
            <a:chOff x="1683055" y="1857521"/>
            <a:chExt cx="8920535" cy="3179081"/>
          </a:xfrm>
        </p:grpSpPr>
        <p:pic>
          <p:nvPicPr>
            <p:cNvPr id="2" name="图片 1"/>
            <p:cNvPicPr>
              <a:picLocks noChangeAspect="1"/>
            </p:cNvPicPr>
            <p:nvPr/>
          </p:nvPicPr>
          <p:blipFill>
            <a:blip r:embed="rId4" cstate="screen"/>
            <a:stretch>
              <a:fillRect/>
            </a:stretch>
          </p:blipFill>
          <p:spPr>
            <a:xfrm>
              <a:off x="1683055" y="1857521"/>
              <a:ext cx="4238774" cy="3179081"/>
            </a:xfrm>
            <a:prstGeom prst="rect">
              <a:avLst/>
            </a:prstGeom>
          </p:spPr>
        </p:pic>
        <p:pic>
          <p:nvPicPr>
            <p:cNvPr id="3" name="图片 2"/>
            <p:cNvPicPr>
              <a:picLocks noChangeAspect="1"/>
            </p:cNvPicPr>
            <p:nvPr/>
          </p:nvPicPr>
          <p:blipFill>
            <a:blip r:embed="rId5" cstate="screen"/>
            <a:stretch>
              <a:fillRect/>
            </a:stretch>
          </p:blipFill>
          <p:spPr>
            <a:xfrm>
              <a:off x="5921829" y="1863883"/>
              <a:ext cx="4681761" cy="3163731"/>
            </a:xfrm>
            <a:prstGeom prst="rect">
              <a:avLst/>
            </a:prstGeom>
          </p:spPr>
        </p:pic>
      </p:grpSp>
      <p:grpSp>
        <p:nvGrpSpPr>
          <p:cNvPr id="6" name="组合 5"/>
          <p:cNvGrpSpPr/>
          <p:nvPr/>
        </p:nvGrpSpPr>
        <p:grpSpPr>
          <a:xfrm>
            <a:off x="721209" y="541635"/>
            <a:ext cx="5374791" cy="707886"/>
            <a:chOff x="3595038" y="541635"/>
            <a:chExt cx="5374791" cy="707886"/>
          </a:xfrm>
        </p:grpSpPr>
        <p:sp>
          <p:nvSpPr>
            <p:cNvPr id="8" name="文本框 7"/>
            <p:cNvSpPr txBox="1"/>
            <p:nvPr/>
          </p:nvSpPr>
          <p:spPr>
            <a:xfrm>
              <a:off x="4171213" y="541635"/>
              <a:ext cx="4798616" cy="707886"/>
            </a:xfrm>
            <a:prstGeom prst="rect">
              <a:avLst/>
            </a:prstGeom>
            <a:noFill/>
          </p:spPr>
          <p:txBody>
            <a:bodyPr wrap="square" rtlCol="0">
              <a:spAutoFit/>
            </a:bodyPr>
            <a:lstStyle/>
            <a:p>
              <a:r>
                <a:rPr lang="zh-CN" altLang="en-US" sz="4000" dirty="0">
                  <a:solidFill>
                    <a:srgbClr val="E30101"/>
                  </a:solidFill>
                  <a:latin typeface="思源黑体 Bold" panose="020B0800000000000000" pitchFamily="34" charset="-122"/>
                  <a:ea typeface="思源黑体 Bold" panose="020B0800000000000000" pitchFamily="34" charset="-122"/>
                </a:rPr>
                <a:t>场所特点</a:t>
              </a:r>
            </a:p>
          </p:txBody>
        </p:sp>
        <p:sp>
          <p:nvSpPr>
            <p:cNvPr id="9" name="hydrant_252841"/>
            <p:cNvSpPr>
              <a:spLocks noChangeAspect="1"/>
            </p:cNvSpPr>
            <p:nvPr/>
          </p:nvSpPr>
          <p:spPr bwMode="auto">
            <a:xfrm>
              <a:off x="3595038" y="587019"/>
              <a:ext cx="609685" cy="540918"/>
            </a:xfrm>
            <a:custGeom>
              <a:avLst/>
              <a:gdLst>
                <a:gd name="connsiteX0" fmla="*/ 50644 w 607639"/>
                <a:gd name="connsiteY0" fmla="*/ 566286 h 606722"/>
                <a:gd name="connsiteX1" fmla="*/ 22251 w 607639"/>
                <a:gd name="connsiteY1" fmla="*/ 586459 h 606722"/>
                <a:gd name="connsiteX2" fmla="*/ 423309 w 607639"/>
                <a:gd name="connsiteY2" fmla="*/ 586459 h 606722"/>
                <a:gd name="connsiteX3" fmla="*/ 394916 w 607639"/>
                <a:gd name="connsiteY3" fmla="*/ 566286 h 606722"/>
                <a:gd name="connsiteX4" fmla="*/ 384859 w 607639"/>
                <a:gd name="connsiteY4" fmla="*/ 566286 h 606722"/>
                <a:gd name="connsiteX5" fmla="*/ 60791 w 607639"/>
                <a:gd name="connsiteY5" fmla="*/ 566286 h 606722"/>
                <a:gd name="connsiteX6" fmla="*/ 131605 w 607639"/>
                <a:gd name="connsiteY6" fmla="*/ 313452 h 606722"/>
                <a:gd name="connsiteX7" fmla="*/ 161966 w 607639"/>
                <a:gd name="connsiteY7" fmla="*/ 313452 h 606722"/>
                <a:gd name="connsiteX8" fmla="*/ 161966 w 607639"/>
                <a:gd name="connsiteY8" fmla="*/ 374144 h 606722"/>
                <a:gd name="connsiteX9" fmla="*/ 172115 w 607639"/>
                <a:gd name="connsiteY9" fmla="*/ 384274 h 606722"/>
                <a:gd name="connsiteX10" fmla="*/ 273436 w 607639"/>
                <a:gd name="connsiteY10" fmla="*/ 384274 h 606722"/>
                <a:gd name="connsiteX11" fmla="*/ 283586 w 607639"/>
                <a:gd name="connsiteY11" fmla="*/ 374144 h 606722"/>
                <a:gd name="connsiteX12" fmla="*/ 283586 w 607639"/>
                <a:gd name="connsiteY12" fmla="*/ 313452 h 606722"/>
                <a:gd name="connsiteX13" fmla="*/ 313946 w 607639"/>
                <a:gd name="connsiteY13" fmla="*/ 313452 h 606722"/>
                <a:gd name="connsiteX14" fmla="*/ 313946 w 607639"/>
                <a:gd name="connsiteY14" fmla="*/ 495440 h 606722"/>
                <a:gd name="connsiteX15" fmla="*/ 283586 w 607639"/>
                <a:gd name="connsiteY15" fmla="*/ 495440 h 606722"/>
                <a:gd name="connsiteX16" fmla="*/ 283586 w 607639"/>
                <a:gd name="connsiteY16" fmla="*/ 424706 h 606722"/>
                <a:gd name="connsiteX17" fmla="*/ 273436 w 607639"/>
                <a:gd name="connsiteY17" fmla="*/ 414576 h 606722"/>
                <a:gd name="connsiteX18" fmla="*/ 172115 w 607639"/>
                <a:gd name="connsiteY18" fmla="*/ 414576 h 606722"/>
                <a:gd name="connsiteX19" fmla="*/ 161966 w 607639"/>
                <a:gd name="connsiteY19" fmla="*/ 424706 h 606722"/>
                <a:gd name="connsiteX20" fmla="*/ 161966 w 607639"/>
                <a:gd name="connsiteY20" fmla="*/ 495440 h 606722"/>
                <a:gd name="connsiteX21" fmla="*/ 131605 w 607639"/>
                <a:gd name="connsiteY21" fmla="*/ 495440 h 606722"/>
                <a:gd name="connsiteX22" fmla="*/ 394916 w 607639"/>
                <a:gd name="connsiteY22" fmla="*/ 303317 h 606722"/>
                <a:gd name="connsiteX23" fmla="*/ 394916 w 607639"/>
                <a:gd name="connsiteY23" fmla="*/ 364015 h 606722"/>
                <a:gd name="connsiteX24" fmla="*/ 415210 w 607639"/>
                <a:gd name="connsiteY24" fmla="*/ 364015 h 606722"/>
                <a:gd name="connsiteX25" fmla="*/ 415210 w 607639"/>
                <a:gd name="connsiteY25" fmla="*/ 303317 h 606722"/>
                <a:gd name="connsiteX26" fmla="*/ 30351 w 607639"/>
                <a:gd name="connsiteY26" fmla="*/ 303317 h 606722"/>
                <a:gd name="connsiteX27" fmla="*/ 30351 w 607639"/>
                <a:gd name="connsiteY27" fmla="*/ 364015 h 606722"/>
                <a:gd name="connsiteX28" fmla="*/ 50644 w 607639"/>
                <a:gd name="connsiteY28" fmla="*/ 364015 h 606722"/>
                <a:gd name="connsiteX29" fmla="*/ 50644 w 607639"/>
                <a:gd name="connsiteY29" fmla="*/ 303317 h 606722"/>
                <a:gd name="connsiteX30" fmla="*/ 121492 w 607639"/>
                <a:gd name="connsiteY30" fmla="*/ 293274 h 606722"/>
                <a:gd name="connsiteX31" fmla="*/ 111435 w 607639"/>
                <a:gd name="connsiteY31" fmla="*/ 303317 h 606722"/>
                <a:gd name="connsiteX32" fmla="*/ 111435 w 607639"/>
                <a:gd name="connsiteY32" fmla="*/ 505587 h 606722"/>
                <a:gd name="connsiteX33" fmla="*/ 121492 w 607639"/>
                <a:gd name="connsiteY33" fmla="*/ 515718 h 606722"/>
                <a:gd name="connsiteX34" fmla="*/ 172136 w 607639"/>
                <a:gd name="connsiteY34" fmla="*/ 515718 h 606722"/>
                <a:gd name="connsiteX35" fmla="*/ 182283 w 607639"/>
                <a:gd name="connsiteY35" fmla="*/ 505587 h 606722"/>
                <a:gd name="connsiteX36" fmla="*/ 182283 w 607639"/>
                <a:gd name="connsiteY36" fmla="*/ 434757 h 606722"/>
                <a:gd name="connsiteX37" fmla="*/ 263278 w 607639"/>
                <a:gd name="connsiteY37" fmla="*/ 434757 h 606722"/>
                <a:gd name="connsiteX38" fmla="*/ 263278 w 607639"/>
                <a:gd name="connsiteY38" fmla="*/ 505587 h 606722"/>
                <a:gd name="connsiteX39" fmla="*/ 273424 w 607639"/>
                <a:gd name="connsiteY39" fmla="*/ 515718 h 606722"/>
                <a:gd name="connsiteX40" fmla="*/ 324068 w 607639"/>
                <a:gd name="connsiteY40" fmla="*/ 515718 h 606722"/>
                <a:gd name="connsiteX41" fmla="*/ 334215 w 607639"/>
                <a:gd name="connsiteY41" fmla="*/ 505587 h 606722"/>
                <a:gd name="connsiteX42" fmla="*/ 334215 w 607639"/>
                <a:gd name="connsiteY42" fmla="*/ 303317 h 606722"/>
                <a:gd name="connsiteX43" fmla="*/ 324068 w 607639"/>
                <a:gd name="connsiteY43" fmla="*/ 293274 h 606722"/>
                <a:gd name="connsiteX44" fmla="*/ 273424 w 607639"/>
                <a:gd name="connsiteY44" fmla="*/ 293274 h 606722"/>
                <a:gd name="connsiteX45" fmla="*/ 263278 w 607639"/>
                <a:gd name="connsiteY45" fmla="*/ 303317 h 606722"/>
                <a:gd name="connsiteX46" fmla="*/ 263278 w 607639"/>
                <a:gd name="connsiteY46" fmla="*/ 364015 h 606722"/>
                <a:gd name="connsiteX47" fmla="*/ 182283 w 607639"/>
                <a:gd name="connsiteY47" fmla="*/ 364015 h 606722"/>
                <a:gd name="connsiteX48" fmla="*/ 182283 w 607639"/>
                <a:gd name="connsiteY48" fmla="*/ 303317 h 606722"/>
                <a:gd name="connsiteX49" fmla="*/ 172136 w 607639"/>
                <a:gd name="connsiteY49" fmla="*/ 293274 h 606722"/>
                <a:gd name="connsiteX50" fmla="*/ 26346 w 607639"/>
                <a:gd name="connsiteY50" fmla="*/ 222444 h 606722"/>
                <a:gd name="connsiteX51" fmla="*/ 20293 w 607639"/>
                <a:gd name="connsiteY51" fmla="*/ 228487 h 606722"/>
                <a:gd name="connsiteX52" fmla="*/ 20293 w 607639"/>
                <a:gd name="connsiteY52" fmla="*/ 237641 h 606722"/>
                <a:gd name="connsiteX53" fmla="*/ 26346 w 607639"/>
                <a:gd name="connsiteY53" fmla="*/ 242707 h 606722"/>
                <a:gd name="connsiteX54" fmla="*/ 60791 w 607639"/>
                <a:gd name="connsiteY54" fmla="*/ 242707 h 606722"/>
                <a:gd name="connsiteX55" fmla="*/ 384859 w 607639"/>
                <a:gd name="connsiteY55" fmla="*/ 242707 h 606722"/>
                <a:gd name="connsiteX56" fmla="*/ 384859 w 607639"/>
                <a:gd name="connsiteY56" fmla="*/ 241640 h 606722"/>
                <a:gd name="connsiteX57" fmla="*/ 420283 w 607639"/>
                <a:gd name="connsiteY57" fmla="*/ 241640 h 606722"/>
                <a:gd name="connsiteX58" fmla="*/ 425356 w 607639"/>
                <a:gd name="connsiteY58" fmla="*/ 236574 h 606722"/>
                <a:gd name="connsiteX59" fmla="*/ 425356 w 607639"/>
                <a:gd name="connsiteY59" fmla="*/ 227510 h 606722"/>
                <a:gd name="connsiteX60" fmla="*/ 420283 w 607639"/>
                <a:gd name="connsiteY60" fmla="*/ 222444 h 606722"/>
                <a:gd name="connsiteX61" fmla="*/ 384859 w 607639"/>
                <a:gd name="connsiteY61" fmla="*/ 222444 h 606722"/>
                <a:gd name="connsiteX62" fmla="*/ 60791 w 607639"/>
                <a:gd name="connsiteY62" fmla="*/ 222444 h 606722"/>
                <a:gd name="connsiteX63" fmla="*/ 222780 w 607639"/>
                <a:gd name="connsiteY63" fmla="*/ 20263 h 606722"/>
                <a:gd name="connsiteX64" fmla="*/ 212634 w 607639"/>
                <a:gd name="connsiteY64" fmla="*/ 30305 h 606722"/>
                <a:gd name="connsiteX65" fmla="*/ 212634 w 607639"/>
                <a:gd name="connsiteY65" fmla="*/ 40436 h 606722"/>
                <a:gd name="connsiteX66" fmla="*/ 222780 w 607639"/>
                <a:gd name="connsiteY66" fmla="*/ 40436 h 606722"/>
                <a:gd name="connsiteX67" fmla="*/ 232927 w 607639"/>
                <a:gd name="connsiteY67" fmla="*/ 40436 h 606722"/>
                <a:gd name="connsiteX68" fmla="*/ 232927 w 607639"/>
                <a:gd name="connsiteY68" fmla="*/ 30305 h 606722"/>
                <a:gd name="connsiteX69" fmla="*/ 222780 w 607639"/>
                <a:gd name="connsiteY69" fmla="*/ 20263 h 606722"/>
                <a:gd name="connsiteX70" fmla="*/ 222780 w 607639"/>
                <a:gd name="connsiteY70" fmla="*/ 0 h 606722"/>
                <a:gd name="connsiteX71" fmla="*/ 253131 w 607639"/>
                <a:gd name="connsiteY71" fmla="*/ 30305 h 606722"/>
                <a:gd name="connsiteX72" fmla="*/ 253131 w 607639"/>
                <a:gd name="connsiteY72" fmla="*/ 43458 h 606722"/>
                <a:gd name="connsiteX73" fmla="*/ 394916 w 607639"/>
                <a:gd name="connsiteY73" fmla="*/ 203248 h 606722"/>
                <a:gd name="connsiteX74" fmla="*/ 420283 w 607639"/>
                <a:gd name="connsiteY74" fmla="*/ 203248 h 606722"/>
                <a:gd name="connsiteX75" fmla="*/ 445560 w 607639"/>
                <a:gd name="connsiteY75" fmla="*/ 228487 h 606722"/>
                <a:gd name="connsiteX76" fmla="*/ 445560 w 607639"/>
                <a:gd name="connsiteY76" fmla="*/ 237641 h 606722"/>
                <a:gd name="connsiteX77" fmla="*/ 420283 w 607639"/>
                <a:gd name="connsiteY77" fmla="*/ 262880 h 606722"/>
                <a:gd name="connsiteX78" fmla="*/ 394916 w 607639"/>
                <a:gd name="connsiteY78" fmla="*/ 262880 h 606722"/>
                <a:gd name="connsiteX79" fmla="*/ 394916 w 607639"/>
                <a:gd name="connsiteY79" fmla="*/ 283143 h 606722"/>
                <a:gd name="connsiteX80" fmla="*/ 425356 w 607639"/>
                <a:gd name="connsiteY80" fmla="*/ 283143 h 606722"/>
                <a:gd name="connsiteX81" fmla="*/ 556995 w 607639"/>
                <a:gd name="connsiteY81" fmla="*/ 414583 h 606722"/>
                <a:gd name="connsiteX82" fmla="*/ 597492 w 607639"/>
                <a:gd name="connsiteY82" fmla="*/ 444888 h 606722"/>
                <a:gd name="connsiteX83" fmla="*/ 607639 w 607639"/>
                <a:gd name="connsiteY83" fmla="*/ 455019 h 606722"/>
                <a:gd name="connsiteX84" fmla="*/ 597492 w 607639"/>
                <a:gd name="connsiteY84" fmla="*/ 465151 h 606722"/>
                <a:gd name="connsiteX85" fmla="*/ 536702 w 607639"/>
                <a:gd name="connsiteY85" fmla="*/ 414583 h 606722"/>
                <a:gd name="connsiteX86" fmla="*/ 435414 w 607639"/>
                <a:gd name="connsiteY86" fmla="*/ 303317 h 606722"/>
                <a:gd name="connsiteX87" fmla="*/ 435414 w 607639"/>
                <a:gd name="connsiteY87" fmla="*/ 364993 h 606722"/>
                <a:gd name="connsiteX88" fmla="*/ 476000 w 607639"/>
                <a:gd name="connsiteY88" fmla="*/ 414583 h 606722"/>
                <a:gd name="connsiteX89" fmla="*/ 597492 w 607639"/>
                <a:gd name="connsiteY89" fmla="*/ 525761 h 606722"/>
                <a:gd name="connsiteX90" fmla="*/ 607639 w 607639"/>
                <a:gd name="connsiteY90" fmla="*/ 535892 h 606722"/>
                <a:gd name="connsiteX91" fmla="*/ 597492 w 607639"/>
                <a:gd name="connsiteY91" fmla="*/ 546023 h 606722"/>
                <a:gd name="connsiteX92" fmla="*/ 455707 w 607639"/>
                <a:gd name="connsiteY92" fmla="*/ 414583 h 606722"/>
                <a:gd name="connsiteX93" fmla="*/ 425356 w 607639"/>
                <a:gd name="connsiteY93" fmla="*/ 384278 h 606722"/>
                <a:gd name="connsiteX94" fmla="*/ 394916 w 607639"/>
                <a:gd name="connsiteY94" fmla="*/ 384278 h 606722"/>
                <a:gd name="connsiteX95" fmla="*/ 394916 w 607639"/>
                <a:gd name="connsiteY95" fmla="*/ 546023 h 606722"/>
                <a:gd name="connsiteX96" fmla="*/ 445560 w 607639"/>
                <a:gd name="connsiteY96" fmla="*/ 596591 h 606722"/>
                <a:gd name="connsiteX97" fmla="*/ 435414 w 607639"/>
                <a:gd name="connsiteY97" fmla="*/ 606722 h 606722"/>
                <a:gd name="connsiteX98" fmla="*/ 10147 w 607639"/>
                <a:gd name="connsiteY98" fmla="*/ 606722 h 606722"/>
                <a:gd name="connsiteX99" fmla="*/ 0 w 607639"/>
                <a:gd name="connsiteY99" fmla="*/ 596591 h 606722"/>
                <a:gd name="connsiteX100" fmla="*/ 50644 w 607639"/>
                <a:gd name="connsiteY100" fmla="*/ 546023 h 606722"/>
                <a:gd name="connsiteX101" fmla="*/ 50644 w 607639"/>
                <a:gd name="connsiteY101" fmla="*/ 384278 h 606722"/>
                <a:gd name="connsiteX102" fmla="*/ 20293 w 607639"/>
                <a:gd name="connsiteY102" fmla="*/ 384278 h 606722"/>
                <a:gd name="connsiteX103" fmla="*/ 10147 w 607639"/>
                <a:gd name="connsiteY103" fmla="*/ 374147 h 606722"/>
                <a:gd name="connsiteX104" fmla="*/ 10147 w 607639"/>
                <a:gd name="connsiteY104" fmla="*/ 293274 h 606722"/>
                <a:gd name="connsiteX105" fmla="*/ 20293 w 607639"/>
                <a:gd name="connsiteY105" fmla="*/ 283143 h 606722"/>
                <a:gd name="connsiteX106" fmla="*/ 50644 w 607639"/>
                <a:gd name="connsiteY106" fmla="*/ 283143 h 606722"/>
                <a:gd name="connsiteX107" fmla="*/ 50644 w 607639"/>
                <a:gd name="connsiteY107" fmla="*/ 262880 h 606722"/>
                <a:gd name="connsiteX108" fmla="*/ 26346 w 607639"/>
                <a:gd name="connsiteY108" fmla="*/ 262880 h 606722"/>
                <a:gd name="connsiteX109" fmla="*/ 0 w 607639"/>
                <a:gd name="connsiteY109" fmla="*/ 236574 h 606722"/>
                <a:gd name="connsiteX110" fmla="*/ 0 w 607639"/>
                <a:gd name="connsiteY110" fmla="*/ 227510 h 606722"/>
                <a:gd name="connsiteX111" fmla="*/ 26346 w 607639"/>
                <a:gd name="connsiteY111" fmla="*/ 202270 h 606722"/>
                <a:gd name="connsiteX112" fmla="*/ 51623 w 607639"/>
                <a:gd name="connsiteY112" fmla="*/ 202270 h 606722"/>
                <a:gd name="connsiteX113" fmla="*/ 192429 w 607639"/>
                <a:gd name="connsiteY113" fmla="*/ 43458 h 606722"/>
                <a:gd name="connsiteX114" fmla="*/ 192429 w 607639"/>
                <a:gd name="connsiteY114" fmla="*/ 30305 h 606722"/>
                <a:gd name="connsiteX115" fmla="*/ 222780 w 607639"/>
                <a:gd name="connsiteY1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7639" h="606722">
                  <a:moveTo>
                    <a:pt x="50644" y="566286"/>
                  </a:moveTo>
                  <a:cubicBezTo>
                    <a:pt x="37471" y="566286"/>
                    <a:pt x="26346" y="574373"/>
                    <a:pt x="22251" y="586459"/>
                  </a:cubicBezTo>
                  <a:lnTo>
                    <a:pt x="423309" y="586459"/>
                  </a:lnTo>
                  <a:cubicBezTo>
                    <a:pt x="419215" y="574373"/>
                    <a:pt x="408089" y="566286"/>
                    <a:pt x="394916" y="566286"/>
                  </a:cubicBezTo>
                  <a:lnTo>
                    <a:pt x="384859" y="566286"/>
                  </a:lnTo>
                  <a:lnTo>
                    <a:pt x="60791" y="566286"/>
                  </a:lnTo>
                  <a:close/>
                  <a:moveTo>
                    <a:pt x="131605" y="313452"/>
                  </a:moveTo>
                  <a:lnTo>
                    <a:pt x="161966" y="313452"/>
                  </a:lnTo>
                  <a:lnTo>
                    <a:pt x="161966" y="374144"/>
                  </a:lnTo>
                  <a:cubicBezTo>
                    <a:pt x="161966" y="380187"/>
                    <a:pt x="167040" y="384274"/>
                    <a:pt x="172115" y="384274"/>
                  </a:cubicBezTo>
                  <a:lnTo>
                    <a:pt x="273436" y="384274"/>
                  </a:lnTo>
                  <a:cubicBezTo>
                    <a:pt x="279490" y="384274"/>
                    <a:pt x="283586" y="380187"/>
                    <a:pt x="283586" y="374144"/>
                  </a:cubicBezTo>
                  <a:lnTo>
                    <a:pt x="283586" y="313452"/>
                  </a:lnTo>
                  <a:lnTo>
                    <a:pt x="313946" y="313452"/>
                  </a:lnTo>
                  <a:lnTo>
                    <a:pt x="313946" y="495440"/>
                  </a:lnTo>
                  <a:lnTo>
                    <a:pt x="283586" y="495440"/>
                  </a:lnTo>
                  <a:lnTo>
                    <a:pt x="283586" y="424706"/>
                  </a:lnTo>
                  <a:cubicBezTo>
                    <a:pt x="283586" y="418575"/>
                    <a:pt x="279490" y="414576"/>
                    <a:pt x="273436" y="414576"/>
                  </a:cubicBezTo>
                  <a:lnTo>
                    <a:pt x="172115" y="414576"/>
                  </a:lnTo>
                  <a:cubicBezTo>
                    <a:pt x="166061" y="414576"/>
                    <a:pt x="161966" y="418575"/>
                    <a:pt x="161966" y="424706"/>
                  </a:cubicBezTo>
                  <a:lnTo>
                    <a:pt x="161966" y="495440"/>
                  </a:lnTo>
                  <a:lnTo>
                    <a:pt x="131605" y="495440"/>
                  </a:lnTo>
                  <a:close/>
                  <a:moveTo>
                    <a:pt x="394916" y="303317"/>
                  </a:moveTo>
                  <a:lnTo>
                    <a:pt x="394916" y="364015"/>
                  </a:lnTo>
                  <a:lnTo>
                    <a:pt x="415210" y="364015"/>
                  </a:lnTo>
                  <a:lnTo>
                    <a:pt x="415210" y="303317"/>
                  </a:lnTo>
                  <a:close/>
                  <a:moveTo>
                    <a:pt x="30351" y="303317"/>
                  </a:moveTo>
                  <a:lnTo>
                    <a:pt x="30351" y="364015"/>
                  </a:lnTo>
                  <a:lnTo>
                    <a:pt x="50644" y="364015"/>
                  </a:lnTo>
                  <a:lnTo>
                    <a:pt x="50644" y="303317"/>
                  </a:lnTo>
                  <a:close/>
                  <a:moveTo>
                    <a:pt x="121492" y="293274"/>
                  </a:moveTo>
                  <a:cubicBezTo>
                    <a:pt x="115440" y="293274"/>
                    <a:pt x="111435" y="297273"/>
                    <a:pt x="111435" y="303317"/>
                  </a:cubicBezTo>
                  <a:lnTo>
                    <a:pt x="111435" y="505587"/>
                  </a:lnTo>
                  <a:cubicBezTo>
                    <a:pt x="111435" y="511630"/>
                    <a:pt x="115440" y="515718"/>
                    <a:pt x="121492" y="515718"/>
                  </a:cubicBezTo>
                  <a:lnTo>
                    <a:pt x="172136" y="515718"/>
                  </a:lnTo>
                  <a:cubicBezTo>
                    <a:pt x="178189" y="515718"/>
                    <a:pt x="182283" y="511630"/>
                    <a:pt x="182283" y="505587"/>
                  </a:cubicBezTo>
                  <a:lnTo>
                    <a:pt x="182283" y="434757"/>
                  </a:lnTo>
                  <a:lnTo>
                    <a:pt x="263278" y="434757"/>
                  </a:lnTo>
                  <a:lnTo>
                    <a:pt x="263278" y="505587"/>
                  </a:lnTo>
                  <a:cubicBezTo>
                    <a:pt x="263278" y="511630"/>
                    <a:pt x="267372" y="515718"/>
                    <a:pt x="273424" y="515718"/>
                  </a:cubicBezTo>
                  <a:lnTo>
                    <a:pt x="324068" y="515718"/>
                  </a:lnTo>
                  <a:cubicBezTo>
                    <a:pt x="330121" y="515718"/>
                    <a:pt x="334215" y="511630"/>
                    <a:pt x="334215" y="505587"/>
                  </a:cubicBezTo>
                  <a:lnTo>
                    <a:pt x="334215" y="303317"/>
                  </a:lnTo>
                  <a:cubicBezTo>
                    <a:pt x="334215" y="297273"/>
                    <a:pt x="330121" y="293274"/>
                    <a:pt x="324068" y="293274"/>
                  </a:cubicBezTo>
                  <a:lnTo>
                    <a:pt x="273424" y="293274"/>
                  </a:lnTo>
                  <a:cubicBezTo>
                    <a:pt x="267372" y="293274"/>
                    <a:pt x="263278" y="297273"/>
                    <a:pt x="263278" y="303317"/>
                  </a:cubicBezTo>
                  <a:lnTo>
                    <a:pt x="263278" y="364015"/>
                  </a:lnTo>
                  <a:lnTo>
                    <a:pt x="182283" y="364015"/>
                  </a:lnTo>
                  <a:lnTo>
                    <a:pt x="182283" y="303317"/>
                  </a:lnTo>
                  <a:cubicBezTo>
                    <a:pt x="182283" y="297273"/>
                    <a:pt x="178189" y="293274"/>
                    <a:pt x="172136" y="293274"/>
                  </a:cubicBezTo>
                  <a:close/>
                  <a:moveTo>
                    <a:pt x="26346" y="222444"/>
                  </a:moveTo>
                  <a:cubicBezTo>
                    <a:pt x="23319" y="222444"/>
                    <a:pt x="20293" y="224488"/>
                    <a:pt x="20293" y="228487"/>
                  </a:cubicBezTo>
                  <a:lnTo>
                    <a:pt x="20293" y="237641"/>
                  </a:lnTo>
                  <a:cubicBezTo>
                    <a:pt x="20293" y="240663"/>
                    <a:pt x="23319" y="242707"/>
                    <a:pt x="26346" y="242707"/>
                  </a:cubicBezTo>
                  <a:lnTo>
                    <a:pt x="60791" y="242707"/>
                  </a:lnTo>
                  <a:lnTo>
                    <a:pt x="384859" y="242707"/>
                  </a:lnTo>
                  <a:lnTo>
                    <a:pt x="384859" y="241640"/>
                  </a:lnTo>
                  <a:lnTo>
                    <a:pt x="420283" y="241640"/>
                  </a:lnTo>
                  <a:cubicBezTo>
                    <a:pt x="423309" y="241640"/>
                    <a:pt x="425356" y="239685"/>
                    <a:pt x="425356" y="236574"/>
                  </a:cubicBezTo>
                  <a:lnTo>
                    <a:pt x="425356" y="227510"/>
                  </a:lnTo>
                  <a:cubicBezTo>
                    <a:pt x="425356" y="224488"/>
                    <a:pt x="423309" y="222444"/>
                    <a:pt x="420283" y="222444"/>
                  </a:cubicBezTo>
                  <a:lnTo>
                    <a:pt x="384859" y="222444"/>
                  </a:lnTo>
                  <a:lnTo>
                    <a:pt x="60791" y="222444"/>
                  </a:lnTo>
                  <a:close/>
                  <a:moveTo>
                    <a:pt x="222780" y="20263"/>
                  </a:moveTo>
                  <a:cubicBezTo>
                    <a:pt x="216728" y="20263"/>
                    <a:pt x="212634" y="24262"/>
                    <a:pt x="212634" y="30305"/>
                  </a:cubicBezTo>
                  <a:lnTo>
                    <a:pt x="212634" y="40436"/>
                  </a:lnTo>
                  <a:lnTo>
                    <a:pt x="222780" y="40436"/>
                  </a:lnTo>
                  <a:lnTo>
                    <a:pt x="232927" y="40436"/>
                  </a:lnTo>
                  <a:lnTo>
                    <a:pt x="232927" y="30305"/>
                  </a:lnTo>
                  <a:cubicBezTo>
                    <a:pt x="232927" y="24262"/>
                    <a:pt x="228833" y="20263"/>
                    <a:pt x="222780" y="20263"/>
                  </a:cubicBezTo>
                  <a:close/>
                  <a:moveTo>
                    <a:pt x="222780" y="0"/>
                  </a:moveTo>
                  <a:cubicBezTo>
                    <a:pt x="240047" y="0"/>
                    <a:pt x="253131" y="13153"/>
                    <a:pt x="253131" y="30305"/>
                  </a:cubicBezTo>
                  <a:lnTo>
                    <a:pt x="253131" y="43458"/>
                  </a:lnTo>
                  <a:cubicBezTo>
                    <a:pt x="330121" y="57677"/>
                    <a:pt x="389843" y="122375"/>
                    <a:pt x="394916" y="203248"/>
                  </a:cubicBezTo>
                  <a:lnTo>
                    <a:pt x="420283" y="203248"/>
                  </a:lnTo>
                  <a:cubicBezTo>
                    <a:pt x="434435" y="203248"/>
                    <a:pt x="445560" y="214357"/>
                    <a:pt x="445560" y="228487"/>
                  </a:cubicBezTo>
                  <a:lnTo>
                    <a:pt x="445560" y="237641"/>
                  </a:lnTo>
                  <a:cubicBezTo>
                    <a:pt x="445560" y="251771"/>
                    <a:pt x="434435" y="262880"/>
                    <a:pt x="420283" y="262880"/>
                  </a:cubicBezTo>
                  <a:lnTo>
                    <a:pt x="394916" y="262880"/>
                  </a:lnTo>
                  <a:lnTo>
                    <a:pt x="394916" y="283143"/>
                  </a:lnTo>
                  <a:lnTo>
                    <a:pt x="425356" y="283143"/>
                  </a:lnTo>
                  <a:cubicBezTo>
                    <a:pt x="498252" y="283143"/>
                    <a:pt x="556995" y="341798"/>
                    <a:pt x="556995" y="414583"/>
                  </a:cubicBezTo>
                  <a:cubicBezTo>
                    <a:pt x="556995" y="429780"/>
                    <a:pt x="580225" y="444888"/>
                    <a:pt x="597492" y="444888"/>
                  </a:cubicBezTo>
                  <a:cubicBezTo>
                    <a:pt x="603545" y="444888"/>
                    <a:pt x="607639" y="448976"/>
                    <a:pt x="607639" y="455019"/>
                  </a:cubicBezTo>
                  <a:cubicBezTo>
                    <a:pt x="607639" y="461062"/>
                    <a:pt x="603545" y="465151"/>
                    <a:pt x="597492" y="465151"/>
                  </a:cubicBezTo>
                  <a:cubicBezTo>
                    <a:pt x="569100" y="465151"/>
                    <a:pt x="536702" y="442844"/>
                    <a:pt x="536702" y="414583"/>
                  </a:cubicBezTo>
                  <a:cubicBezTo>
                    <a:pt x="536702" y="355928"/>
                    <a:pt x="492199" y="308382"/>
                    <a:pt x="435414" y="303317"/>
                  </a:cubicBezTo>
                  <a:lnTo>
                    <a:pt x="435414" y="364993"/>
                  </a:lnTo>
                  <a:cubicBezTo>
                    <a:pt x="458733" y="370059"/>
                    <a:pt x="476000" y="390321"/>
                    <a:pt x="476000" y="414583"/>
                  </a:cubicBezTo>
                  <a:cubicBezTo>
                    <a:pt x="476000" y="474215"/>
                    <a:pt x="532697" y="525761"/>
                    <a:pt x="597492" y="525761"/>
                  </a:cubicBezTo>
                  <a:cubicBezTo>
                    <a:pt x="603545" y="525761"/>
                    <a:pt x="607639" y="530826"/>
                    <a:pt x="607639" y="535892"/>
                  </a:cubicBezTo>
                  <a:cubicBezTo>
                    <a:pt x="607639" y="541935"/>
                    <a:pt x="603545" y="546023"/>
                    <a:pt x="597492" y="546023"/>
                  </a:cubicBezTo>
                  <a:cubicBezTo>
                    <a:pt x="521571" y="546023"/>
                    <a:pt x="455707" y="484347"/>
                    <a:pt x="455707" y="414583"/>
                  </a:cubicBezTo>
                  <a:cubicBezTo>
                    <a:pt x="455707" y="397342"/>
                    <a:pt x="442534" y="384278"/>
                    <a:pt x="425356" y="384278"/>
                  </a:cubicBezTo>
                  <a:lnTo>
                    <a:pt x="394916" y="384278"/>
                  </a:lnTo>
                  <a:lnTo>
                    <a:pt x="394916" y="546023"/>
                  </a:lnTo>
                  <a:cubicBezTo>
                    <a:pt x="423309" y="546023"/>
                    <a:pt x="445560" y="568241"/>
                    <a:pt x="445560" y="596591"/>
                  </a:cubicBezTo>
                  <a:cubicBezTo>
                    <a:pt x="445560" y="602634"/>
                    <a:pt x="441555" y="606722"/>
                    <a:pt x="435414" y="606722"/>
                  </a:cubicBezTo>
                  <a:lnTo>
                    <a:pt x="10147" y="606722"/>
                  </a:lnTo>
                  <a:cubicBezTo>
                    <a:pt x="4094" y="606722"/>
                    <a:pt x="0" y="602634"/>
                    <a:pt x="0" y="596591"/>
                  </a:cubicBezTo>
                  <a:cubicBezTo>
                    <a:pt x="0" y="568241"/>
                    <a:pt x="22251" y="546023"/>
                    <a:pt x="50644" y="546023"/>
                  </a:cubicBezTo>
                  <a:lnTo>
                    <a:pt x="50644" y="384278"/>
                  </a:lnTo>
                  <a:lnTo>
                    <a:pt x="20293" y="384278"/>
                  </a:lnTo>
                  <a:cubicBezTo>
                    <a:pt x="14152" y="384278"/>
                    <a:pt x="10147" y="380190"/>
                    <a:pt x="10147" y="374147"/>
                  </a:cubicBezTo>
                  <a:lnTo>
                    <a:pt x="10147" y="293274"/>
                  </a:lnTo>
                  <a:cubicBezTo>
                    <a:pt x="10147" y="287142"/>
                    <a:pt x="14152" y="283143"/>
                    <a:pt x="20293" y="283143"/>
                  </a:cubicBezTo>
                  <a:lnTo>
                    <a:pt x="50644" y="283143"/>
                  </a:lnTo>
                  <a:lnTo>
                    <a:pt x="50644" y="262880"/>
                  </a:lnTo>
                  <a:lnTo>
                    <a:pt x="26346" y="262880"/>
                  </a:lnTo>
                  <a:cubicBezTo>
                    <a:pt x="12194" y="262880"/>
                    <a:pt x="0" y="251771"/>
                    <a:pt x="0" y="236574"/>
                  </a:cubicBezTo>
                  <a:lnTo>
                    <a:pt x="0" y="227510"/>
                  </a:lnTo>
                  <a:cubicBezTo>
                    <a:pt x="0" y="213379"/>
                    <a:pt x="12194" y="202270"/>
                    <a:pt x="26346" y="202270"/>
                  </a:cubicBezTo>
                  <a:lnTo>
                    <a:pt x="51623" y="202270"/>
                  </a:lnTo>
                  <a:cubicBezTo>
                    <a:pt x="55717" y="122375"/>
                    <a:pt x="115440" y="57677"/>
                    <a:pt x="192429" y="43458"/>
                  </a:cubicBezTo>
                  <a:lnTo>
                    <a:pt x="192429" y="30305"/>
                  </a:lnTo>
                  <a:cubicBezTo>
                    <a:pt x="192429" y="13153"/>
                    <a:pt x="205602" y="0"/>
                    <a:pt x="222780" y="0"/>
                  </a:cubicBezTo>
                  <a:close/>
                </a:path>
              </a:pathLst>
            </a:custGeom>
            <a:solidFill>
              <a:srgbClr val="E30101"/>
            </a:solidFill>
            <a:ln>
              <a:noFill/>
            </a:ln>
          </p:spPr>
        </p:sp>
      </p:grpSp>
      <p:sp>
        <p:nvSpPr>
          <p:cNvPr id="11" name="文本占位符 7170"/>
          <p:cNvSpPr>
            <a:spLocks noGrp="1"/>
          </p:cNvSpPr>
          <p:nvPr/>
        </p:nvSpPr>
        <p:spPr>
          <a:xfrm>
            <a:off x="1568614" y="5079992"/>
            <a:ext cx="9288072" cy="1212850"/>
          </a:xfrm>
          <a:prstGeom prst="rect">
            <a:avLst/>
          </a:prstGeom>
          <a:noFill/>
          <a:ln w="9525">
            <a:noFill/>
          </a:ln>
        </p:spPr>
        <p:txBody>
          <a:bodyPr anchor="t"/>
          <a:lstStyle/>
          <a:p>
            <a:pPr indent="457200">
              <a:spcBef>
                <a:spcPct val="20000"/>
              </a:spcBef>
            </a:pPr>
            <a:r>
              <a:rPr lang="zh-CN" altLang="en-US" dirty="0">
                <a:latin typeface="Noto Sans S Chinese Medium" panose="020B0600000000000000" pitchFamily="34" charset="-122"/>
                <a:ea typeface="Noto Sans S Chinese Medium" panose="020B0600000000000000" pitchFamily="34" charset="-122"/>
                <a:sym typeface="思源黑体"/>
              </a:rPr>
              <a:t>医院火灾具有特殊性，病人多，自救能力差，一旦发生火灾，不能听从指挥，统一行动，疏散任务重，疏散难度大。一些心脏病、高血压病人遇火灾精神紧张，有可能导致病情加重，甚至猝死。</a:t>
            </a:r>
          </a:p>
        </p:txBody>
      </p:sp>
      <p:sp>
        <p:nvSpPr>
          <p:cNvPr id="10" name="文本框 99"/>
          <p:cNvSpPr txBox="1"/>
          <p:nvPr/>
        </p:nvSpPr>
        <p:spPr>
          <a:xfrm>
            <a:off x="1539586" y="1457411"/>
            <a:ext cx="5035385" cy="400110"/>
          </a:xfrm>
          <a:prstGeom prst="rect">
            <a:avLst/>
          </a:prstGeom>
          <a:noFill/>
          <a:ln w="9525">
            <a:noFill/>
          </a:ln>
        </p:spPr>
        <p:txBody>
          <a:bodyPr wrap="square" anchor="t">
            <a:spAutoFit/>
          </a:bodyPr>
          <a:lstStyle/>
          <a:p>
            <a:r>
              <a:rPr lang="en-US" altLang="zh-CN" sz="2000" dirty="0">
                <a:latin typeface="Noto Sans S Chinese Medium" panose="020B0600000000000000" pitchFamily="34" charset="-122"/>
                <a:ea typeface="Noto Sans S Chinese Medium" panose="020B0600000000000000" pitchFamily="34" charset="-122"/>
                <a:sym typeface="思源黑体"/>
              </a:rPr>
              <a:t> 3.</a:t>
            </a:r>
            <a:r>
              <a:rPr lang="zh-CN" altLang="en-US" sz="2000" dirty="0">
                <a:latin typeface="Noto Sans S Chinese Medium" panose="020B0600000000000000" pitchFamily="34" charset="-122"/>
                <a:ea typeface="Noto Sans S Chinese Medium" panose="020B0600000000000000" pitchFamily="34" charset="-122"/>
                <a:sym typeface="思源黑体"/>
              </a:rPr>
              <a:t>医院内部病人自救能力差，致死的因素多</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8"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1" grpId="3"/>
      <p:bldP spid="11" grpId="4"/>
      <p:bldP spid="11" grpId="5"/>
      <p:bldP spid="11" grpId="6"/>
      <p:bldP spid="11" grpId="7"/>
      <p:bldP spid="11" grpId="8"/>
      <p:bldP spid="10" grpId="0"/>
      <p:bldP spid="10"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IzMTk3ODA0ZWVmYjA5YzgwOWI1NmNmYzYyYjRhZmMifQ=="/>
</p:tagLst>
</file>

<file path=ppt/tags/tag10.xml><?xml version="1.0" encoding="utf-8"?>
<p:tagLst xmlns:a="http://schemas.openxmlformats.org/drawingml/2006/main" xmlns:r="http://schemas.openxmlformats.org/officeDocument/2006/relationships" xmlns:p="http://schemas.openxmlformats.org/presentationml/2006/main">
  <p:tag name="ISLIDE.ICON" val="#91380;"/>
</p:tagLst>
</file>

<file path=ppt/tags/tag11.xml><?xml version="1.0" encoding="utf-8"?>
<p:tagLst xmlns:a="http://schemas.openxmlformats.org/drawingml/2006/main" xmlns:r="http://schemas.openxmlformats.org/officeDocument/2006/relationships" xmlns:p="http://schemas.openxmlformats.org/presentationml/2006/main">
  <p:tag name="ISLIDE.ICON" val="#91380;"/>
</p:tagLst>
</file>

<file path=ppt/tags/tag12.xml><?xml version="1.0" encoding="utf-8"?>
<p:tagLst xmlns:a="http://schemas.openxmlformats.org/drawingml/2006/main" xmlns:r="http://schemas.openxmlformats.org/officeDocument/2006/relationships" xmlns:p="http://schemas.openxmlformats.org/presentationml/2006/main">
  <p:tag name="ISLIDE.ICON" val="#91380;"/>
</p:tagLst>
</file>

<file path=ppt/tags/tag13.xml><?xml version="1.0" encoding="utf-8"?>
<p:tagLst xmlns:a="http://schemas.openxmlformats.org/drawingml/2006/main" xmlns:r="http://schemas.openxmlformats.org/officeDocument/2006/relationships" xmlns:p="http://schemas.openxmlformats.org/presentationml/2006/main">
  <p:tag name="ISLIDE.ICON" val="#91380;"/>
</p:tagLst>
</file>

<file path=ppt/tags/tag14.xml><?xml version="1.0" encoding="utf-8"?>
<p:tagLst xmlns:a="http://schemas.openxmlformats.org/drawingml/2006/main" xmlns:r="http://schemas.openxmlformats.org/officeDocument/2006/relationships" xmlns:p="http://schemas.openxmlformats.org/presentationml/2006/main">
  <p:tag name="ISLIDE.ICON" val="#91380;"/>
</p:tagLst>
</file>

<file path=ppt/tags/tag15.xml><?xml version="1.0" encoding="utf-8"?>
<p:tagLst xmlns:a="http://schemas.openxmlformats.org/drawingml/2006/main" xmlns:r="http://schemas.openxmlformats.org/officeDocument/2006/relationships" xmlns:p="http://schemas.openxmlformats.org/presentationml/2006/main">
  <p:tag name="ISLIDE.ICON" val="#91380;"/>
</p:tagLst>
</file>

<file path=ppt/tags/tag16.xml><?xml version="1.0" encoding="utf-8"?>
<p:tagLst xmlns:a="http://schemas.openxmlformats.org/drawingml/2006/main" xmlns:r="http://schemas.openxmlformats.org/officeDocument/2006/relationships" xmlns:p="http://schemas.openxmlformats.org/presentationml/2006/main">
  <p:tag name="ISLIDE.ICON" val="#91380;"/>
</p:tagLst>
</file>

<file path=ppt/tags/tag17.xml><?xml version="1.0" encoding="utf-8"?>
<p:tagLst xmlns:a="http://schemas.openxmlformats.org/drawingml/2006/main" xmlns:r="http://schemas.openxmlformats.org/officeDocument/2006/relationships" xmlns:p="http://schemas.openxmlformats.org/presentationml/2006/main">
  <p:tag name="ISLIDE.ICON" val="#91380;"/>
</p:tagLst>
</file>

<file path=ppt/tags/tag18.xml><?xml version="1.0" encoding="utf-8"?>
<p:tagLst xmlns:a="http://schemas.openxmlformats.org/drawingml/2006/main" xmlns:r="http://schemas.openxmlformats.org/officeDocument/2006/relationships" xmlns:p="http://schemas.openxmlformats.org/presentationml/2006/main">
  <p:tag name="ISLIDE.ICON" val="#9138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i"/>
  <p:tag name="KSO_WM_UNIT_INDEX" val="1_9"/>
  <p:tag name="KSO_WM_UNIT_ID" val="diagram615_5*m_i*1_9"/>
  <p:tag name="KSO_WM_UNIT_CLEAR" val="1"/>
  <p:tag name="KSO_WM_UNIT_LAYERLEVEL" val="1_1"/>
  <p:tag name="KSO_WM_DIAGRAM_GROUP_CODE" val="m1-1"/>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ISLIDE.ICON" val="#91380;"/>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h_f"/>
  <p:tag name="KSO_WM_UNIT_INDEX" val="1_5_1"/>
  <p:tag name="KSO_WM_UNIT_ID" val="diagram615_5*m_h_f*1_5_1"/>
  <p:tag name="KSO_WM_UNIT_CLEAR" val="1"/>
  <p:tag name="KSO_WM_UNIT_LAYERLEVEL" val="1_1_1"/>
  <p:tag name="KSO_WM_UNIT_VALUE" val="13"/>
  <p:tag name="KSO_WM_UNIT_HIGHLIGHT" val="0"/>
  <p:tag name="KSO_WM_UNIT_COMPATIBLE" val="0"/>
  <p:tag name="KSO_WM_DIAGRAM_GROUP_CODE" val="m1-1"/>
  <p:tag name="KSO_WM_UNIT_PRESET_TEXT" val="LOREM IPSUM DOLOR"/>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i"/>
  <p:tag name="KSO_WM_UNIT_INDEX" val="1_10"/>
  <p:tag name="KSO_WM_UNIT_ID" val="diagram615_5*m_i*1_10"/>
  <p:tag name="KSO_WM_UNIT_CLEAR" val="1"/>
  <p:tag name="KSO_WM_UNIT_LAYERLEVEL" val="1_1"/>
  <p:tag name="KSO_WM_DIAGRAM_GROUP_CODE" val="m1-1"/>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i"/>
  <p:tag name="KSO_WM_UNIT_INDEX" val="1_7"/>
  <p:tag name="KSO_WM_UNIT_ID" val="diagram615_5*m_i*1_7"/>
  <p:tag name="KSO_WM_UNIT_CLEAR" val="1"/>
  <p:tag name="KSO_WM_UNIT_LAYERLEVEL" val="1_1"/>
  <p:tag name="KSO_WM_DIAGRAM_GROUP_CODE" val="m1-1"/>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h_f"/>
  <p:tag name="KSO_WM_UNIT_INDEX" val="1_4_1"/>
  <p:tag name="KSO_WM_UNIT_ID" val="diagram615_5*m_h_f*1_4_1"/>
  <p:tag name="KSO_WM_UNIT_CLEAR" val="1"/>
  <p:tag name="KSO_WM_UNIT_LAYERLEVEL" val="1_1_1"/>
  <p:tag name="KSO_WM_UNIT_VALUE" val="13"/>
  <p:tag name="KSO_WM_UNIT_HIGHLIGHT" val="0"/>
  <p:tag name="KSO_WM_UNIT_COMPATIBLE" val="0"/>
  <p:tag name="KSO_WM_DIAGRAM_GROUP_CODE" val="m1-1"/>
  <p:tag name="KSO_WM_UNIT_PRESET_TEXT" val="LOREM IPSUM DOLOR"/>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i"/>
  <p:tag name="KSO_WM_UNIT_INDEX" val="1_8"/>
  <p:tag name="KSO_WM_UNIT_ID" val="diagram615_5*m_i*1_8"/>
  <p:tag name="KSO_WM_UNIT_CLEAR" val="1"/>
  <p:tag name="KSO_WM_UNIT_LAYERLEVEL" val="1_1"/>
  <p:tag name="KSO_WM_DIAGRAM_GROUP_CODE" val="m1-1"/>
  <p:tag name="KSO_WM_UNIT_USESOURCEFORMAT_APPLY" val="0"/>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i"/>
  <p:tag name="KSO_WM_UNIT_INDEX" val="1_5"/>
  <p:tag name="KSO_WM_UNIT_ID" val="diagram615_5*m_i*1_5"/>
  <p:tag name="KSO_WM_UNIT_CLEAR" val="1"/>
  <p:tag name="KSO_WM_UNIT_LAYERLEVEL" val="1_1"/>
  <p:tag name="KSO_WM_DIAGRAM_GROUP_CODE" val="m1-1"/>
  <p:tag name="KSO_WM_UNIT_USESOURCEFORMAT_APPLY" val="0"/>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h_f"/>
  <p:tag name="KSO_WM_UNIT_INDEX" val="1_3_1"/>
  <p:tag name="KSO_WM_UNIT_ID" val="diagram615_5*m_h_f*1_3_1"/>
  <p:tag name="KSO_WM_UNIT_CLEAR" val="1"/>
  <p:tag name="KSO_WM_UNIT_LAYERLEVEL" val="1_1_1"/>
  <p:tag name="KSO_WM_UNIT_VALUE" val="13"/>
  <p:tag name="KSO_WM_UNIT_HIGHLIGHT" val="0"/>
  <p:tag name="KSO_WM_UNIT_COMPATIBLE" val="0"/>
  <p:tag name="KSO_WM_DIAGRAM_GROUP_CODE" val="m1-1"/>
  <p:tag name="KSO_WM_UNIT_PRESET_TEXT" val="LOREM IPSUM DOLOR"/>
  <p:tag name="KSO_WM_UNIT_USESOURCEFORMAT_APPLY" val="0"/>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i"/>
  <p:tag name="KSO_WM_UNIT_INDEX" val="1_6"/>
  <p:tag name="KSO_WM_UNIT_ID" val="diagram615_5*m_i*1_6"/>
  <p:tag name="KSO_WM_UNIT_CLEAR" val="1"/>
  <p:tag name="KSO_WM_UNIT_LAYERLEVEL" val="1_1"/>
  <p:tag name="KSO_WM_DIAGRAM_GROUP_CODE" val="m1-1"/>
  <p:tag name="KSO_WM_UNIT_USESOURCEFORMAT_APPLY" val="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i"/>
  <p:tag name="KSO_WM_UNIT_INDEX" val="1_3"/>
  <p:tag name="KSO_WM_UNIT_ID" val="diagram615_5*m_i*1_3"/>
  <p:tag name="KSO_WM_UNIT_CLEAR" val="1"/>
  <p:tag name="KSO_WM_UNIT_LAYERLEVEL" val="1_1"/>
  <p:tag name="KSO_WM_DIAGRAM_GROUP_CODE" val="m1-1"/>
  <p:tag name="KSO_WM_UNIT_USESOURCEFORMAT_APPLY" val="0"/>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h_f"/>
  <p:tag name="KSO_WM_UNIT_INDEX" val="1_2_1"/>
  <p:tag name="KSO_WM_UNIT_ID" val="diagram615_5*m_h_f*1_2_1"/>
  <p:tag name="KSO_WM_UNIT_CLEAR" val="1"/>
  <p:tag name="KSO_WM_UNIT_LAYERLEVEL" val="1_1_1"/>
  <p:tag name="KSO_WM_UNIT_VALUE" val="13"/>
  <p:tag name="KSO_WM_UNIT_HIGHLIGHT" val="0"/>
  <p:tag name="KSO_WM_UNIT_COMPATIBLE" val="0"/>
  <p:tag name="KSO_WM_DIAGRAM_GROUP_CODE" val="m1-1"/>
  <p:tag name="KSO_WM_UNIT_PRESET_TEXT" val="LOREM IPSUM DOLOR"/>
  <p:tag name="KSO_WM_UNIT_USESOURCEFORMAT_APPLY" val="0"/>
</p:tagLst>
</file>

<file path=ppt/tags/tag3.xml><?xml version="1.0" encoding="utf-8"?>
<p:tagLst xmlns:a="http://schemas.openxmlformats.org/drawingml/2006/main" xmlns:r="http://schemas.openxmlformats.org/officeDocument/2006/relationships" xmlns:p="http://schemas.openxmlformats.org/presentationml/2006/main">
  <p:tag name="ISLIDE.ICON" val="#91380;"/>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i"/>
  <p:tag name="KSO_WM_UNIT_INDEX" val="1_4"/>
  <p:tag name="KSO_WM_UNIT_ID" val="diagram615_5*m_i*1_4"/>
  <p:tag name="KSO_WM_UNIT_CLEAR" val="1"/>
  <p:tag name="KSO_WM_UNIT_LAYERLEVEL" val="1_1"/>
  <p:tag name="KSO_WM_DIAGRAM_GROUP_CODE" val="m1-1"/>
  <p:tag name="KSO_WM_UNIT_USESOURCEFORMAT_APPLY" val="0"/>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i"/>
  <p:tag name="KSO_WM_UNIT_INDEX" val="1_1"/>
  <p:tag name="KSO_WM_UNIT_ID" val="diagram615_5*m_i*1_1"/>
  <p:tag name="KSO_WM_UNIT_CLEAR" val="1"/>
  <p:tag name="KSO_WM_UNIT_LAYERLEVEL" val="1_1"/>
  <p:tag name="KSO_WM_DIAGRAM_GROUP_CODE" val="m1-1"/>
  <p:tag name="KSO_WM_UNIT_USESOURCEFORMAT_APPLY" val="0"/>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h_f"/>
  <p:tag name="KSO_WM_UNIT_INDEX" val="1_1_1"/>
  <p:tag name="KSO_WM_UNIT_ID" val="diagram615_5*m_h_f*1_1_1"/>
  <p:tag name="KSO_WM_UNIT_CLEAR" val="1"/>
  <p:tag name="KSO_WM_UNIT_LAYERLEVEL" val="1_1_1"/>
  <p:tag name="KSO_WM_UNIT_VALUE" val="13"/>
  <p:tag name="KSO_WM_UNIT_HIGHLIGHT" val="0"/>
  <p:tag name="KSO_WM_UNIT_COMPATIBLE" val="0"/>
  <p:tag name="KSO_WM_DIAGRAM_GROUP_CODE" val="m1-1"/>
  <p:tag name="KSO_WM_UNIT_PRESET_TEXT" val="LOREM IPSUM DOLOR"/>
  <p:tag name="KSO_WM_UNIT_USESOURCEFORMAT_APPLY" val="0"/>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5"/>
  <p:tag name="KSO_WM_UNIT_TYPE" val="m_i"/>
  <p:tag name="KSO_WM_UNIT_INDEX" val="1_2"/>
  <p:tag name="KSO_WM_UNIT_ID" val="diagram615_5*m_i*1_2"/>
  <p:tag name="KSO_WM_UNIT_CLEAR" val="1"/>
  <p:tag name="KSO_WM_UNIT_LAYERLEVEL" val="1_1"/>
  <p:tag name="KSO_WM_DIAGRAM_GROUP_CODE" val="m1-1"/>
  <p:tag name="KSO_WM_UNIT_USESOURCEFORMAT_APPLY" val="0"/>
</p:tagLst>
</file>

<file path=ppt/tags/tag34.xml><?xml version="1.0" encoding="utf-8"?>
<p:tagLst xmlns:a="http://schemas.openxmlformats.org/drawingml/2006/main" xmlns:r="http://schemas.openxmlformats.org/officeDocument/2006/relationships" xmlns:p="http://schemas.openxmlformats.org/presentationml/2006/main">
  <p:tag name="ISLIDE.ICON" val="#91380;#399461;#60790;#177359;#112734;#117929;#71892;#71892;"/>
</p:tagLst>
</file>

<file path=ppt/tags/tag35.xml><?xml version="1.0" encoding="utf-8"?>
<p:tagLst xmlns:a="http://schemas.openxmlformats.org/drawingml/2006/main" xmlns:r="http://schemas.openxmlformats.org/officeDocument/2006/relationships" xmlns:p="http://schemas.openxmlformats.org/presentationml/2006/main">
  <p:tag name="ISLIDE.ICON" val="#91380;"/>
</p:tagLst>
</file>

<file path=ppt/tags/tag36.xml><?xml version="1.0" encoding="utf-8"?>
<p:tagLst xmlns:a="http://schemas.openxmlformats.org/drawingml/2006/main" xmlns:r="http://schemas.openxmlformats.org/officeDocument/2006/relationships" xmlns:p="http://schemas.openxmlformats.org/presentationml/2006/main">
  <p:tag name="ISLIDE.ICON" val="#91380;"/>
</p:tagLst>
</file>

<file path=ppt/tags/tag37.xml><?xml version="1.0" encoding="utf-8"?>
<p:tagLst xmlns:a="http://schemas.openxmlformats.org/drawingml/2006/main" xmlns:r="http://schemas.openxmlformats.org/officeDocument/2006/relationships" xmlns:p="http://schemas.openxmlformats.org/presentationml/2006/main">
  <p:tag name="ISLIDE.ICON" val="#91380;"/>
</p:tagLst>
</file>

<file path=ppt/tags/tag38.xml><?xml version="1.0" encoding="utf-8"?>
<p:tagLst xmlns:a="http://schemas.openxmlformats.org/drawingml/2006/main" xmlns:r="http://schemas.openxmlformats.org/officeDocument/2006/relationships" xmlns:p="http://schemas.openxmlformats.org/presentationml/2006/main">
  <p:tag name="ISLIDE.ICON" val="#91380;"/>
</p:tagLst>
</file>

<file path=ppt/tags/tag39.xml><?xml version="1.0" encoding="utf-8"?>
<p:tagLst xmlns:a="http://schemas.openxmlformats.org/drawingml/2006/main" xmlns:r="http://schemas.openxmlformats.org/officeDocument/2006/relationships" xmlns:p="http://schemas.openxmlformats.org/presentationml/2006/main">
  <p:tag name="ISLIDE.ICON" val="#91380;"/>
</p:tagLst>
</file>

<file path=ppt/tags/tag4.xml><?xml version="1.0" encoding="utf-8"?>
<p:tagLst xmlns:a="http://schemas.openxmlformats.org/drawingml/2006/main" xmlns:r="http://schemas.openxmlformats.org/officeDocument/2006/relationships" xmlns:p="http://schemas.openxmlformats.org/presentationml/2006/main">
  <p:tag name="ISLIDE.ICON" val="#91380;"/>
</p:tagLst>
</file>

<file path=ppt/tags/tag40.xml><?xml version="1.0" encoding="utf-8"?>
<p:tagLst xmlns:a="http://schemas.openxmlformats.org/drawingml/2006/main" xmlns:r="http://schemas.openxmlformats.org/officeDocument/2006/relationships" xmlns:p="http://schemas.openxmlformats.org/presentationml/2006/main">
  <p:tag name="ISLIDE.ICON" val="#91380;"/>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h_f"/>
  <p:tag name="KSO_WM_UNIT_INDEX" val="1_1_1"/>
  <p:tag name="KSO_WM_UNIT_ID" val="259*n_h_f*1_1_1"/>
  <p:tag name="KSO_WM_UNIT_CLEAR" val="1"/>
  <p:tag name="KSO_WM_UNIT_LAYERLEVEL" val="1_1_1"/>
  <p:tag name="KSO_WM_UNIT_VALUE" val="35"/>
  <p:tag name="KSO_WM_UNIT_HIGHLIGHT" val="0"/>
  <p:tag name="KSO_WM_UNIT_COMPATIBLE" val="0"/>
  <p:tag name="KSO_WM_UNIT_PRESET_TEXT" val="LOREM &#10;IPSUM "/>
  <p:tag name="KSO_WM_BEAUTIFY_FLAG" val="#wm#"/>
  <p:tag name="KSO_WM_DIAGRAM_GROUP_CODE" val="n1-1"/>
  <p:tag name="KSO_WM_UNIT_USESOURCEFORMAT_APPLY" val="0"/>
</p:tagLst>
</file>

<file path=ppt/tags/tag42.xml><?xml version="1.0" encoding="utf-8"?>
<p:tagLst xmlns:a="http://schemas.openxmlformats.org/drawingml/2006/main" xmlns:r="http://schemas.openxmlformats.org/officeDocument/2006/relationships" xmlns:p="http://schemas.openxmlformats.org/presentationml/2006/main">
  <p:tag name="ISLIDE.ICON" val="#91380;"/>
</p:tagLst>
</file>

<file path=ppt/tags/tag43.xml><?xml version="1.0" encoding="utf-8"?>
<p:tagLst xmlns:a="http://schemas.openxmlformats.org/drawingml/2006/main" xmlns:r="http://schemas.openxmlformats.org/officeDocument/2006/relationships" xmlns:p="http://schemas.openxmlformats.org/presentationml/2006/main">
  <p:tag name="ISLIDE.ICON" val="#91380;"/>
</p:tagLst>
</file>

<file path=ppt/tags/tag44.xml><?xml version="1.0" encoding="utf-8"?>
<p:tagLst xmlns:a="http://schemas.openxmlformats.org/drawingml/2006/main" xmlns:r="http://schemas.openxmlformats.org/officeDocument/2006/relationships" xmlns:p="http://schemas.openxmlformats.org/presentationml/2006/main">
  <p:tag name="ISLIDE.ICON" val="#91380;"/>
</p:tagLst>
</file>

<file path=ppt/tags/tag45.xml><?xml version="1.0" encoding="utf-8"?>
<p:tagLst xmlns:a="http://schemas.openxmlformats.org/drawingml/2006/main" xmlns:r="http://schemas.openxmlformats.org/officeDocument/2006/relationships" xmlns:p="http://schemas.openxmlformats.org/presentationml/2006/main">
  <p:tag name="ISLIDE.ICON" val="#91380;"/>
</p:tagLst>
</file>

<file path=ppt/tags/tag46.xml><?xml version="1.0" encoding="utf-8"?>
<p:tagLst xmlns:a="http://schemas.openxmlformats.org/drawingml/2006/main" xmlns:r="http://schemas.openxmlformats.org/officeDocument/2006/relationships" xmlns:p="http://schemas.openxmlformats.org/presentationml/2006/main">
  <p:tag name="ISLIDE.ICON" val="#91380;"/>
</p:tagLst>
</file>

<file path=ppt/tags/tag47.xml><?xml version="1.0" encoding="utf-8"?>
<p:tagLst xmlns:a="http://schemas.openxmlformats.org/drawingml/2006/main" xmlns:r="http://schemas.openxmlformats.org/officeDocument/2006/relationships" xmlns:p="http://schemas.openxmlformats.org/presentationml/2006/main">
  <p:tag name="ISLIDE.ICON" val="#91380;"/>
</p:tagLst>
</file>

<file path=ppt/tags/tag48.xml><?xml version="1.0" encoding="utf-8"?>
<p:tagLst xmlns:a="http://schemas.openxmlformats.org/drawingml/2006/main" xmlns:r="http://schemas.openxmlformats.org/officeDocument/2006/relationships" xmlns:p="http://schemas.openxmlformats.org/presentationml/2006/main">
  <p:tag name="ISLIDE.ICON" val="#91380;"/>
</p:tagLst>
</file>

<file path=ppt/tags/tag49.xml><?xml version="1.0" encoding="utf-8"?>
<p:tagLst xmlns:a="http://schemas.openxmlformats.org/drawingml/2006/main" xmlns:r="http://schemas.openxmlformats.org/officeDocument/2006/relationships" xmlns:p="http://schemas.openxmlformats.org/presentationml/2006/main">
  <p:tag name="ISLIDE.ICON" val="#91380;#180753;#38727;#168474;"/>
</p:tagLst>
</file>

<file path=ppt/tags/tag5.xml><?xml version="1.0" encoding="utf-8"?>
<p:tagLst xmlns:a="http://schemas.openxmlformats.org/drawingml/2006/main" xmlns:r="http://schemas.openxmlformats.org/officeDocument/2006/relationships" xmlns:p="http://schemas.openxmlformats.org/presentationml/2006/main">
  <p:tag name="ISLIDE.ICON" val="#91380;"/>
</p:tagLst>
</file>

<file path=ppt/tags/tag6.xml><?xml version="1.0" encoding="utf-8"?>
<p:tagLst xmlns:a="http://schemas.openxmlformats.org/drawingml/2006/main" xmlns:r="http://schemas.openxmlformats.org/officeDocument/2006/relationships" xmlns:p="http://schemas.openxmlformats.org/presentationml/2006/main">
  <p:tag name="ISLIDE.ICON" val="#91380;"/>
</p:tagLst>
</file>

<file path=ppt/tags/tag7.xml><?xml version="1.0" encoding="utf-8"?>
<p:tagLst xmlns:a="http://schemas.openxmlformats.org/drawingml/2006/main" xmlns:r="http://schemas.openxmlformats.org/officeDocument/2006/relationships" xmlns:p="http://schemas.openxmlformats.org/presentationml/2006/main">
  <p:tag name="ISLIDE.ICON" val="#91380;"/>
</p:tagLst>
</file>

<file path=ppt/tags/tag8.xml><?xml version="1.0" encoding="utf-8"?>
<p:tagLst xmlns:a="http://schemas.openxmlformats.org/drawingml/2006/main" xmlns:r="http://schemas.openxmlformats.org/officeDocument/2006/relationships" xmlns:p="http://schemas.openxmlformats.org/presentationml/2006/main">
  <p:tag name="ISLIDE.ICON" val="#91380;"/>
</p:tagLst>
</file>

<file path=ppt/tags/tag9.xml><?xml version="1.0" encoding="utf-8"?>
<p:tagLst xmlns:a="http://schemas.openxmlformats.org/drawingml/2006/main" xmlns:r="http://schemas.openxmlformats.org/officeDocument/2006/relationships" xmlns:p="http://schemas.openxmlformats.org/presentationml/2006/main">
  <p:tag name="ISLIDE.ICON" val="#913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2740</Words>
  <Application>Microsoft Office PowerPoint</Application>
  <PresentationFormat>宽屏</PresentationFormat>
  <Paragraphs>287</Paragraphs>
  <Slides>41</Slides>
  <Notes>41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41</vt:i4>
      </vt:variant>
    </vt:vector>
  </HeadingPairs>
  <TitlesOfParts>
    <vt:vector size="52" baseType="lpstr">
      <vt:lpstr>Noto Sans S Chinese Medium</vt:lpstr>
      <vt:lpstr>等线</vt:lpstr>
      <vt:lpstr>等线 Light</vt:lpstr>
      <vt:lpstr>思源黑体</vt:lpstr>
      <vt:lpstr>思源黑体 Bold</vt:lpstr>
      <vt:lpstr>思源黑体 CN Medium</vt:lpstr>
      <vt:lpstr>思源黑体 CN Normal</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zhou mingxiang</cp:lastModifiedBy>
  <cp:revision>114</cp:revision>
  <dcterms:created xsi:type="dcterms:W3CDTF">2020-12-22T00:42:00Z</dcterms:created>
  <dcterms:modified xsi:type="dcterms:W3CDTF">2023-04-26T04:52:41Z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6DB1081355E54F48A261DFDCE58D7C92</vt:lpwstr>
  </property>
  <property fmtid="{D5CDD505-2E9C-101B-9397-08002B2CF9AE}" pid="3" name="KSOProductBuildVer">
    <vt:lpwstr>2052-11.1.0.12358</vt:lpwstr>
  </property>
</Properties>
</file>