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6"/>
  </p:handoutMasterIdLst>
  <p:sldIdLst>
    <p:sldId id="256" r:id="rId4"/>
    <p:sldId id="448" r:id="rId5"/>
    <p:sldId id="528" r:id="rId7"/>
    <p:sldId id="529" r:id="rId8"/>
    <p:sldId id="314" r:id="rId9"/>
    <p:sldId id="561" r:id="rId10"/>
    <p:sldId id="568" r:id="rId11"/>
    <p:sldId id="468" r:id="rId12"/>
    <p:sldId id="557" r:id="rId13"/>
    <p:sldId id="569" r:id="rId14"/>
    <p:sldId id="49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姜伟光" initials="" lastIdx="1" clrIdx="0"/>
  <p:cmAuthor id="7" name="Lenovo" initials="L" lastIdx="6" clrIdx="4"/>
  <p:cmAuthor id="1" name="未知用户2" initials="未知用户2" lastIdx="1" clrIdx="0"/>
  <p:cmAuthor id="8" name="Penny" initials="P" lastIdx="5" clrIdx="5"/>
  <p:cmAuthor id="2" name="钟家欣" initials="" lastIdx="0" clrIdx="1"/>
  <p:cmAuthor id="4" name="Administrator" initials="A" lastIdx="4" clrIdx="0"/>
  <p:cmAuthor id="5" name="焦鑫" initials="焦鑫" lastIdx="4" clrIdx="2"/>
  <p:cmAuthor id="6" name="李 拓" initials="李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  <a:srgbClr val="F5F5F5"/>
    <a:srgbClr val="F3F3F3"/>
    <a:srgbClr val="F6F6F6"/>
    <a:srgbClr val="F4F4F4"/>
    <a:srgbClr val="A6A6A6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3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E36FF-F03E-4DD4-816A-AD878A452D0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764B-F74F-418B-B480-8EEA3224166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sz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152400" y="-170180"/>
            <a:ext cx="12344400" cy="6953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3638550" cy="838200"/>
          </a:xfrm>
          <a:prstGeom prst="rect">
            <a:avLst/>
          </a:prstGeom>
        </p:spPr>
      </p:pic>
      <p:pic>
        <p:nvPicPr>
          <p:cNvPr id="1070" name="图片 1" descr="01天正云生活-0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4000" y="139700"/>
            <a:ext cx="1471930" cy="351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-47625"/>
            <a:ext cx="12344400" cy="695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720" y="199390"/>
            <a:ext cx="259080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6780" y="5965190"/>
            <a:ext cx="3038475" cy="7239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716780" y="6359525"/>
            <a:ext cx="2759075" cy="275590"/>
            <a:chOff x="7675" y="8916"/>
            <a:chExt cx="4345" cy="434"/>
          </a:xfrm>
        </p:grpSpPr>
        <p:sp>
          <p:nvSpPr>
            <p:cNvPr id="3" name="平行四边形 2"/>
            <p:cNvSpPr/>
            <p:nvPr userDrawn="1"/>
          </p:nvSpPr>
          <p:spPr>
            <a:xfrm>
              <a:off x="7931" y="8989"/>
              <a:ext cx="3819" cy="268"/>
            </a:xfrm>
            <a:prstGeom prst="parallelogram">
              <a:avLst>
                <a:gd name="adj" fmla="val 8619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7675" y="8975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3F3F3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1558" y="8989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5F5F5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8173" y="8916"/>
              <a:ext cx="332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追求业主满意</a:t>
              </a:r>
              <a:r>
                <a:rPr lang="en-US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缔造品质生活</a:t>
              </a:r>
              <a:endParaRPr lang="zh-CN" altLang="en-US" sz="1200">
                <a:solidFill>
                  <a:srgbClr val="F5F5F5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28385"/>
            <a:ext cx="12192635" cy="707390"/>
          </a:xfrm>
          <a:prstGeom prst="rect">
            <a:avLst/>
          </a:prstGeom>
        </p:spPr>
      </p:pic>
      <p:pic>
        <p:nvPicPr>
          <p:cNvPr id="1070" name="图片 1" descr="01天正云生活-0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09530" y="262255"/>
            <a:ext cx="1546860" cy="368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720" y="199390"/>
            <a:ext cx="259080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6780" y="5965190"/>
            <a:ext cx="3038475" cy="7239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716780" y="6359525"/>
            <a:ext cx="2759075" cy="275590"/>
            <a:chOff x="7675" y="8916"/>
            <a:chExt cx="4345" cy="434"/>
          </a:xfrm>
        </p:grpSpPr>
        <p:sp>
          <p:nvSpPr>
            <p:cNvPr id="11" name="平行四边形 10"/>
            <p:cNvSpPr/>
            <p:nvPr userDrawn="1"/>
          </p:nvSpPr>
          <p:spPr>
            <a:xfrm>
              <a:off x="7931" y="8989"/>
              <a:ext cx="3819" cy="268"/>
            </a:xfrm>
            <a:prstGeom prst="parallelogram">
              <a:avLst>
                <a:gd name="adj" fmla="val 8619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 userDrawn="1"/>
          </p:nvSpPr>
          <p:spPr>
            <a:xfrm>
              <a:off x="7675" y="8975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3F3F3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 userDrawn="1"/>
          </p:nvSpPr>
          <p:spPr>
            <a:xfrm>
              <a:off x="11558" y="8989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5F5F5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8173" y="8916"/>
              <a:ext cx="332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追求业主满意</a:t>
              </a:r>
              <a:r>
                <a:rPr lang="en-US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缔造品质生活</a:t>
              </a:r>
              <a:endParaRPr lang="zh-CN" altLang="en-US" sz="1200">
                <a:solidFill>
                  <a:srgbClr val="F5F5F5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28385"/>
            <a:ext cx="12192635" cy="707390"/>
          </a:xfrm>
          <a:prstGeom prst="rect">
            <a:avLst/>
          </a:prstGeom>
        </p:spPr>
      </p:pic>
      <p:pic>
        <p:nvPicPr>
          <p:cNvPr id="1070" name="图片 1" descr="01天正云生活-0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09530" y="262255"/>
            <a:ext cx="1546860" cy="368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720" y="199390"/>
            <a:ext cx="259080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6780" y="5965190"/>
            <a:ext cx="3038475" cy="7239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716780" y="6359525"/>
            <a:ext cx="2759075" cy="275590"/>
            <a:chOff x="7675" y="8916"/>
            <a:chExt cx="4345" cy="434"/>
          </a:xfrm>
        </p:grpSpPr>
        <p:sp>
          <p:nvSpPr>
            <p:cNvPr id="3" name="平行四边形 2"/>
            <p:cNvSpPr/>
            <p:nvPr userDrawn="1"/>
          </p:nvSpPr>
          <p:spPr>
            <a:xfrm>
              <a:off x="7931" y="8989"/>
              <a:ext cx="3819" cy="268"/>
            </a:xfrm>
            <a:prstGeom prst="parallelogram">
              <a:avLst>
                <a:gd name="adj" fmla="val 8619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平行四边形 5"/>
            <p:cNvSpPr/>
            <p:nvPr userDrawn="1"/>
          </p:nvSpPr>
          <p:spPr>
            <a:xfrm>
              <a:off x="7675" y="8975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3F3F3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 userDrawn="1"/>
          </p:nvSpPr>
          <p:spPr>
            <a:xfrm>
              <a:off x="11558" y="8989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5F5F5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 userDrawn="1"/>
          </p:nvSpPr>
          <p:spPr>
            <a:xfrm>
              <a:off x="8173" y="8916"/>
              <a:ext cx="332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追求业主满意</a:t>
              </a:r>
              <a:r>
                <a:rPr lang="en-US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缔造品质生活</a:t>
              </a:r>
              <a:endParaRPr lang="zh-CN" altLang="en-US" sz="1200">
                <a:solidFill>
                  <a:srgbClr val="F5F5F5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28385"/>
            <a:ext cx="12192635" cy="707390"/>
          </a:xfrm>
          <a:prstGeom prst="rect">
            <a:avLst/>
          </a:prstGeom>
        </p:spPr>
      </p:pic>
      <p:pic>
        <p:nvPicPr>
          <p:cNvPr id="1070" name="图片 1" descr="01天正云生活-0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09530" y="262255"/>
            <a:ext cx="1546860" cy="368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3720" y="199390"/>
            <a:ext cx="2590800" cy="4953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6780" y="5965190"/>
            <a:ext cx="3038475" cy="723900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4716780" y="6359525"/>
            <a:ext cx="2759075" cy="275590"/>
            <a:chOff x="7675" y="8916"/>
            <a:chExt cx="4345" cy="434"/>
          </a:xfrm>
        </p:grpSpPr>
        <p:sp>
          <p:nvSpPr>
            <p:cNvPr id="11" name="平行四边形 10"/>
            <p:cNvSpPr/>
            <p:nvPr userDrawn="1"/>
          </p:nvSpPr>
          <p:spPr>
            <a:xfrm>
              <a:off x="7931" y="8989"/>
              <a:ext cx="3819" cy="268"/>
            </a:xfrm>
            <a:prstGeom prst="parallelogram">
              <a:avLst>
                <a:gd name="adj" fmla="val 8619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 userDrawn="1"/>
          </p:nvSpPr>
          <p:spPr>
            <a:xfrm>
              <a:off x="7675" y="8975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3F3F3"/>
            </a:solidFill>
            <a:ln>
              <a:solidFill>
                <a:srgbClr val="F4F4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 userDrawn="1"/>
          </p:nvSpPr>
          <p:spPr>
            <a:xfrm>
              <a:off x="11558" y="8989"/>
              <a:ext cx="462" cy="268"/>
            </a:xfrm>
            <a:prstGeom prst="parallelogram">
              <a:avLst>
                <a:gd name="adj" fmla="val 86194"/>
              </a:avLst>
            </a:prstGeom>
            <a:solidFill>
              <a:srgbClr val="F5F5F5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 userDrawn="1"/>
          </p:nvSpPr>
          <p:spPr>
            <a:xfrm>
              <a:off x="8173" y="8916"/>
              <a:ext cx="332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追求业主满意</a:t>
              </a:r>
              <a:r>
                <a:rPr lang="en-US" altLang="zh-CN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 </a:t>
              </a:r>
              <a:r>
                <a:rPr lang="zh-CN" altLang="en-US" sz="1200">
                  <a:solidFill>
                    <a:srgbClr val="F5F5F5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缔造品质生活</a:t>
              </a:r>
              <a:endParaRPr lang="zh-CN" altLang="en-US" sz="1200">
                <a:solidFill>
                  <a:srgbClr val="F5F5F5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128385"/>
            <a:ext cx="12192635" cy="707390"/>
          </a:xfrm>
          <a:prstGeom prst="rect">
            <a:avLst/>
          </a:prstGeom>
        </p:spPr>
      </p:pic>
      <p:pic>
        <p:nvPicPr>
          <p:cNvPr id="1070" name="图片 1" descr="01天正云生活-0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09530" y="262255"/>
            <a:ext cx="1546860" cy="3689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15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62000" y="2174875"/>
            <a:ext cx="5707380" cy="1327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7685" tIns="48843" rIns="97685" bIns="488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高层建筑天台</a:t>
            </a:r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管理注意事项</a:t>
            </a:r>
            <a:endParaRPr lang="zh-CN" sz="4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96465" y="4986655"/>
            <a:ext cx="340550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品质运营部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（孟德永）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190" y="255905"/>
            <a:ext cx="493395" cy="386080"/>
            <a:chOff x="394" y="403"/>
            <a:chExt cx="777" cy="608"/>
          </a:xfrm>
        </p:grpSpPr>
        <p:sp>
          <p:nvSpPr>
            <p:cNvPr id="4" name="任意多边形: 形状 2"/>
            <p:cNvSpPr/>
            <p:nvPr>
              <p:custDataLst>
                <p:tags r:id="rId1"/>
              </p:custDataLst>
            </p:nvPr>
          </p:nvSpPr>
          <p:spPr>
            <a:xfrm>
              <a:off x="394" y="403"/>
              <a:ext cx="585" cy="608"/>
            </a:xfrm>
            <a:custGeom>
              <a:avLst/>
              <a:gdLst>
                <a:gd name="connsiteX0" fmla="*/ 155274 w 432037"/>
                <a:gd name="connsiteY0" fmla="*/ 0 h 448573"/>
                <a:gd name="connsiteX1" fmla="*/ 432037 w 432037"/>
                <a:gd name="connsiteY1" fmla="*/ 0 h 448573"/>
                <a:gd name="connsiteX2" fmla="*/ 276764 w 432037"/>
                <a:gd name="connsiteY2" fmla="*/ 448571 h 448573"/>
                <a:gd name="connsiteX3" fmla="*/ 310553 w 432037"/>
                <a:gd name="connsiteY3" fmla="*/ 448571 h 448573"/>
                <a:gd name="connsiteX4" fmla="*/ 310552 w 432037"/>
                <a:gd name="connsiteY4" fmla="*/ 448573 h 448573"/>
                <a:gd name="connsiteX5" fmla="*/ 0 w 432037"/>
                <a:gd name="connsiteY5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37" h="448573">
                  <a:moveTo>
                    <a:pt x="155274" y="0"/>
                  </a:moveTo>
                  <a:lnTo>
                    <a:pt x="432037" y="0"/>
                  </a:lnTo>
                  <a:lnTo>
                    <a:pt x="276764" y="448571"/>
                  </a:lnTo>
                  <a:lnTo>
                    <a:pt x="310553" y="448571"/>
                  </a:lnTo>
                  <a:lnTo>
                    <a:pt x="310552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" name="任意多边形: 形状 3"/>
            <p:cNvSpPr/>
            <p:nvPr>
              <p:custDataLst>
                <p:tags r:id="rId2"/>
              </p:custDataLst>
            </p:nvPr>
          </p:nvSpPr>
          <p:spPr>
            <a:xfrm>
              <a:off x="863" y="403"/>
              <a:ext cx="309" cy="608"/>
            </a:xfrm>
            <a:custGeom>
              <a:avLst/>
              <a:gdLst>
                <a:gd name="connsiteX0" fmla="*/ 155274 w 227880"/>
                <a:gd name="connsiteY0" fmla="*/ 0 h 448573"/>
                <a:gd name="connsiteX1" fmla="*/ 227880 w 227880"/>
                <a:gd name="connsiteY1" fmla="*/ 0 h 448573"/>
                <a:gd name="connsiteX2" fmla="*/ 72606 w 227880"/>
                <a:gd name="connsiteY2" fmla="*/ 448573 h 448573"/>
                <a:gd name="connsiteX3" fmla="*/ 0 w 227880"/>
                <a:gd name="connsiteY3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80" h="448573">
                  <a:moveTo>
                    <a:pt x="155274" y="0"/>
                  </a:moveTo>
                  <a:lnTo>
                    <a:pt x="227880" y="0"/>
                  </a:lnTo>
                  <a:lnTo>
                    <a:pt x="72606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>
            <p:custDataLst>
              <p:tags r:id="rId3"/>
            </p:custDataLst>
          </p:nvPr>
        </p:nvSpPr>
        <p:spPr>
          <a:xfrm>
            <a:off x="810556" y="211830"/>
            <a:ext cx="4395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附件</a:t>
            </a:r>
            <a:endParaRPr 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937260"/>
            <a:ext cx="3661410" cy="45948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61950" y="5608320"/>
            <a:ext cx="36614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天台门温馨提示</a:t>
            </a:r>
            <a:endParaRPr 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330065" y="5608320"/>
            <a:ext cx="3992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天台巡查</a:t>
            </a:r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记录表</a:t>
            </a:r>
            <a:endParaRPr 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8322945" y="5532120"/>
            <a:ext cx="36023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天台安全警示</a:t>
            </a:r>
            <a:endParaRPr 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8"/>
          <a:stretch>
            <a:fillRect/>
          </a:stretch>
        </p:blipFill>
        <p:spPr>
          <a:xfrm>
            <a:off x="8752205" y="2064385"/>
            <a:ext cx="2548255" cy="2578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4040" y="936625"/>
            <a:ext cx="3592830" cy="45954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3816" y="2747010"/>
            <a:ext cx="6912768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40" dirty="0">
                <a:solidFill>
                  <a:srgbClr val="A6A6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培训结束</a:t>
            </a:r>
            <a:r>
              <a:rPr lang="en-US" altLang="zh-CN" sz="3840" dirty="0">
                <a:solidFill>
                  <a:srgbClr val="A6A6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3840" dirty="0">
                <a:solidFill>
                  <a:srgbClr val="A6A6A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感谢大家</a:t>
            </a:r>
            <a:endParaRPr lang="zh-CN" altLang="en-US" sz="3840" dirty="0">
              <a:solidFill>
                <a:srgbClr val="A6A6A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271519" y="3037670"/>
            <a:ext cx="12376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71885" y="3593823"/>
            <a:ext cx="1324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CONTENTS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6550" y="2345055"/>
            <a:ext cx="62064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一、管理依据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二、项目自查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三、工作要求</a:t>
            </a:r>
            <a:endParaRPr 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784927"/>
            <a:ext cx="4203700" cy="106317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600" dirty="0">
                <a:latin typeface="仓耳明楷 W03" panose="00000500000000000000" pitchFamily="2" charset="-122"/>
                <a:ea typeface="仓耳明楷 W03" panose="00000500000000000000" pitchFamily="2" charset="-122"/>
              </a:rPr>
              <a:t> </a:t>
            </a:r>
            <a:endParaRPr lang="zh-CN" altLang="en-US" sz="3600" spc="600" dirty="0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19981" y="2993346"/>
            <a:ext cx="2787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45660" y="2901315"/>
            <a:ext cx="7372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管理依据</a:t>
            </a:r>
            <a:endParaRPr lang="zh-CN" sz="4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50190" y="255905"/>
            <a:ext cx="493395" cy="386080"/>
            <a:chOff x="394" y="403"/>
            <a:chExt cx="777" cy="608"/>
          </a:xfrm>
        </p:grpSpPr>
        <p:sp>
          <p:nvSpPr>
            <p:cNvPr id="7" name="任意多边形: 形状 2"/>
            <p:cNvSpPr/>
            <p:nvPr/>
          </p:nvSpPr>
          <p:spPr>
            <a:xfrm>
              <a:off x="394" y="403"/>
              <a:ext cx="585" cy="608"/>
            </a:xfrm>
            <a:custGeom>
              <a:avLst/>
              <a:gdLst>
                <a:gd name="connsiteX0" fmla="*/ 155274 w 432037"/>
                <a:gd name="connsiteY0" fmla="*/ 0 h 448573"/>
                <a:gd name="connsiteX1" fmla="*/ 432037 w 432037"/>
                <a:gd name="connsiteY1" fmla="*/ 0 h 448573"/>
                <a:gd name="connsiteX2" fmla="*/ 276764 w 432037"/>
                <a:gd name="connsiteY2" fmla="*/ 448571 h 448573"/>
                <a:gd name="connsiteX3" fmla="*/ 310553 w 432037"/>
                <a:gd name="connsiteY3" fmla="*/ 448571 h 448573"/>
                <a:gd name="connsiteX4" fmla="*/ 310552 w 432037"/>
                <a:gd name="connsiteY4" fmla="*/ 448573 h 448573"/>
                <a:gd name="connsiteX5" fmla="*/ 0 w 432037"/>
                <a:gd name="connsiteY5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37" h="448573">
                  <a:moveTo>
                    <a:pt x="155274" y="0"/>
                  </a:moveTo>
                  <a:lnTo>
                    <a:pt x="432037" y="0"/>
                  </a:lnTo>
                  <a:lnTo>
                    <a:pt x="276764" y="448571"/>
                  </a:lnTo>
                  <a:lnTo>
                    <a:pt x="310553" y="448571"/>
                  </a:lnTo>
                  <a:lnTo>
                    <a:pt x="310552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8" name="任意多边形: 形状 3"/>
            <p:cNvSpPr/>
            <p:nvPr/>
          </p:nvSpPr>
          <p:spPr>
            <a:xfrm>
              <a:off x="863" y="403"/>
              <a:ext cx="309" cy="608"/>
            </a:xfrm>
            <a:custGeom>
              <a:avLst/>
              <a:gdLst>
                <a:gd name="connsiteX0" fmla="*/ 155274 w 227880"/>
                <a:gd name="connsiteY0" fmla="*/ 0 h 448573"/>
                <a:gd name="connsiteX1" fmla="*/ 227880 w 227880"/>
                <a:gd name="connsiteY1" fmla="*/ 0 h 448573"/>
                <a:gd name="connsiteX2" fmla="*/ 72606 w 227880"/>
                <a:gd name="connsiteY2" fmla="*/ 448573 h 448573"/>
                <a:gd name="connsiteX3" fmla="*/ 0 w 227880"/>
                <a:gd name="connsiteY3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80" h="448573">
                  <a:moveTo>
                    <a:pt x="155274" y="0"/>
                  </a:moveTo>
                  <a:lnTo>
                    <a:pt x="227880" y="0"/>
                  </a:lnTo>
                  <a:lnTo>
                    <a:pt x="72606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67071" y="211830"/>
            <a:ext cx="4395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管理依据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2745" y="972185"/>
            <a:ext cx="6501130" cy="5274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1.</a:t>
            </a:r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根据《高层民用建筑设计防火规范》6.1.16高层建筑的公共疏散门均应向疏散方向开启，且不应采用侧拉门、吊门和转门。人员密集场所防止外部人员随意进入的疏散用门，应设置火灾时不需使用钥匙等任何器具即能迅速开启的装置，并应在明显位置设置使用提示。</a:t>
            </a:r>
            <a:endParaRPr lang="zh-CN" altLang="en-US" sz="24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（非上人屋面除外）</a:t>
            </a:r>
            <a:endParaRPr lang="zh-CN" altLang="en-US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2.《消防法》第二十八条明确规定，“任何单位、个人不得占用、堵塞、封闭疏散通道、安全出口、消防车通道”。</a:t>
            </a:r>
            <a:endParaRPr lang="en-US" altLang="zh-CN" sz="24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依据以上法律规定：天台属于逃生通道，发生火灾事故时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为了保证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疏散通道畅通，所以天台门不得锁闭。</a:t>
            </a:r>
            <a:endParaRPr lang="zh-CN" altLang="en-US" sz="28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941310" y="1179195"/>
            <a:ext cx="3013075" cy="2855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" name="文本框 58"/>
          <p:cNvSpPr txBox="1"/>
          <p:nvPr/>
        </p:nvSpPr>
        <p:spPr>
          <a:xfrm>
            <a:off x="7941310" y="4312285"/>
            <a:ext cx="30137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直升机解救在天台等待救援的被困人员</a:t>
            </a:r>
            <a:endParaRPr lang="zh-CN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784927"/>
            <a:ext cx="4203700" cy="106317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600" dirty="0">
                <a:latin typeface="仓耳明楷 W03" panose="00000500000000000000" pitchFamily="2" charset="-122"/>
                <a:ea typeface="仓耳明楷 W03" panose="00000500000000000000" pitchFamily="2" charset="-122"/>
              </a:rPr>
              <a:t> </a:t>
            </a:r>
            <a:endParaRPr lang="zh-CN" altLang="en-US" sz="3600" spc="600" dirty="0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19981" y="2993346"/>
            <a:ext cx="2787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45660" y="2901315"/>
            <a:ext cx="7372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项目自查</a:t>
            </a:r>
            <a:endParaRPr lang="zh-CN" sz="4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50190" y="255905"/>
            <a:ext cx="493395" cy="386080"/>
            <a:chOff x="394" y="403"/>
            <a:chExt cx="777" cy="608"/>
          </a:xfrm>
        </p:grpSpPr>
        <p:sp>
          <p:nvSpPr>
            <p:cNvPr id="7" name="任意多边形: 形状 2"/>
            <p:cNvSpPr/>
            <p:nvPr/>
          </p:nvSpPr>
          <p:spPr>
            <a:xfrm>
              <a:off x="394" y="403"/>
              <a:ext cx="585" cy="608"/>
            </a:xfrm>
            <a:custGeom>
              <a:avLst/>
              <a:gdLst>
                <a:gd name="connsiteX0" fmla="*/ 155274 w 432037"/>
                <a:gd name="connsiteY0" fmla="*/ 0 h 448573"/>
                <a:gd name="connsiteX1" fmla="*/ 432037 w 432037"/>
                <a:gd name="connsiteY1" fmla="*/ 0 h 448573"/>
                <a:gd name="connsiteX2" fmla="*/ 276764 w 432037"/>
                <a:gd name="connsiteY2" fmla="*/ 448571 h 448573"/>
                <a:gd name="connsiteX3" fmla="*/ 310553 w 432037"/>
                <a:gd name="connsiteY3" fmla="*/ 448571 h 448573"/>
                <a:gd name="connsiteX4" fmla="*/ 310552 w 432037"/>
                <a:gd name="connsiteY4" fmla="*/ 448573 h 448573"/>
                <a:gd name="connsiteX5" fmla="*/ 0 w 432037"/>
                <a:gd name="connsiteY5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37" h="448573">
                  <a:moveTo>
                    <a:pt x="155274" y="0"/>
                  </a:moveTo>
                  <a:lnTo>
                    <a:pt x="432037" y="0"/>
                  </a:lnTo>
                  <a:lnTo>
                    <a:pt x="276764" y="448571"/>
                  </a:lnTo>
                  <a:lnTo>
                    <a:pt x="310553" y="448571"/>
                  </a:lnTo>
                  <a:lnTo>
                    <a:pt x="310552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8" name="任意多边形: 形状 3"/>
            <p:cNvSpPr/>
            <p:nvPr/>
          </p:nvSpPr>
          <p:spPr>
            <a:xfrm>
              <a:off x="863" y="403"/>
              <a:ext cx="309" cy="608"/>
            </a:xfrm>
            <a:custGeom>
              <a:avLst/>
              <a:gdLst>
                <a:gd name="connsiteX0" fmla="*/ 155274 w 227880"/>
                <a:gd name="connsiteY0" fmla="*/ 0 h 448573"/>
                <a:gd name="connsiteX1" fmla="*/ 227880 w 227880"/>
                <a:gd name="connsiteY1" fmla="*/ 0 h 448573"/>
                <a:gd name="connsiteX2" fmla="*/ 72606 w 227880"/>
                <a:gd name="connsiteY2" fmla="*/ 448573 h 448573"/>
                <a:gd name="connsiteX3" fmla="*/ 0 w 227880"/>
                <a:gd name="connsiteY3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80" h="448573">
                  <a:moveTo>
                    <a:pt x="155274" y="0"/>
                  </a:moveTo>
                  <a:lnTo>
                    <a:pt x="227880" y="0"/>
                  </a:lnTo>
                  <a:lnTo>
                    <a:pt x="72606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67071" y="211830"/>
            <a:ext cx="4395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项目自查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管理不善项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8595" y="1379220"/>
            <a:ext cx="10623550" cy="4790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即日起</a:t>
            </a: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,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对以下现象进行自查：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1.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天台门使用机械锁、门禁锁闭，不能随时打开通往天台的；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天台存在安全隐患，未修复且未采取应急措施的；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天台门、天台缺失安全警示标语的；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4.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业主违法行为：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私自加装天台门锁；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对天台进行凿、拆、搭、占等违章改建；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在天台乱抛垃圾、杂物、烧烤等；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在天面堆放杂物、晾晒衣物等；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在天台逗留、嬉戏、攀爬或做出其他有危险的行为；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携带猫、狗等宠物进入天台；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  <a:p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实施法律法规禁止的其他行为。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50190" y="255905"/>
            <a:ext cx="493395" cy="386080"/>
            <a:chOff x="394" y="403"/>
            <a:chExt cx="777" cy="608"/>
          </a:xfrm>
        </p:grpSpPr>
        <p:sp>
          <p:nvSpPr>
            <p:cNvPr id="7" name="任意多边形: 形状 2"/>
            <p:cNvSpPr/>
            <p:nvPr/>
          </p:nvSpPr>
          <p:spPr>
            <a:xfrm>
              <a:off x="394" y="403"/>
              <a:ext cx="585" cy="608"/>
            </a:xfrm>
            <a:custGeom>
              <a:avLst/>
              <a:gdLst>
                <a:gd name="connsiteX0" fmla="*/ 155274 w 432037"/>
                <a:gd name="connsiteY0" fmla="*/ 0 h 448573"/>
                <a:gd name="connsiteX1" fmla="*/ 432037 w 432037"/>
                <a:gd name="connsiteY1" fmla="*/ 0 h 448573"/>
                <a:gd name="connsiteX2" fmla="*/ 276764 w 432037"/>
                <a:gd name="connsiteY2" fmla="*/ 448571 h 448573"/>
                <a:gd name="connsiteX3" fmla="*/ 310553 w 432037"/>
                <a:gd name="connsiteY3" fmla="*/ 448571 h 448573"/>
                <a:gd name="connsiteX4" fmla="*/ 310552 w 432037"/>
                <a:gd name="connsiteY4" fmla="*/ 448573 h 448573"/>
                <a:gd name="connsiteX5" fmla="*/ 0 w 432037"/>
                <a:gd name="connsiteY5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37" h="448573">
                  <a:moveTo>
                    <a:pt x="155274" y="0"/>
                  </a:moveTo>
                  <a:lnTo>
                    <a:pt x="432037" y="0"/>
                  </a:lnTo>
                  <a:lnTo>
                    <a:pt x="276764" y="448571"/>
                  </a:lnTo>
                  <a:lnTo>
                    <a:pt x="310553" y="448571"/>
                  </a:lnTo>
                  <a:lnTo>
                    <a:pt x="310552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8" name="任意多边形: 形状 3"/>
            <p:cNvSpPr/>
            <p:nvPr/>
          </p:nvSpPr>
          <p:spPr>
            <a:xfrm>
              <a:off x="863" y="403"/>
              <a:ext cx="309" cy="608"/>
            </a:xfrm>
            <a:custGeom>
              <a:avLst/>
              <a:gdLst>
                <a:gd name="connsiteX0" fmla="*/ 155274 w 227880"/>
                <a:gd name="connsiteY0" fmla="*/ 0 h 448573"/>
                <a:gd name="connsiteX1" fmla="*/ 227880 w 227880"/>
                <a:gd name="connsiteY1" fmla="*/ 0 h 448573"/>
                <a:gd name="connsiteX2" fmla="*/ 72606 w 227880"/>
                <a:gd name="connsiteY2" fmla="*/ 448573 h 448573"/>
                <a:gd name="connsiteX3" fmla="*/ 0 w 227880"/>
                <a:gd name="connsiteY3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80" h="448573">
                  <a:moveTo>
                    <a:pt x="155274" y="0"/>
                  </a:moveTo>
                  <a:lnTo>
                    <a:pt x="227880" y="0"/>
                  </a:lnTo>
                  <a:lnTo>
                    <a:pt x="72606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67071" y="211830"/>
            <a:ext cx="4395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项目自查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管理不善项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011545" y="1010285"/>
            <a:ext cx="2160000" cy="180000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765540" y="1010285"/>
            <a:ext cx="2160000" cy="180000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3256915" y="1010285"/>
            <a:ext cx="2160000" cy="18000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548005" y="1010285"/>
            <a:ext cx="2160000" cy="18000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47370" y="3646170"/>
            <a:ext cx="2160000" cy="180000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48005" y="2916555"/>
            <a:ext cx="2159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天台门锁闭</a:t>
            </a:r>
            <a:endParaRPr lang="zh-CN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57550" y="2916555"/>
            <a:ext cx="22459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孩子在天台玩耍</a:t>
            </a:r>
            <a:endParaRPr lang="zh-CN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765540" y="2916555"/>
            <a:ext cx="2159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天台存放垃圾</a:t>
            </a:r>
            <a:endParaRPr lang="zh-CN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67095" y="2916555"/>
            <a:ext cx="2159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天台养狗</a:t>
            </a:r>
            <a:endParaRPr lang="zh-CN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7370" y="5650230"/>
            <a:ext cx="21596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天台违建</a:t>
            </a:r>
            <a:endParaRPr lang="zh-CN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784927"/>
            <a:ext cx="4203700" cy="1063172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3600" spc="600" dirty="0">
                <a:latin typeface="仓耳明楷 W03" panose="00000500000000000000" pitchFamily="2" charset="-122"/>
                <a:ea typeface="仓耳明楷 W03" panose="00000500000000000000" pitchFamily="2" charset="-122"/>
              </a:rPr>
              <a:t> </a:t>
            </a:r>
            <a:endParaRPr lang="zh-CN" altLang="en-US" sz="3600" spc="600" dirty="0">
              <a:latin typeface="仓耳明楷 W03" panose="00000500000000000000" pitchFamily="2" charset="-122"/>
              <a:ea typeface="仓耳明楷 W03" panose="000005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1119981" y="2993346"/>
            <a:ext cx="2787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08055" y="4857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645660" y="2901315"/>
            <a:ext cx="7372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工作要求</a:t>
            </a:r>
            <a:endParaRPr lang="zh-CN" sz="4000" b="1" spc="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0190" y="255905"/>
            <a:ext cx="493395" cy="386080"/>
            <a:chOff x="394" y="403"/>
            <a:chExt cx="777" cy="608"/>
          </a:xfrm>
        </p:grpSpPr>
        <p:sp>
          <p:nvSpPr>
            <p:cNvPr id="4" name="任意多边形: 形状 2"/>
            <p:cNvSpPr/>
            <p:nvPr>
              <p:custDataLst>
                <p:tags r:id="rId1"/>
              </p:custDataLst>
            </p:nvPr>
          </p:nvSpPr>
          <p:spPr>
            <a:xfrm>
              <a:off x="394" y="403"/>
              <a:ext cx="585" cy="608"/>
            </a:xfrm>
            <a:custGeom>
              <a:avLst/>
              <a:gdLst>
                <a:gd name="connsiteX0" fmla="*/ 155274 w 432037"/>
                <a:gd name="connsiteY0" fmla="*/ 0 h 448573"/>
                <a:gd name="connsiteX1" fmla="*/ 432037 w 432037"/>
                <a:gd name="connsiteY1" fmla="*/ 0 h 448573"/>
                <a:gd name="connsiteX2" fmla="*/ 276764 w 432037"/>
                <a:gd name="connsiteY2" fmla="*/ 448571 h 448573"/>
                <a:gd name="connsiteX3" fmla="*/ 310553 w 432037"/>
                <a:gd name="connsiteY3" fmla="*/ 448571 h 448573"/>
                <a:gd name="connsiteX4" fmla="*/ 310552 w 432037"/>
                <a:gd name="connsiteY4" fmla="*/ 448573 h 448573"/>
                <a:gd name="connsiteX5" fmla="*/ 0 w 432037"/>
                <a:gd name="connsiteY5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037" h="448573">
                  <a:moveTo>
                    <a:pt x="155274" y="0"/>
                  </a:moveTo>
                  <a:lnTo>
                    <a:pt x="432037" y="0"/>
                  </a:lnTo>
                  <a:lnTo>
                    <a:pt x="276764" y="448571"/>
                  </a:lnTo>
                  <a:lnTo>
                    <a:pt x="310553" y="448571"/>
                  </a:lnTo>
                  <a:lnTo>
                    <a:pt x="310552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5" name="任意多边形: 形状 3"/>
            <p:cNvSpPr/>
            <p:nvPr>
              <p:custDataLst>
                <p:tags r:id="rId2"/>
              </p:custDataLst>
            </p:nvPr>
          </p:nvSpPr>
          <p:spPr>
            <a:xfrm>
              <a:off x="863" y="403"/>
              <a:ext cx="309" cy="608"/>
            </a:xfrm>
            <a:custGeom>
              <a:avLst/>
              <a:gdLst>
                <a:gd name="connsiteX0" fmla="*/ 155274 w 227880"/>
                <a:gd name="connsiteY0" fmla="*/ 0 h 448573"/>
                <a:gd name="connsiteX1" fmla="*/ 227880 w 227880"/>
                <a:gd name="connsiteY1" fmla="*/ 0 h 448573"/>
                <a:gd name="connsiteX2" fmla="*/ 72606 w 227880"/>
                <a:gd name="connsiteY2" fmla="*/ 448573 h 448573"/>
                <a:gd name="connsiteX3" fmla="*/ 0 w 227880"/>
                <a:gd name="connsiteY3" fmla="*/ 448573 h 44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880" h="448573">
                  <a:moveTo>
                    <a:pt x="155274" y="0"/>
                  </a:moveTo>
                  <a:lnTo>
                    <a:pt x="227880" y="0"/>
                  </a:lnTo>
                  <a:lnTo>
                    <a:pt x="72606" y="448573"/>
                  </a:lnTo>
                  <a:lnTo>
                    <a:pt x="0" y="448573"/>
                  </a:lnTo>
                  <a:close/>
                </a:path>
              </a:pathLst>
            </a:custGeom>
            <a:solidFill>
              <a:srgbClr val="A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>
            <p:custDataLst>
              <p:tags r:id="rId3"/>
            </p:custDataLst>
          </p:nvPr>
        </p:nvSpPr>
        <p:spPr>
          <a:xfrm>
            <a:off x="810556" y="211830"/>
            <a:ext cx="4395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工作要求</a:t>
            </a:r>
            <a:endParaRPr 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4220" y="1320800"/>
            <a:ext cx="10623550" cy="4177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一、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任何情况下不得通过机械锁、门禁等方式锁闭门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；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二、完善天台门温馨提示、天台安全警示标识，及时补充缺失部分；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三、秩序部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每日对天台的安全巡查，巡查发现天台有人或者有活动迹象等其他违法行为，及时劝阻。如需进入天台施工，施工单位需向服务中心申请并征得同意。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四、对检查中发现的安全隐患，项目要制定维修计划和应急管理措施。</a:t>
            </a:r>
            <a:b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</a:b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</a:rPr>
              <a:t>五、日常管理中保持天台门正常关闭，包括大风天气。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10950,&quot;width&quot;:19440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Njk5MjVlNDEyMjRkZmM4NmEwYjcwN2E4ZGE4NzY2NDAifQ=="/>
  <p:tag name="KSO_WPP_MARK_KEY" val="874406e8-cec4-4743-9c3a-140636822681"/>
  <p:tag name="commondata" val="eyJoZGlkIjoiOTJjYjNlNzc5MzVkYmI4NzQ3ZWNiZGQ5OTZmNGI0Mm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WPS 演示</Application>
  <PresentationFormat>宽屏</PresentationFormat>
  <Paragraphs>77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华文楷体</vt:lpstr>
      <vt:lpstr>微软雅黑</vt:lpstr>
      <vt:lpstr>仓耳明楷 W03</vt:lpstr>
      <vt:lpstr>仿宋_GB2312</vt:lpstr>
      <vt:lpstr>Arial Unicode MS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哟西瓜，大个！</cp:lastModifiedBy>
  <cp:revision>175</cp:revision>
  <dcterms:created xsi:type="dcterms:W3CDTF">2020-07-08T06:54:00Z</dcterms:created>
  <dcterms:modified xsi:type="dcterms:W3CDTF">2024-03-22T09:32:20Z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8FCE581341AA47A7B3FECB4717D1FC58_13</vt:lpwstr>
  </property>
</Properties>
</file>