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56" r:id="rId3"/>
    <p:sldId id="351" r:id="rId4"/>
    <p:sldId id="327" r:id="rId5"/>
    <p:sldId id="309" r:id="rId6"/>
    <p:sldId id="264" r:id="rId7"/>
    <p:sldId id="310" r:id="rId8"/>
    <p:sldId id="311" r:id="rId9"/>
    <p:sldId id="312" r:id="rId10"/>
    <p:sldId id="313" r:id="rId11"/>
    <p:sldId id="314" r:id="rId12"/>
    <p:sldId id="315" r:id="rId13"/>
    <p:sldId id="347" r:id="rId14"/>
    <p:sldId id="337" r:id="rId15"/>
    <p:sldId id="338" r:id="rId16"/>
    <p:sldId id="320" r:id="rId17"/>
    <p:sldId id="399" r:id="rId18"/>
    <p:sldId id="401" r:id="rId19"/>
    <p:sldId id="402" r:id="rId20"/>
    <p:sldId id="403" r:id="rId21"/>
    <p:sldId id="404" r:id="rId22"/>
    <p:sldId id="333" r:id="rId23"/>
    <p:sldId id="405" r:id="rId24"/>
    <p:sldId id="406" r:id="rId25"/>
    <p:sldId id="330" r:id="rId2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1" d="100"/>
          <a:sy n="101" d="100"/>
        </p:scale>
        <p:origin x="330" y="102"/>
      </p:cViewPr>
      <p:guideLst>
        <p:guide orient="horz" pos="2198"/>
        <p:guide pos="2863"/>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52D86415-E8A5-4420-9609-0AC5BF7B8F56}"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C4430FE6-F9EA-4B1B-94D7-D7E16E0952EB}"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ea typeface="微软雅黑" panose="020B0503020204020204" pitchFamily="34"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dirty="0" smtClean="0"/>
              <a:t>单击此处编辑母版副标题样式</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竖排文字占位符 2"/>
          <p:cNvSpPr>
            <a:spLocks noGrp="1"/>
          </p:cNvSpPr>
          <p:nvPr>
            <p:ph type="body" orient="vert" idx="1"/>
          </p:nvPr>
        </p:nvSpPr>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竖排文字占位符 2"/>
          <p:cNvSpPr>
            <a:spLocks noGrp="1"/>
          </p:cNvSpPr>
          <p:nvPr>
            <p:ph type="body" orient="vert" idx="1"/>
          </p:nvPr>
        </p:nvSpPr>
        <p:spPr>
          <a:xfrm>
            <a:off x="457200" y="274638"/>
            <a:ext cx="6019800" cy="5851525"/>
          </a:xfrm>
        </p:spPr>
        <p:txBody>
          <a:bodyPr vert="eaVert"/>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内容占位符 2"/>
          <p:cNvSpPr>
            <a:spLocks noGrp="1"/>
          </p:cNvSpPr>
          <p:nvPr>
            <p:ph idx="1"/>
          </p:nvPr>
        </p:nvSpPr>
        <p:spPr/>
        <p:txBody>
          <a:bodyPr/>
          <a:lstStyle>
            <a:lvl1pPr>
              <a:defRPr>
                <a:ea typeface="微软雅黑" panose="020B0503020204020204" pitchFamily="34" charset="-122"/>
              </a:defRPr>
            </a:lvl1pPr>
            <a:lvl2pPr>
              <a:defRPr>
                <a:ea typeface="微软雅黑" panose="020B0503020204020204" pitchFamily="34" charset="-122"/>
              </a:defRPr>
            </a:lvl2pPr>
            <a:lvl3pPr>
              <a:defRPr>
                <a:ea typeface="微软雅黑" panose="020B0503020204020204" pitchFamily="34" charset="-122"/>
              </a:defRPr>
            </a:lvl3pPr>
            <a:lvl4pPr>
              <a:defRPr>
                <a:ea typeface="微软雅黑" panose="020B0503020204020204" pitchFamily="34" charset="-122"/>
              </a:defRPr>
            </a:lvl4pPr>
            <a:lvl5pPr>
              <a:defRPr>
                <a:ea typeface="微软雅黑" panose="020B0503020204020204" pitchFamily="34" charset="-122"/>
              </a:defRPr>
            </a:lvl5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dirty="0" smtClean="0"/>
              <a:t>单击此处编辑母版文本样式</a:t>
            </a:r>
            <a:endParaRPr lang="zh-CN" altLang="en-US" strike="noStrike" noProof="1" dirty="0"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内容占位符 2"/>
          <p:cNvSpPr>
            <a:spLocks noGrp="1"/>
          </p:cNvSpPr>
          <p:nvPr>
            <p:ph sz="half" idx="1"/>
          </p:nvPr>
        </p:nvSpPr>
        <p:spPr>
          <a:xfrm>
            <a:off x="457200" y="1600200"/>
            <a:ext cx="4038600" cy="4525963"/>
          </a:xfr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内容占位符 3"/>
          <p:cNvSpPr>
            <a:spLocks noGrp="1"/>
          </p:cNvSpPr>
          <p:nvPr>
            <p:ph sz="half" idx="2"/>
          </p:nvPr>
        </p:nvSpPr>
        <p:spPr>
          <a:xfrm>
            <a:off x="4648200" y="1600200"/>
            <a:ext cx="4038600" cy="4525963"/>
          </a:xfrm>
        </p:spPr>
        <p:txBody>
          <a:bodyPr/>
          <a:lstStyle>
            <a:lvl1pPr>
              <a:defRPr sz="2800">
                <a:ea typeface="微软雅黑" panose="020B0503020204020204" pitchFamily="34" charset="-122"/>
              </a:defRPr>
            </a:lvl1pPr>
            <a:lvl2pPr>
              <a:defRPr sz="2400">
                <a:ea typeface="微软雅黑" panose="020B0503020204020204" pitchFamily="34" charset="-122"/>
              </a:defRPr>
            </a:lvl2pPr>
            <a:lvl3pPr>
              <a:defRPr sz="2000">
                <a:ea typeface="微软雅黑" panose="020B0503020204020204" pitchFamily="34" charset="-122"/>
              </a:defRPr>
            </a:lvl3pPr>
            <a:lvl4pPr>
              <a:defRPr sz="1800">
                <a:ea typeface="微软雅黑" panose="020B0503020204020204" pitchFamily="34" charset="-122"/>
              </a:defRPr>
            </a:lvl4pPr>
            <a:lvl5pPr>
              <a:defRPr sz="1800">
                <a:ea typeface="微软雅黑" panose="020B0503020204020204" pitchFamily="34" charset="-122"/>
              </a:defRPr>
            </a:lvl5pPr>
            <a:lvl6pPr>
              <a:defRPr sz="1800"/>
            </a:lvl6pPr>
            <a:lvl7pPr>
              <a:defRPr sz="1800"/>
            </a:lvl7pPr>
            <a:lvl8pPr>
              <a:defRPr sz="1800"/>
            </a:lvl8pPr>
            <a:lvl9pPr>
              <a:defRPr sz="1800"/>
            </a:lvl9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dirty="0" smtClean="0"/>
              <a:t>单击此处编辑母版文本样式</a:t>
            </a:r>
            <a:endParaRPr lang="zh-CN" altLang="en-US" strike="noStrike" noProof="1" dirty="0" smtClean="0"/>
          </a:p>
        </p:txBody>
      </p:sp>
      <p:sp>
        <p:nvSpPr>
          <p:cNvPr id="4" name="内容占位符 3"/>
          <p:cNvSpPr>
            <a:spLocks noGrp="1"/>
          </p:cNvSpPr>
          <p:nvPr>
            <p:ph sz="half" idx="2"/>
          </p:nvPr>
        </p:nvSpPr>
        <p:spPr>
          <a:xfrm>
            <a:off x="457200" y="2174875"/>
            <a:ext cx="4040188" cy="3951288"/>
          </a:xfr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dirty="0" smtClean="0"/>
              <a:t>单击此处编辑母版文本样式</a:t>
            </a:r>
            <a:endParaRPr lang="zh-CN" altLang="en-US" strike="noStrike" noProof="1" dirty="0" smtClean="0"/>
          </a:p>
        </p:txBody>
      </p:sp>
      <p:sp>
        <p:nvSpPr>
          <p:cNvPr id="6" name="内容占位符 5"/>
          <p:cNvSpPr>
            <a:spLocks noGrp="1"/>
          </p:cNvSpPr>
          <p:nvPr>
            <p:ph sz="quarter" idx="4"/>
          </p:nvPr>
        </p:nvSpPr>
        <p:spPr>
          <a:xfrm>
            <a:off x="4645025" y="2174875"/>
            <a:ext cx="4041775" cy="3951288"/>
          </a:xfrm>
        </p:spPr>
        <p:txBody>
          <a:bodyPr/>
          <a:lstStyle>
            <a:lvl1pPr>
              <a:defRPr sz="2400">
                <a:ea typeface="微软雅黑" panose="020B0503020204020204" pitchFamily="34" charset="-122"/>
              </a:defRPr>
            </a:lvl1pPr>
            <a:lvl2pPr>
              <a:defRPr sz="2000">
                <a:ea typeface="微软雅黑" panose="020B0503020204020204" pitchFamily="34" charset="-122"/>
              </a:defRPr>
            </a:lvl2pPr>
            <a:lvl3pPr>
              <a:defRPr sz="1800">
                <a:ea typeface="微软雅黑" panose="020B0503020204020204" pitchFamily="34" charset="-122"/>
              </a:defRPr>
            </a:lvl3pPr>
            <a:lvl4pPr>
              <a:defRPr sz="1600">
                <a:ea typeface="微软雅黑" panose="020B0503020204020204" pitchFamily="34" charset="-122"/>
              </a:defRPr>
            </a:lvl4pPr>
            <a:lvl5pPr>
              <a:defRPr sz="1600">
                <a:ea typeface="微软雅黑" panose="020B0503020204020204" pitchFamily="34" charset="-122"/>
              </a:defRPr>
            </a:lvl5pPr>
            <a:lvl6pPr>
              <a:defRPr sz="1600"/>
            </a:lvl6pPr>
            <a:lvl7pPr>
              <a:defRPr sz="1600"/>
            </a:lvl7pPr>
            <a:lvl8pPr>
              <a:defRPr sz="1600"/>
            </a:lvl8pPr>
            <a:lvl9pPr>
              <a:defRPr sz="1600"/>
            </a:lvl9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内容占位符 2"/>
          <p:cNvSpPr>
            <a:spLocks noGrp="1"/>
          </p:cNvSpPr>
          <p:nvPr>
            <p:ph idx="1"/>
          </p:nvPr>
        </p:nvSpPr>
        <p:spPr>
          <a:xfrm>
            <a:off x="3575050" y="273050"/>
            <a:ext cx="5111750" cy="5853113"/>
          </a:xfrm>
        </p:spPr>
        <p:txBody>
          <a:bodyPr/>
          <a:lstStyle>
            <a:lvl1pPr>
              <a:defRPr sz="3200">
                <a:ea typeface="微软雅黑" panose="020B0503020204020204" pitchFamily="34" charset="-122"/>
              </a:defRPr>
            </a:lvl1pPr>
            <a:lvl2pPr>
              <a:defRPr sz="2800">
                <a:ea typeface="微软雅黑" panose="020B0503020204020204" pitchFamily="34" charset="-122"/>
              </a:defRPr>
            </a:lvl2pPr>
            <a:lvl3pPr>
              <a:defRPr sz="2400">
                <a:ea typeface="微软雅黑" panose="020B0503020204020204" pitchFamily="34" charset="-122"/>
              </a:defRPr>
            </a:lvl3pPr>
            <a:lvl4pPr>
              <a:defRPr sz="2000">
                <a:ea typeface="微软雅黑" panose="020B0503020204020204" pitchFamily="34" charset="-122"/>
              </a:defRPr>
            </a:lvl4pPr>
            <a:lvl5pPr>
              <a:defRPr sz="2000">
                <a:ea typeface="微软雅黑" panose="020B0503020204020204" pitchFamily="34" charset="-122"/>
              </a:defRPr>
            </a:lvl5pPr>
            <a:lvl6pPr>
              <a:defRPr sz="2000"/>
            </a:lvl6pPr>
            <a:lvl7pPr>
              <a:defRPr sz="2000"/>
            </a:lvl7pPr>
            <a:lvl8pPr>
              <a:defRPr sz="2000"/>
            </a:lvl8pPr>
            <a:lvl9pPr>
              <a:defRPr sz="2000"/>
            </a:lvl9pPr>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dirty="0" smtClean="0"/>
              <a:t>单击此处编辑母版文本样式</a:t>
            </a:r>
            <a:endParaRPr lang="zh-CN" altLang="en-US" strike="noStrike" noProof="1" dirty="0"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ea typeface="微软雅黑" panose="020B0503020204020204" pitchFamily="34" charset="-122"/>
              </a:defRPr>
            </a:lvl1pPr>
          </a:lstStyle>
          <a:p>
            <a:pPr fontAlgn="base"/>
            <a:r>
              <a:rPr lang="zh-CN" altLang="en-US" strike="noStrike" noProof="1" dirty="0" smtClean="0"/>
              <a:t>单击此处编辑母版标题样式</a:t>
            </a:r>
            <a:endParaRPr lang="zh-CN" altLang="en-US" strike="noStrike" noProof="1" dirty="0"/>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dirty="0" smtClean="0">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dirty="0" smtClean="0"/>
              <a:t>单击此处编辑母版文本样式</a:t>
            </a:r>
            <a:endParaRPr lang="zh-CN" altLang="en-US" strike="noStrike" noProof="1" dirty="0"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ea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ea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1500747-A23E-46E1-B9E7-ACE596B8360E}"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har char="•"/>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har char="»"/>
        <a:defRPr sz="2000">
          <a:solidFill>
            <a:schemeClr val="tx1"/>
          </a:solidFill>
          <a:latin typeface="+mn-lt"/>
          <a:ea typeface="微软雅黑" panose="020B0503020204020204" pitchFamily="34"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9.jpe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l="-16000" r="-16000"/>
          </a:stretch>
        </a:blipFill>
        <a:effectLst/>
      </p:bgPr>
    </p:bg>
    <p:spTree>
      <p:nvGrpSpPr>
        <p:cNvPr id="1" name=""/>
        <p:cNvGrpSpPr/>
        <p:nvPr/>
      </p:nvGrpSpPr>
      <p:grpSpPr/>
      <p:sp>
        <p:nvSpPr>
          <p:cNvPr id="3074" name="Rectangle 3"/>
          <p:cNvSpPr/>
          <p:nvPr/>
        </p:nvSpPr>
        <p:spPr>
          <a:xfrm>
            <a:off x="1676400" y="4941888"/>
            <a:ext cx="5867400" cy="1382712"/>
          </a:xfrm>
          <a:prstGeom prst="rect">
            <a:avLst/>
          </a:prstGeom>
          <a:solidFill>
            <a:srgbClr val="C00000"/>
          </a:solidFill>
          <a:ln w="9525">
            <a:noFill/>
          </a:ln>
        </p:spPr>
        <p:txBody>
          <a:bodyPr anchor="ctr" anchorCtr="0"/>
          <a:p>
            <a:pPr algn="ctr">
              <a:lnSpc>
                <a:spcPct val="120000"/>
              </a:lnSpc>
            </a:pPr>
            <a:r>
              <a:rPr lang="zh-CN" altLang="en-US" sz="5000" b="1" dirty="0">
                <a:solidFill>
                  <a:schemeClr val="bg1"/>
                </a:solidFill>
                <a:latin typeface="微软雅黑" panose="020B0503020204020204" pitchFamily="34" charset="-122"/>
                <a:ea typeface="微软雅黑" panose="020B0503020204020204" pitchFamily="34" charset="-122"/>
              </a:rPr>
              <a:t>消防安全知识培训</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p:nvPr>
        </p:nvSpPr>
        <p:spPr/>
        <p:txBody>
          <a:bodyPr vert="horz" wrap="square" lIns="91440" tIns="45720" rIns="91440" bIns="45720" anchor="ctr" anchorCtr="0"/>
          <a:p>
            <a:pPr eaLnBrk="1" hangingPunct="1"/>
            <a:r>
              <a:rPr lang="zh-CN" altLang="en-US" sz="4800" b="1" dirty="0">
                <a:solidFill>
                  <a:schemeClr val="tx1"/>
                </a:solidFill>
                <a:latin typeface="+mj-lt"/>
                <a:ea typeface="华文行楷" pitchFamily="2" charset="-122"/>
                <a:cs typeface="+mj-cs"/>
              </a:rPr>
              <a:t>灭火的基本方法</a:t>
            </a:r>
            <a:endParaRPr lang="zh-CN" altLang="en-US" sz="4800" b="1" dirty="0">
              <a:solidFill>
                <a:schemeClr val="tx1"/>
              </a:solidFill>
              <a:latin typeface="+mj-lt"/>
              <a:ea typeface="华文行楷" pitchFamily="2" charset="-122"/>
              <a:cs typeface="+mj-cs"/>
            </a:endParaRPr>
          </a:p>
        </p:txBody>
      </p:sp>
      <p:sp>
        <p:nvSpPr>
          <p:cNvPr id="12290" name="AutoShape 3"/>
          <p:cNvSpPr/>
          <p:nvPr/>
        </p:nvSpPr>
        <p:spPr>
          <a:xfrm>
            <a:off x="6151563" y="3433763"/>
            <a:ext cx="1620837" cy="2738437"/>
          </a:xfrm>
          <a:prstGeom prst="roundRect">
            <a:avLst>
              <a:gd name="adj" fmla="val 13745"/>
            </a:avLst>
          </a:prstGeom>
          <a:noFill/>
          <a:ln w="38100" cap="flat" cmpd="sng">
            <a:solidFill>
              <a:schemeClr val="bg2"/>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2291" name="AutoShape 4"/>
          <p:cNvSpPr/>
          <p:nvPr/>
        </p:nvSpPr>
        <p:spPr>
          <a:xfrm>
            <a:off x="4456113" y="3433763"/>
            <a:ext cx="1611312" cy="2738437"/>
          </a:xfrm>
          <a:prstGeom prst="roundRect">
            <a:avLst>
              <a:gd name="adj" fmla="val 13745"/>
            </a:avLst>
          </a:prstGeom>
          <a:noFill/>
          <a:ln w="38100" cap="flat" cmpd="sng">
            <a:solidFill>
              <a:schemeClr val="bg2"/>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2292" name="AutoShape 5"/>
          <p:cNvSpPr/>
          <p:nvPr/>
        </p:nvSpPr>
        <p:spPr>
          <a:xfrm>
            <a:off x="2773363" y="3433763"/>
            <a:ext cx="1563687" cy="2738437"/>
          </a:xfrm>
          <a:prstGeom prst="roundRect">
            <a:avLst>
              <a:gd name="adj" fmla="val 13745"/>
            </a:avLst>
          </a:prstGeom>
          <a:noFill/>
          <a:ln w="38100" cap="flat" cmpd="sng">
            <a:solidFill>
              <a:schemeClr val="bg2"/>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2293" name="AutoShape 6"/>
          <p:cNvSpPr/>
          <p:nvPr/>
        </p:nvSpPr>
        <p:spPr>
          <a:xfrm>
            <a:off x="1066800" y="3433763"/>
            <a:ext cx="1620838" cy="2738437"/>
          </a:xfrm>
          <a:prstGeom prst="roundRect">
            <a:avLst>
              <a:gd name="adj" fmla="val 13745"/>
            </a:avLst>
          </a:prstGeom>
          <a:noFill/>
          <a:ln w="38100" cap="flat" cmpd="sng">
            <a:solidFill>
              <a:schemeClr val="bg2"/>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nvGrpSpPr>
          <p:cNvPr id="12294" name="Group 7"/>
          <p:cNvGrpSpPr/>
          <p:nvPr/>
        </p:nvGrpSpPr>
        <p:grpSpPr>
          <a:xfrm>
            <a:off x="1287463" y="2057400"/>
            <a:ext cx="5895975" cy="936625"/>
            <a:chOff x="624" y="1152"/>
            <a:chExt cx="4080" cy="720"/>
          </a:xfrm>
        </p:grpSpPr>
        <p:sp>
          <p:nvSpPr>
            <p:cNvPr id="82952"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nvGrpSpPr>
            <p:cNvPr id="12296" name="Group 9"/>
            <p:cNvGrpSpPr/>
            <p:nvPr/>
          </p:nvGrpSpPr>
          <p:grpSpPr>
            <a:xfrm>
              <a:off x="1296" y="1296"/>
              <a:ext cx="624" cy="96"/>
              <a:chOff x="2003" y="3439"/>
              <a:chExt cx="468" cy="244"/>
            </a:xfrm>
          </p:grpSpPr>
          <p:sp>
            <p:nvSpPr>
              <p:cNvPr id="12297" name="Oval 10"/>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2298" name="Rectangle 11"/>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82956"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82957"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sp>
          <p:nvSpPr>
            <p:cNvPr id="12301" name="Rectangle 14"/>
            <p:cNvSpPr/>
            <p:nvPr/>
          </p:nvSpPr>
          <p:spPr>
            <a:xfrm rot="3419336">
              <a:off x="1776" y="1152"/>
              <a:ext cx="672" cy="672"/>
            </a:xfrm>
            <a:prstGeom prst="rect">
              <a:avLst/>
            </a:prstGeom>
            <a:solidFill>
              <a:schemeClr val="accent1"/>
            </a:solidFill>
            <a:ln w="9525"/>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nchorCtr="0">
              <a:flatTx/>
            </a:bodyPr>
            <a:p>
              <a:endParaRPr lang="zh-CN" altLang="zh-CN" dirty="0">
                <a:latin typeface="Arial" panose="020B0604020202020204" pitchFamily="34" charset="0"/>
                <a:ea typeface="微软雅黑" panose="020B0503020204020204" pitchFamily="34" charset="-122"/>
              </a:endParaRPr>
            </a:p>
          </p:txBody>
        </p:sp>
        <p:grpSp>
          <p:nvGrpSpPr>
            <p:cNvPr id="12302" name="Group 15"/>
            <p:cNvGrpSpPr/>
            <p:nvPr/>
          </p:nvGrpSpPr>
          <p:grpSpPr>
            <a:xfrm>
              <a:off x="2448" y="1296"/>
              <a:ext cx="624" cy="96"/>
              <a:chOff x="2003" y="3439"/>
              <a:chExt cx="468" cy="244"/>
            </a:xfrm>
          </p:grpSpPr>
          <p:sp>
            <p:nvSpPr>
              <p:cNvPr id="12303" name="Oval 16"/>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2304" name="Rectangle 17"/>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82962"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82963"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sp>
          <p:nvSpPr>
            <p:cNvPr id="82964" name="Rectangle 20"/>
            <p:cNvSpPr>
              <a:spLocks noChangeArrowheads="1"/>
            </p:cNvSpPr>
            <p:nvPr/>
          </p:nvSpPr>
          <p:spPr bwMode="gray">
            <a:xfrm rot="3419336">
              <a:off x="2879" y="1153"/>
              <a:ext cx="671" cy="669"/>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nvGrpSpPr>
            <p:cNvPr id="12308" name="Group 21"/>
            <p:cNvGrpSpPr/>
            <p:nvPr/>
          </p:nvGrpSpPr>
          <p:grpSpPr>
            <a:xfrm>
              <a:off x="3600" y="1296"/>
              <a:ext cx="816" cy="96"/>
              <a:chOff x="2003" y="3439"/>
              <a:chExt cx="468" cy="244"/>
            </a:xfrm>
          </p:grpSpPr>
          <p:sp>
            <p:nvSpPr>
              <p:cNvPr id="12309" name="Oval 22"/>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2310" name="Rectangle 23"/>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82968"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82969" name="Oval 25"/>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sp>
          <p:nvSpPr>
            <p:cNvPr id="12313" name="Rectangle 26"/>
            <p:cNvSpPr/>
            <p:nvPr/>
          </p:nvSpPr>
          <p:spPr>
            <a:xfrm rot="3419336">
              <a:off x="4032" y="1152"/>
              <a:ext cx="672" cy="672"/>
            </a:xfrm>
            <a:prstGeom prst="rect">
              <a:avLst/>
            </a:prstGeom>
            <a:solidFill>
              <a:schemeClr val="accent1"/>
            </a:solidFill>
            <a:ln w="9525"/>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nchorCtr="0">
              <a:flatTx/>
            </a:bodyPr>
            <a:p>
              <a:endParaRPr lang="zh-CN" altLang="zh-CN" dirty="0">
                <a:latin typeface="Arial" panose="020B0604020202020204" pitchFamily="34" charset="0"/>
                <a:ea typeface="微软雅黑" panose="020B0503020204020204" pitchFamily="34" charset="-122"/>
              </a:endParaRPr>
            </a:p>
          </p:txBody>
        </p:sp>
      </p:grpSp>
      <p:sp>
        <p:nvSpPr>
          <p:cNvPr id="12314" name="Rectangle 27"/>
          <p:cNvSpPr/>
          <p:nvPr/>
        </p:nvSpPr>
        <p:spPr>
          <a:xfrm>
            <a:off x="1371600" y="2362200"/>
            <a:ext cx="1104900" cy="366713"/>
          </a:xfrm>
          <a:prstGeom prst="rect">
            <a:avLst/>
          </a:prstGeom>
          <a:noFill/>
          <a:ln w="9525">
            <a:noFill/>
          </a:ln>
        </p:spPr>
        <p:txBody>
          <a:bodyPr wrap="none" anchor="t" anchorCtr="0">
            <a:spAutoFit/>
          </a:bodyPr>
          <a:p>
            <a:r>
              <a:rPr lang="zh-CN" altLang="en-US" b="1" dirty="0">
                <a:solidFill>
                  <a:srgbClr val="FF0000"/>
                </a:solidFill>
                <a:latin typeface="Arial" panose="020B0604020202020204" pitchFamily="34" charset="0"/>
                <a:ea typeface="微软雅黑" panose="020B0503020204020204" pitchFamily="34" charset="-122"/>
              </a:rPr>
              <a:t>抑制灭火</a:t>
            </a:r>
            <a:endParaRPr lang="zh-CN" altLang="en-US" b="1" dirty="0">
              <a:solidFill>
                <a:srgbClr val="FF0000"/>
              </a:solidFill>
              <a:latin typeface="Arial" panose="020B0604020202020204" pitchFamily="34" charset="0"/>
              <a:ea typeface="微软雅黑" panose="020B0503020204020204" pitchFamily="34" charset="-122"/>
            </a:endParaRPr>
          </a:p>
        </p:txBody>
      </p:sp>
      <p:sp>
        <p:nvSpPr>
          <p:cNvPr id="12315" name="Rectangle 28"/>
          <p:cNvSpPr/>
          <p:nvPr/>
        </p:nvSpPr>
        <p:spPr>
          <a:xfrm>
            <a:off x="2971800" y="2362200"/>
            <a:ext cx="1104900" cy="366713"/>
          </a:xfrm>
          <a:prstGeom prst="rect">
            <a:avLst/>
          </a:prstGeom>
          <a:noFill/>
          <a:ln w="9525">
            <a:noFill/>
          </a:ln>
        </p:spPr>
        <p:txBody>
          <a:bodyPr wrap="none" anchor="t" anchorCtr="0">
            <a:spAutoFit/>
          </a:bodyPr>
          <a:p>
            <a:r>
              <a:rPr lang="zh-CN" altLang="en-US" b="1" dirty="0">
                <a:solidFill>
                  <a:srgbClr val="FF0000"/>
                </a:solidFill>
                <a:latin typeface="Arial" panose="020B0604020202020204" pitchFamily="34" charset="0"/>
                <a:ea typeface="微软雅黑" panose="020B0503020204020204" pitchFamily="34" charset="-122"/>
              </a:rPr>
              <a:t>冷却灭火</a:t>
            </a:r>
            <a:endParaRPr lang="zh-CN" altLang="en-US" b="1" dirty="0">
              <a:solidFill>
                <a:srgbClr val="FF0000"/>
              </a:solidFill>
              <a:latin typeface="Arial" panose="020B0604020202020204" pitchFamily="34" charset="0"/>
              <a:ea typeface="微软雅黑" panose="020B0503020204020204" pitchFamily="34" charset="-122"/>
            </a:endParaRPr>
          </a:p>
        </p:txBody>
      </p:sp>
      <p:sp>
        <p:nvSpPr>
          <p:cNvPr id="12316" name="Rectangle 29"/>
          <p:cNvSpPr/>
          <p:nvPr/>
        </p:nvSpPr>
        <p:spPr>
          <a:xfrm>
            <a:off x="4572000" y="2362200"/>
            <a:ext cx="1104900" cy="366713"/>
          </a:xfrm>
          <a:prstGeom prst="rect">
            <a:avLst/>
          </a:prstGeom>
          <a:noFill/>
          <a:ln w="9525">
            <a:noFill/>
          </a:ln>
        </p:spPr>
        <p:txBody>
          <a:bodyPr wrap="none" anchor="t" anchorCtr="0">
            <a:spAutoFit/>
          </a:bodyPr>
          <a:p>
            <a:r>
              <a:rPr lang="zh-CN" altLang="en-US" b="1" dirty="0">
                <a:solidFill>
                  <a:srgbClr val="FF0000"/>
                </a:solidFill>
                <a:latin typeface="Arial" panose="020B0604020202020204" pitchFamily="34" charset="0"/>
                <a:ea typeface="微软雅黑" panose="020B0503020204020204" pitchFamily="34" charset="-122"/>
              </a:rPr>
              <a:t>隔离灭火</a:t>
            </a:r>
            <a:endParaRPr lang="zh-CN" altLang="en-US" b="1" dirty="0">
              <a:solidFill>
                <a:srgbClr val="FF0000"/>
              </a:solidFill>
              <a:latin typeface="Arial" panose="020B0604020202020204" pitchFamily="34" charset="0"/>
              <a:ea typeface="微软雅黑" panose="020B0503020204020204" pitchFamily="34" charset="-122"/>
            </a:endParaRPr>
          </a:p>
        </p:txBody>
      </p:sp>
      <p:sp>
        <p:nvSpPr>
          <p:cNvPr id="12317" name="Rectangle 30"/>
          <p:cNvSpPr/>
          <p:nvPr/>
        </p:nvSpPr>
        <p:spPr>
          <a:xfrm>
            <a:off x="6172200" y="2362200"/>
            <a:ext cx="1104900" cy="366713"/>
          </a:xfrm>
          <a:prstGeom prst="rect">
            <a:avLst/>
          </a:prstGeom>
          <a:noFill/>
          <a:ln w="9525">
            <a:noFill/>
          </a:ln>
        </p:spPr>
        <p:txBody>
          <a:bodyPr wrap="none" anchor="t" anchorCtr="0">
            <a:spAutoFit/>
          </a:bodyPr>
          <a:p>
            <a:r>
              <a:rPr lang="zh-CN" altLang="en-US" b="1" dirty="0">
                <a:solidFill>
                  <a:srgbClr val="FF0000"/>
                </a:solidFill>
                <a:latin typeface="Arial" panose="020B0604020202020204" pitchFamily="34" charset="0"/>
                <a:ea typeface="微软雅黑" panose="020B0503020204020204" pitchFamily="34" charset="-122"/>
              </a:rPr>
              <a:t>窒息灭火</a:t>
            </a:r>
            <a:endParaRPr lang="zh-CN" altLang="en-US" b="1" dirty="0">
              <a:solidFill>
                <a:srgbClr val="FF0000"/>
              </a:solidFill>
              <a:latin typeface="Arial" panose="020B0604020202020204" pitchFamily="34" charset="0"/>
              <a:ea typeface="微软雅黑" panose="020B0503020204020204" pitchFamily="34" charset="-122"/>
            </a:endParaRPr>
          </a:p>
        </p:txBody>
      </p:sp>
      <p:sp>
        <p:nvSpPr>
          <p:cNvPr id="12318" name="Rectangle 31"/>
          <p:cNvSpPr/>
          <p:nvPr/>
        </p:nvSpPr>
        <p:spPr>
          <a:xfrm>
            <a:off x="1066800" y="3657600"/>
            <a:ext cx="1782763" cy="1476375"/>
          </a:xfrm>
          <a:prstGeom prst="rect">
            <a:avLst/>
          </a:prstGeom>
          <a:noFill/>
          <a:ln w="9525">
            <a:noFill/>
          </a:ln>
        </p:spPr>
        <p:txBody>
          <a:bodyPr wrap="none" anchor="t" anchorCtr="0">
            <a:spAutoFit/>
          </a:bodyPr>
          <a:p>
            <a:r>
              <a:rPr lang="zh-CN" altLang="en-US" b="1" dirty="0">
                <a:latin typeface="Arial" panose="020B0604020202020204" pitchFamily="34" charset="0"/>
                <a:ea typeface="微软雅黑" panose="020B0503020204020204" pitchFamily="34" charset="-122"/>
              </a:rPr>
              <a:t>（化学灭火法）</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使灭火剂参与</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到燃烧反应过</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程中去，抑制</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燃烧反应。</a:t>
            </a:r>
            <a:endParaRPr lang="zh-CN" altLang="en-US" b="1" dirty="0">
              <a:latin typeface="Arial" panose="020B0604020202020204" pitchFamily="34" charset="0"/>
              <a:ea typeface="微软雅黑" panose="020B0503020204020204" pitchFamily="34" charset="-122"/>
            </a:endParaRPr>
          </a:p>
        </p:txBody>
      </p:sp>
      <p:sp>
        <p:nvSpPr>
          <p:cNvPr id="12319" name="Rectangle 33"/>
          <p:cNvSpPr/>
          <p:nvPr/>
        </p:nvSpPr>
        <p:spPr>
          <a:xfrm>
            <a:off x="4495800" y="3733800"/>
            <a:ext cx="1554163" cy="1198563"/>
          </a:xfrm>
          <a:prstGeom prst="rect">
            <a:avLst/>
          </a:prstGeom>
          <a:noFill/>
          <a:ln w="9525">
            <a:noFill/>
          </a:ln>
        </p:spPr>
        <p:txBody>
          <a:bodyPr wrap="none" anchor="t" anchorCtr="0">
            <a:spAutoFit/>
          </a:bodyPr>
          <a:p>
            <a:r>
              <a:rPr lang="zh-CN" altLang="en-US" b="1" dirty="0">
                <a:latin typeface="Arial" panose="020B0604020202020204" pitchFamily="34" charset="0"/>
                <a:ea typeface="微软雅黑" panose="020B0503020204020204" pitchFamily="34" charset="-122"/>
              </a:rPr>
              <a:t>利用各种方法</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使可燃物质隔</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离或移开。</a:t>
            </a:r>
            <a:br>
              <a:rPr lang="zh-CN" altLang="en-US" b="1" dirty="0">
                <a:latin typeface="Arial" panose="020B0604020202020204" pitchFamily="34" charset="0"/>
                <a:ea typeface="微软雅黑" panose="020B0503020204020204" pitchFamily="34" charset="-122"/>
              </a:rPr>
            </a:br>
            <a:endParaRPr lang="zh-CN" altLang="en-US" b="1" dirty="0">
              <a:latin typeface="Arial" panose="020B0604020202020204" pitchFamily="34" charset="0"/>
              <a:ea typeface="微软雅黑" panose="020B0503020204020204" pitchFamily="34" charset="-122"/>
            </a:endParaRPr>
          </a:p>
        </p:txBody>
      </p:sp>
      <p:sp>
        <p:nvSpPr>
          <p:cNvPr id="12320" name="Rectangle 34"/>
          <p:cNvSpPr/>
          <p:nvPr/>
        </p:nvSpPr>
        <p:spPr>
          <a:xfrm>
            <a:off x="6172200" y="3657600"/>
            <a:ext cx="1846263" cy="2030413"/>
          </a:xfrm>
          <a:prstGeom prst="rect">
            <a:avLst/>
          </a:prstGeom>
          <a:noFill/>
          <a:ln w="9525">
            <a:noFill/>
          </a:ln>
        </p:spPr>
        <p:txBody>
          <a:bodyPr wrap="none" anchor="t" anchorCtr="0">
            <a:spAutoFit/>
          </a:bodyPr>
          <a:p>
            <a:r>
              <a:rPr lang="zh-CN" altLang="en-US" b="1" dirty="0">
                <a:latin typeface="Arial" panose="020B0604020202020204" pitchFamily="34" charset="0"/>
                <a:ea typeface="微软雅黑" panose="020B0503020204020204" pitchFamily="34" charset="-122"/>
              </a:rPr>
              <a:t>阻止空气流入</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燃烧区或用不</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燃物质冲淡空</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气 ，使燃烧物</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质得不到足够</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的氧气而熄灭 。</a:t>
            </a:r>
            <a:br>
              <a:rPr lang="zh-CN" altLang="en-US" b="1" dirty="0">
                <a:latin typeface="Arial" panose="020B0604020202020204" pitchFamily="34" charset="0"/>
                <a:ea typeface="微软雅黑" panose="020B0503020204020204" pitchFamily="34" charset="-122"/>
              </a:rPr>
            </a:br>
            <a:endParaRPr lang="zh-CN" altLang="en-US" b="1" dirty="0">
              <a:latin typeface="Arial" panose="020B0604020202020204" pitchFamily="34" charset="0"/>
              <a:ea typeface="微软雅黑" panose="020B0503020204020204" pitchFamily="34" charset="-122"/>
            </a:endParaRPr>
          </a:p>
        </p:txBody>
      </p:sp>
      <p:sp>
        <p:nvSpPr>
          <p:cNvPr id="12321" name="Rectangle 36"/>
          <p:cNvSpPr/>
          <p:nvPr/>
        </p:nvSpPr>
        <p:spPr>
          <a:xfrm>
            <a:off x="2743200" y="3733800"/>
            <a:ext cx="1554163" cy="1476375"/>
          </a:xfrm>
          <a:prstGeom prst="rect">
            <a:avLst/>
          </a:prstGeom>
          <a:noFill/>
          <a:ln w="9525">
            <a:noFill/>
          </a:ln>
        </p:spPr>
        <p:txBody>
          <a:bodyPr wrap="none" anchor="t" anchorCtr="0">
            <a:spAutoFit/>
          </a:bodyPr>
          <a:p>
            <a:r>
              <a:rPr lang="zh-CN" altLang="en-US" b="1" dirty="0">
                <a:latin typeface="Arial" panose="020B0604020202020204" pitchFamily="34" charset="0"/>
                <a:ea typeface="微软雅黑" panose="020B0503020204020204" pitchFamily="34" charset="-122"/>
              </a:rPr>
              <a:t>用吸收大量的</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热使燃烧物的</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温度降低于燃</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点以下。</a:t>
            </a:r>
            <a:br>
              <a:rPr lang="zh-CN" altLang="en-US" b="1" dirty="0">
                <a:latin typeface="Arial" panose="020B0604020202020204" pitchFamily="34" charset="0"/>
                <a:ea typeface="微软雅黑" panose="020B0503020204020204" pitchFamily="34" charset="-122"/>
              </a:rPr>
            </a:br>
            <a:endParaRPr lang="zh-CN" altLang="en-US" b="1" dirty="0">
              <a:latin typeface="Arial" panose="020B0604020202020204" pitchFamily="34" charset="0"/>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p:txBody>
          <a:bodyPr vert="horz" wrap="square" lIns="91440" tIns="45720" rIns="91440" bIns="45720" anchor="ctr" anchorCtr="0"/>
          <a:p>
            <a:pPr eaLnBrk="1" hangingPunct="1"/>
            <a:r>
              <a:rPr lang="zh-CN" altLang="en-US" b="1" dirty="0">
                <a:solidFill>
                  <a:schemeClr val="tx1"/>
                </a:solidFill>
                <a:latin typeface="+mj-lt"/>
                <a:ea typeface="微软雅黑" panose="020B0503020204020204" pitchFamily="34" charset="-122"/>
                <a:cs typeface="+mj-cs"/>
              </a:rPr>
              <a:t>扑灭电器火灾的一般原则</a:t>
            </a:r>
            <a:endParaRPr lang="zh-CN" altLang="en-US" b="1" dirty="0">
              <a:solidFill>
                <a:schemeClr val="tx1"/>
              </a:solidFill>
              <a:latin typeface="+mj-lt"/>
              <a:ea typeface="微软雅黑" panose="020B0503020204020204" pitchFamily="34" charset="-122"/>
              <a:cs typeface="+mj-cs"/>
            </a:endParaRPr>
          </a:p>
        </p:txBody>
      </p:sp>
      <p:sp>
        <p:nvSpPr>
          <p:cNvPr id="13314" name="Rectangle 2"/>
          <p:cNvSpPr/>
          <p:nvPr/>
        </p:nvSpPr>
        <p:spPr>
          <a:xfrm>
            <a:off x="6629400" y="1752600"/>
            <a:ext cx="1997075" cy="3276600"/>
          </a:xfrm>
          <a:prstGeom prst="rect">
            <a:avLst/>
          </a:prstGeom>
          <a:solidFill>
            <a:srgbClr val="666633"/>
          </a:solidFill>
          <a:ln w="1905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3315" name="Freeform 3"/>
          <p:cNvSpPr/>
          <p:nvPr/>
        </p:nvSpPr>
        <p:spPr>
          <a:xfrm>
            <a:off x="6477000" y="1752600"/>
            <a:ext cx="153988" cy="3352800"/>
          </a:xfrm>
          <a:custGeom>
            <a:avLst/>
            <a:gdLst/>
            <a:ahLst/>
            <a:cxnLst>
              <a:cxn ang="0">
                <a:pos x="0" y="2147483646"/>
              </a:cxn>
              <a:cxn ang="0">
                <a:pos x="0" y="2147483646"/>
              </a:cxn>
              <a:cxn ang="0">
                <a:pos x="2147483646" y="2147483646"/>
              </a:cxn>
              <a:cxn ang="0">
                <a:pos x="2147483646" y="0"/>
              </a:cxn>
              <a:cxn ang="0">
                <a:pos x="0" y="2147483646"/>
              </a:cxn>
            </a:cxnLst>
            <a:pathLst>
              <a:path w="97" h="2461">
                <a:moveTo>
                  <a:pt x="0" y="66"/>
                </a:moveTo>
                <a:lnTo>
                  <a:pt x="0" y="2461"/>
                </a:lnTo>
                <a:lnTo>
                  <a:pt x="97" y="2389"/>
                </a:lnTo>
                <a:lnTo>
                  <a:pt x="93" y="0"/>
                </a:lnTo>
                <a:lnTo>
                  <a:pt x="0" y="66"/>
                </a:lnTo>
                <a:close/>
              </a:path>
            </a:pathLst>
          </a:custGeom>
          <a:solidFill>
            <a:srgbClr val="080808">
              <a:alpha val="89803"/>
            </a:srgbClr>
          </a:solidFill>
          <a:ln w="19050">
            <a:noFill/>
          </a:ln>
        </p:spPr>
        <p:txBody>
          <a:bodyPr/>
          <a:p>
            <a:endParaRPr lang="zh-CN" altLang="en-US"/>
          </a:p>
        </p:txBody>
      </p:sp>
      <p:sp>
        <p:nvSpPr>
          <p:cNvPr id="13316" name="Rectangle 4"/>
          <p:cNvSpPr/>
          <p:nvPr/>
        </p:nvSpPr>
        <p:spPr>
          <a:xfrm>
            <a:off x="2667000" y="2286000"/>
            <a:ext cx="3725863" cy="2714625"/>
          </a:xfrm>
          <a:prstGeom prst="rect">
            <a:avLst/>
          </a:prstGeom>
          <a:solidFill>
            <a:srgbClr val="669900">
              <a:alpha val="58823"/>
            </a:srgbClr>
          </a:solidFill>
          <a:ln w="19050">
            <a:noFill/>
          </a:ln>
        </p:spPr>
        <p:txBody>
          <a:bodyPr wrap="none" anchor="ctr" anchorCtr="0"/>
          <a:p>
            <a:pPr algn="ctr"/>
            <a:endParaRPr lang="zh-CN" altLang="zh-CN" dirty="0">
              <a:latin typeface="Arial" panose="020B0604020202020204" pitchFamily="34" charset="0"/>
              <a:ea typeface="微软雅黑" panose="020B0503020204020204" pitchFamily="34" charset="-122"/>
            </a:endParaRPr>
          </a:p>
        </p:txBody>
      </p:sp>
      <p:sp>
        <p:nvSpPr>
          <p:cNvPr id="13317" name="Rectangle 5"/>
          <p:cNvSpPr/>
          <p:nvPr/>
        </p:nvSpPr>
        <p:spPr>
          <a:xfrm>
            <a:off x="701675" y="2314575"/>
            <a:ext cx="1920875" cy="2790825"/>
          </a:xfrm>
          <a:prstGeom prst="rect">
            <a:avLst/>
          </a:prstGeom>
          <a:gradFill rotWithShape="1">
            <a:gsLst>
              <a:gs pos="0">
                <a:srgbClr val="99CC00">
                  <a:alpha val="78998"/>
                </a:srgbClr>
              </a:gs>
              <a:gs pos="100000">
                <a:srgbClr val="658600"/>
              </a:gs>
            </a:gsLst>
            <a:lin ang="5400000" scaled="1"/>
            <a:tileRect/>
          </a:gradFill>
          <a:ln w="9525"/>
          <a:scene3d>
            <a:camera prst="legacyObliqueTopRight">
              <a:rot lat="0" lon="0" rev="0"/>
            </a:camera>
            <a:lightRig rig="legacyFlat1" dir="t"/>
          </a:scene3d>
          <a:sp3d extrusionH="227000" prstMaterial="legacyMatte">
            <a:bevelT w="13500" h="13500" prst="angle"/>
            <a:bevelB w="13500" h="13500" prst="angle"/>
            <a:extrusionClr>
              <a:srgbClr val="669900"/>
            </a:extrusionClr>
          </a:sp3d>
        </p:spPr>
        <p:txBody>
          <a:bodyPr wrap="none" anchor="ctr" anchorCtr="0">
            <a:flatTx/>
          </a:bodyPr>
          <a:p>
            <a:endParaRPr lang="zh-CN" altLang="zh-CN" dirty="0">
              <a:latin typeface="Arial" panose="020B0604020202020204" pitchFamily="34" charset="0"/>
              <a:ea typeface="微软雅黑" panose="020B0503020204020204" pitchFamily="34" charset="-122"/>
            </a:endParaRPr>
          </a:p>
        </p:txBody>
      </p:sp>
      <p:sp>
        <p:nvSpPr>
          <p:cNvPr id="13318" name="Rectangle 6"/>
          <p:cNvSpPr/>
          <p:nvPr/>
        </p:nvSpPr>
        <p:spPr>
          <a:xfrm>
            <a:off x="701675" y="1854200"/>
            <a:ext cx="1920875" cy="460375"/>
          </a:xfrm>
          <a:prstGeom prst="rect">
            <a:avLst/>
          </a:prstGeom>
          <a:gradFill rotWithShape="1">
            <a:gsLst>
              <a:gs pos="0">
                <a:srgbClr val="FFCC00">
                  <a:alpha val="70000"/>
                </a:srgbClr>
              </a:gs>
              <a:gs pos="100000">
                <a:srgbClr val="DCB000"/>
              </a:gs>
            </a:gsLst>
            <a:lin ang="5400000" scaled="1"/>
            <a:tileRect/>
          </a:gradFill>
          <a:ln w="9525"/>
          <a:scene3d>
            <a:camera prst="legacyObliqueTopRight">
              <a:rot lat="0" lon="0" rev="0"/>
            </a:camera>
            <a:lightRig rig="legacyFlat1" dir="t"/>
          </a:scene3d>
          <a:sp3d extrusionH="227000" prstMaterial="legacyMatte">
            <a:bevelT w="13500" h="13500" prst="angle"/>
            <a:bevelB w="13500" h="13500" prst="angle"/>
            <a:extrusionClr>
              <a:srgbClr val="FFCC00"/>
            </a:extrusionClr>
          </a:sp3d>
        </p:spPr>
        <p:txBody>
          <a:bodyPr wrap="none" anchor="ctr" anchorCtr="0">
            <a:flatTx/>
          </a:bodyPr>
          <a:p>
            <a:endParaRPr lang="zh-CN" altLang="zh-CN" dirty="0">
              <a:latin typeface="Arial" panose="020B0604020202020204" pitchFamily="34" charset="0"/>
              <a:ea typeface="微软雅黑" panose="020B0503020204020204" pitchFamily="34" charset="-122"/>
            </a:endParaRPr>
          </a:p>
        </p:txBody>
      </p:sp>
      <p:sp>
        <p:nvSpPr>
          <p:cNvPr id="13319" name="Rectangle 8"/>
          <p:cNvSpPr/>
          <p:nvPr/>
        </p:nvSpPr>
        <p:spPr>
          <a:xfrm>
            <a:off x="1035050" y="1892300"/>
            <a:ext cx="1423988" cy="396875"/>
          </a:xfrm>
          <a:prstGeom prst="rect">
            <a:avLst/>
          </a:prstGeom>
          <a:noFill/>
          <a:ln w="9525">
            <a:noFill/>
          </a:ln>
        </p:spPr>
        <p:txBody>
          <a:bodyPr anchor="t" anchorCtr="0">
            <a:spAutoFit/>
          </a:bodyPr>
          <a:p>
            <a:pPr algn="ctr"/>
            <a:r>
              <a:rPr lang="en-US" altLang="zh-CN" sz="2000" b="1" dirty="0">
                <a:solidFill>
                  <a:srgbClr val="1C1C1C"/>
                </a:solidFill>
                <a:latin typeface="Arial" panose="020B0604020202020204" pitchFamily="34" charset="0"/>
                <a:ea typeface="微软雅黑" panose="020B0503020204020204" pitchFamily="34" charset="-122"/>
              </a:rPr>
              <a:t>Title</a:t>
            </a:r>
            <a:endParaRPr lang="en-US" altLang="zh-CN" sz="2000" b="1" dirty="0">
              <a:solidFill>
                <a:srgbClr val="1C1C1C"/>
              </a:solidFill>
              <a:latin typeface="Arial" panose="020B0604020202020204" pitchFamily="34" charset="0"/>
              <a:ea typeface="微软雅黑" panose="020B0503020204020204" pitchFamily="34" charset="-122"/>
            </a:endParaRPr>
          </a:p>
        </p:txBody>
      </p:sp>
      <p:sp>
        <p:nvSpPr>
          <p:cNvPr id="13320" name="Line 9"/>
          <p:cNvSpPr/>
          <p:nvPr/>
        </p:nvSpPr>
        <p:spPr>
          <a:xfrm>
            <a:off x="792163" y="2809875"/>
            <a:ext cx="1830387" cy="0"/>
          </a:xfrm>
          <a:prstGeom prst="line">
            <a:avLst/>
          </a:prstGeom>
          <a:ln w="9525" cap="flat" cmpd="sng">
            <a:solidFill>
              <a:srgbClr val="FFFFFF">
                <a:alpha val="79999"/>
              </a:srgbClr>
            </a:solidFill>
            <a:prstDash val="dash"/>
            <a:round/>
            <a:headEnd type="none" w="med" len="med"/>
            <a:tailEnd type="none" w="med" len="med"/>
          </a:ln>
        </p:spPr>
      </p:sp>
      <p:sp>
        <p:nvSpPr>
          <p:cNvPr id="13321" name="Line 10"/>
          <p:cNvSpPr/>
          <p:nvPr/>
        </p:nvSpPr>
        <p:spPr>
          <a:xfrm>
            <a:off x="792163" y="3270250"/>
            <a:ext cx="1830387" cy="0"/>
          </a:xfrm>
          <a:prstGeom prst="line">
            <a:avLst/>
          </a:prstGeom>
          <a:ln w="9525" cap="flat" cmpd="sng">
            <a:solidFill>
              <a:schemeClr val="tx1">
                <a:alpha val="79999"/>
              </a:schemeClr>
            </a:solidFill>
            <a:prstDash val="dash"/>
            <a:round/>
            <a:headEnd type="none" w="med" len="med"/>
            <a:tailEnd type="none" w="med" len="med"/>
          </a:ln>
        </p:spPr>
      </p:sp>
      <p:sp>
        <p:nvSpPr>
          <p:cNvPr id="13322" name="Line 11"/>
          <p:cNvSpPr/>
          <p:nvPr/>
        </p:nvSpPr>
        <p:spPr>
          <a:xfrm>
            <a:off x="792163" y="3719513"/>
            <a:ext cx="1830387" cy="0"/>
          </a:xfrm>
          <a:prstGeom prst="line">
            <a:avLst/>
          </a:prstGeom>
          <a:ln w="9525" cap="flat" cmpd="sng">
            <a:solidFill>
              <a:schemeClr val="tx1">
                <a:alpha val="79999"/>
              </a:schemeClr>
            </a:solidFill>
            <a:prstDash val="dash"/>
            <a:round/>
            <a:headEnd type="none" w="med" len="med"/>
            <a:tailEnd type="none" w="med" len="med"/>
          </a:ln>
        </p:spPr>
      </p:sp>
      <p:sp>
        <p:nvSpPr>
          <p:cNvPr id="13323" name="Line 12"/>
          <p:cNvSpPr/>
          <p:nvPr/>
        </p:nvSpPr>
        <p:spPr>
          <a:xfrm>
            <a:off x="792163" y="4170363"/>
            <a:ext cx="1830387" cy="0"/>
          </a:xfrm>
          <a:prstGeom prst="line">
            <a:avLst/>
          </a:prstGeom>
          <a:ln w="9525" cap="flat" cmpd="sng">
            <a:solidFill>
              <a:schemeClr val="tx1">
                <a:alpha val="79999"/>
              </a:schemeClr>
            </a:solidFill>
            <a:prstDash val="dash"/>
            <a:round/>
            <a:headEnd type="none" w="med" len="med"/>
            <a:tailEnd type="none" w="med" len="med"/>
          </a:ln>
        </p:spPr>
      </p:sp>
      <p:sp>
        <p:nvSpPr>
          <p:cNvPr id="13324" name="Line 13"/>
          <p:cNvSpPr/>
          <p:nvPr/>
        </p:nvSpPr>
        <p:spPr>
          <a:xfrm>
            <a:off x="792163" y="4614863"/>
            <a:ext cx="1830387" cy="0"/>
          </a:xfrm>
          <a:prstGeom prst="line">
            <a:avLst/>
          </a:prstGeom>
          <a:ln w="9525" cap="flat" cmpd="sng">
            <a:solidFill>
              <a:srgbClr val="EAEAEA">
                <a:alpha val="79999"/>
              </a:srgbClr>
            </a:solidFill>
            <a:prstDash val="dash"/>
            <a:round/>
            <a:headEnd type="none" w="med" len="med"/>
            <a:tailEnd type="none" w="med" len="med"/>
          </a:ln>
        </p:spPr>
      </p:sp>
      <p:sp>
        <p:nvSpPr>
          <p:cNvPr id="13325" name="Line 14"/>
          <p:cNvSpPr/>
          <p:nvPr/>
        </p:nvSpPr>
        <p:spPr>
          <a:xfrm>
            <a:off x="792163" y="5075238"/>
            <a:ext cx="1830387" cy="0"/>
          </a:xfrm>
          <a:prstGeom prst="line">
            <a:avLst/>
          </a:prstGeom>
          <a:ln w="9525" cap="flat" cmpd="sng">
            <a:solidFill>
              <a:srgbClr val="EAEAEA">
                <a:alpha val="79999"/>
              </a:srgbClr>
            </a:solidFill>
            <a:prstDash val="dash"/>
            <a:round/>
            <a:headEnd type="none" w="med" len="med"/>
            <a:tailEnd type="none" w="med" len="med"/>
          </a:ln>
        </p:spPr>
      </p:sp>
      <p:sp>
        <p:nvSpPr>
          <p:cNvPr id="13326" name="Line 15"/>
          <p:cNvSpPr/>
          <p:nvPr/>
        </p:nvSpPr>
        <p:spPr>
          <a:xfrm>
            <a:off x="792163" y="5537200"/>
            <a:ext cx="1830387" cy="0"/>
          </a:xfrm>
          <a:prstGeom prst="line">
            <a:avLst/>
          </a:prstGeom>
          <a:ln w="9525" cap="flat" cmpd="sng">
            <a:solidFill>
              <a:srgbClr val="EAEAEA">
                <a:alpha val="79999"/>
              </a:srgbClr>
            </a:solidFill>
            <a:prstDash val="dash"/>
            <a:round/>
            <a:headEnd type="none" w="med" len="med"/>
            <a:tailEnd type="none" w="med" len="med"/>
          </a:ln>
        </p:spPr>
      </p:sp>
      <p:grpSp>
        <p:nvGrpSpPr>
          <p:cNvPr id="13327" name="Group 16"/>
          <p:cNvGrpSpPr/>
          <p:nvPr/>
        </p:nvGrpSpPr>
        <p:grpSpPr>
          <a:xfrm>
            <a:off x="2727325" y="2698750"/>
            <a:ext cx="3687763" cy="2727325"/>
            <a:chOff x="1718" y="1700"/>
            <a:chExt cx="3490" cy="1718"/>
          </a:xfrm>
        </p:grpSpPr>
        <p:sp>
          <p:nvSpPr>
            <p:cNvPr id="13328" name="Line 17"/>
            <p:cNvSpPr/>
            <p:nvPr/>
          </p:nvSpPr>
          <p:spPr>
            <a:xfrm>
              <a:off x="1718" y="1700"/>
              <a:ext cx="3490" cy="0"/>
            </a:xfrm>
            <a:prstGeom prst="line">
              <a:avLst/>
            </a:prstGeom>
            <a:ln w="9525" cap="flat" cmpd="sng">
              <a:solidFill>
                <a:srgbClr val="EAEAEA">
                  <a:alpha val="79999"/>
                </a:srgbClr>
              </a:solidFill>
              <a:prstDash val="dash"/>
              <a:round/>
              <a:headEnd type="none" w="med" len="med"/>
              <a:tailEnd type="none" w="med" len="med"/>
            </a:ln>
          </p:spPr>
        </p:sp>
        <p:sp>
          <p:nvSpPr>
            <p:cNvPr id="13329" name="Line 18"/>
            <p:cNvSpPr/>
            <p:nvPr/>
          </p:nvSpPr>
          <p:spPr>
            <a:xfrm>
              <a:off x="1718" y="1991"/>
              <a:ext cx="3490" cy="0"/>
            </a:xfrm>
            <a:prstGeom prst="line">
              <a:avLst/>
            </a:prstGeom>
            <a:ln w="9525" cap="flat" cmpd="sng">
              <a:solidFill>
                <a:srgbClr val="EAEAEA">
                  <a:alpha val="79999"/>
                </a:srgbClr>
              </a:solidFill>
              <a:prstDash val="dash"/>
              <a:round/>
              <a:headEnd type="none" w="med" len="med"/>
              <a:tailEnd type="none" w="med" len="med"/>
            </a:ln>
          </p:spPr>
        </p:sp>
        <p:sp>
          <p:nvSpPr>
            <p:cNvPr id="13330" name="Line 19"/>
            <p:cNvSpPr/>
            <p:nvPr/>
          </p:nvSpPr>
          <p:spPr>
            <a:xfrm>
              <a:off x="1718" y="2281"/>
              <a:ext cx="3490" cy="0"/>
            </a:xfrm>
            <a:prstGeom prst="line">
              <a:avLst/>
            </a:prstGeom>
            <a:ln w="9525" cap="flat" cmpd="sng">
              <a:solidFill>
                <a:srgbClr val="EAEAEA">
                  <a:alpha val="79999"/>
                </a:srgbClr>
              </a:solidFill>
              <a:prstDash val="dash"/>
              <a:round/>
              <a:headEnd type="none" w="med" len="med"/>
              <a:tailEnd type="none" w="med" len="med"/>
            </a:ln>
          </p:spPr>
        </p:sp>
        <p:sp>
          <p:nvSpPr>
            <p:cNvPr id="13331" name="Line 20"/>
            <p:cNvSpPr/>
            <p:nvPr/>
          </p:nvSpPr>
          <p:spPr>
            <a:xfrm>
              <a:off x="1718" y="2571"/>
              <a:ext cx="3490" cy="0"/>
            </a:xfrm>
            <a:prstGeom prst="line">
              <a:avLst/>
            </a:prstGeom>
            <a:ln w="9525" cap="flat" cmpd="sng">
              <a:solidFill>
                <a:srgbClr val="EAEAEA">
                  <a:alpha val="79999"/>
                </a:srgbClr>
              </a:solidFill>
              <a:prstDash val="dash"/>
              <a:round/>
              <a:headEnd type="none" w="med" len="med"/>
              <a:tailEnd type="none" w="med" len="med"/>
            </a:ln>
          </p:spPr>
        </p:sp>
        <p:sp>
          <p:nvSpPr>
            <p:cNvPr id="13332" name="Line 21"/>
            <p:cNvSpPr/>
            <p:nvPr/>
          </p:nvSpPr>
          <p:spPr>
            <a:xfrm>
              <a:off x="1718" y="2837"/>
              <a:ext cx="3490" cy="0"/>
            </a:xfrm>
            <a:prstGeom prst="line">
              <a:avLst/>
            </a:prstGeom>
            <a:ln w="9525" cap="flat" cmpd="sng">
              <a:solidFill>
                <a:srgbClr val="EAEAEA">
                  <a:alpha val="79999"/>
                </a:srgbClr>
              </a:solidFill>
              <a:prstDash val="dash"/>
              <a:round/>
              <a:headEnd type="none" w="med" len="med"/>
              <a:tailEnd type="none" w="med" len="med"/>
            </a:ln>
          </p:spPr>
        </p:sp>
        <p:sp>
          <p:nvSpPr>
            <p:cNvPr id="13333" name="Line 22"/>
            <p:cNvSpPr/>
            <p:nvPr/>
          </p:nvSpPr>
          <p:spPr>
            <a:xfrm>
              <a:off x="1718" y="3128"/>
              <a:ext cx="3490" cy="0"/>
            </a:xfrm>
            <a:prstGeom prst="line">
              <a:avLst/>
            </a:prstGeom>
            <a:ln w="9525" cap="flat" cmpd="sng">
              <a:solidFill>
                <a:srgbClr val="EAEAEA">
                  <a:alpha val="79999"/>
                </a:srgbClr>
              </a:solidFill>
              <a:prstDash val="dash"/>
              <a:round/>
              <a:headEnd type="none" w="med" len="med"/>
              <a:tailEnd type="none" w="med" len="med"/>
            </a:ln>
          </p:spPr>
        </p:sp>
        <p:sp>
          <p:nvSpPr>
            <p:cNvPr id="13334" name="Line 23"/>
            <p:cNvSpPr/>
            <p:nvPr/>
          </p:nvSpPr>
          <p:spPr>
            <a:xfrm>
              <a:off x="1718" y="3418"/>
              <a:ext cx="3490" cy="0"/>
            </a:xfrm>
            <a:prstGeom prst="line">
              <a:avLst/>
            </a:prstGeom>
            <a:ln w="9525" cap="flat" cmpd="sng">
              <a:solidFill>
                <a:srgbClr val="EAEAEA">
                  <a:alpha val="79999"/>
                </a:srgbClr>
              </a:solidFill>
              <a:prstDash val="dash"/>
              <a:round/>
              <a:headEnd type="none" w="med" len="med"/>
              <a:tailEnd type="none" w="med" len="med"/>
            </a:ln>
          </p:spPr>
        </p:sp>
      </p:grpSp>
      <p:sp>
        <p:nvSpPr>
          <p:cNvPr id="13335" name="Rectangle 24"/>
          <p:cNvSpPr/>
          <p:nvPr/>
        </p:nvSpPr>
        <p:spPr>
          <a:xfrm>
            <a:off x="1582738" y="2540000"/>
            <a:ext cx="268287" cy="274638"/>
          </a:xfrm>
          <a:prstGeom prst="rect">
            <a:avLst/>
          </a:prstGeom>
          <a:noFill/>
          <a:ln w="9525">
            <a:noFill/>
          </a:ln>
        </p:spPr>
        <p:txBody>
          <a:bodyPr wrap="none" anchor="t" anchorCtr="0">
            <a:spAutoFit/>
          </a:bodyPr>
          <a:p>
            <a:pPr algn="ctr" eaLnBrk="0" hangingPunct="0"/>
            <a:r>
              <a:rPr lang="en-US" altLang="zh-CN" sz="1200" b="1" dirty="0">
                <a:solidFill>
                  <a:srgbClr val="1C1C1C"/>
                </a:solidFill>
                <a:latin typeface="Arial" panose="020B0604020202020204" pitchFamily="34" charset="0"/>
                <a:ea typeface="微软雅黑" panose="020B0503020204020204" pitchFamily="34" charset="-122"/>
              </a:rPr>
              <a:t>1</a:t>
            </a:r>
            <a:endParaRPr lang="en-US" altLang="zh-CN" sz="1200" b="1" dirty="0">
              <a:solidFill>
                <a:srgbClr val="1C1C1C"/>
              </a:solidFill>
              <a:latin typeface="Arial" panose="020B0604020202020204" pitchFamily="34" charset="0"/>
              <a:ea typeface="微软雅黑" panose="020B0503020204020204" pitchFamily="34" charset="-122"/>
            </a:endParaRPr>
          </a:p>
        </p:txBody>
      </p:sp>
      <p:sp>
        <p:nvSpPr>
          <p:cNvPr id="13336" name="Rectangle 25"/>
          <p:cNvSpPr/>
          <p:nvPr/>
        </p:nvSpPr>
        <p:spPr>
          <a:xfrm>
            <a:off x="1584325" y="2994025"/>
            <a:ext cx="268288" cy="274638"/>
          </a:xfrm>
          <a:prstGeom prst="rect">
            <a:avLst/>
          </a:prstGeom>
          <a:noFill/>
          <a:ln w="9525">
            <a:noFill/>
          </a:ln>
        </p:spPr>
        <p:txBody>
          <a:bodyPr wrap="none" anchor="t" anchorCtr="0">
            <a:spAutoFit/>
          </a:bodyPr>
          <a:p>
            <a:pPr algn="ctr" eaLnBrk="0" hangingPunct="0"/>
            <a:r>
              <a:rPr lang="en-US" altLang="zh-CN" sz="1200" b="1" dirty="0">
                <a:solidFill>
                  <a:srgbClr val="1C1C1C"/>
                </a:solidFill>
                <a:latin typeface="Arial" panose="020B0604020202020204" pitchFamily="34" charset="0"/>
                <a:ea typeface="微软雅黑" panose="020B0503020204020204" pitchFamily="34" charset="-122"/>
              </a:rPr>
              <a:t>2</a:t>
            </a:r>
            <a:endParaRPr lang="en-US" altLang="zh-CN" sz="1200" b="1" dirty="0">
              <a:solidFill>
                <a:srgbClr val="1C1C1C"/>
              </a:solidFill>
              <a:latin typeface="Arial" panose="020B0604020202020204" pitchFamily="34" charset="0"/>
              <a:ea typeface="微软雅黑" panose="020B0503020204020204" pitchFamily="34" charset="-122"/>
            </a:endParaRPr>
          </a:p>
        </p:txBody>
      </p:sp>
      <p:sp>
        <p:nvSpPr>
          <p:cNvPr id="13337" name="Rectangle 26"/>
          <p:cNvSpPr/>
          <p:nvPr/>
        </p:nvSpPr>
        <p:spPr>
          <a:xfrm>
            <a:off x="1584325" y="3462338"/>
            <a:ext cx="268288" cy="274637"/>
          </a:xfrm>
          <a:prstGeom prst="rect">
            <a:avLst/>
          </a:prstGeom>
          <a:noFill/>
          <a:ln w="9525">
            <a:noFill/>
          </a:ln>
        </p:spPr>
        <p:txBody>
          <a:bodyPr wrap="none" anchor="t" anchorCtr="0">
            <a:spAutoFit/>
          </a:bodyPr>
          <a:p>
            <a:pPr algn="ctr" eaLnBrk="0" hangingPunct="0"/>
            <a:r>
              <a:rPr lang="en-US" altLang="zh-CN" sz="1200" b="1" dirty="0">
                <a:solidFill>
                  <a:srgbClr val="1C1C1C"/>
                </a:solidFill>
                <a:latin typeface="Arial" panose="020B0604020202020204" pitchFamily="34" charset="0"/>
                <a:ea typeface="微软雅黑" panose="020B0503020204020204" pitchFamily="34" charset="-122"/>
              </a:rPr>
              <a:t>3</a:t>
            </a:r>
            <a:endParaRPr lang="en-US" altLang="zh-CN" sz="1200" b="1" dirty="0">
              <a:solidFill>
                <a:srgbClr val="1C1C1C"/>
              </a:solidFill>
              <a:latin typeface="Arial" panose="020B0604020202020204" pitchFamily="34" charset="0"/>
              <a:ea typeface="微软雅黑" panose="020B0503020204020204" pitchFamily="34" charset="-122"/>
            </a:endParaRPr>
          </a:p>
        </p:txBody>
      </p:sp>
      <p:sp>
        <p:nvSpPr>
          <p:cNvPr id="13338" name="Rectangle 27"/>
          <p:cNvSpPr/>
          <p:nvPr/>
        </p:nvSpPr>
        <p:spPr>
          <a:xfrm>
            <a:off x="1584325" y="3922713"/>
            <a:ext cx="268288" cy="274637"/>
          </a:xfrm>
          <a:prstGeom prst="rect">
            <a:avLst/>
          </a:prstGeom>
          <a:noFill/>
          <a:ln w="9525">
            <a:noFill/>
          </a:ln>
        </p:spPr>
        <p:txBody>
          <a:bodyPr wrap="none" anchor="t" anchorCtr="0">
            <a:spAutoFit/>
          </a:bodyPr>
          <a:p>
            <a:pPr algn="ctr" eaLnBrk="0" hangingPunct="0"/>
            <a:r>
              <a:rPr lang="en-US" altLang="zh-CN" sz="1200" b="1" dirty="0">
                <a:solidFill>
                  <a:srgbClr val="1C1C1C"/>
                </a:solidFill>
                <a:latin typeface="Arial" panose="020B0604020202020204" pitchFamily="34" charset="0"/>
                <a:ea typeface="微软雅黑" panose="020B0503020204020204" pitchFamily="34" charset="-122"/>
              </a:rPr>
              <a:t>4</a:t>
            </a:r>
            <a:endParaRPr lang="en-US" altLang="zh-CN" sz="1200" b="1" dirty="0">
              <a:solidFill>
                <a:srgbClr val="1C1C1C"/>
              </a:solidFill>
              <a:latin typeface="Arial" panose="020B0604020202020204" pitchFamily="34" charset="0"/>
              <a:ea typeface="微软雅黑" panose="020B0503020204020204" pitchFamily="34" charset="-122"/>
            </a:endParaRPr>
          </a:p>
        </p:txBody>
      </p:sp>
      <p:sp>
        <p:nvSpPr>
          <p:cNvPr id="13339" name="Rectangle 28"/>
          <p:cNvSpPr/>
          <p:nvPr/>
        </p:nvSpPr>
        <p:spPr>
          <a:xfrm>
            <a:off x="1584325" y="4344988"/>
            <a:ext cx="268288" cy="274637"/>
          </a:xfrm>
          <a:prstGeom prst="rect">
            <a:avLst/>
          </a:prstGeom>
          <a:noFill/>
          <a:ln w="9525">
            <a:noFill/>
          </a:ln>
        </p:spPr>
        <p:txBody>
          <a:bodyPr wrap="none" anchor="t" anchorCtr="0">
            <a:spAutoFit/>
          </a:bodyPr>
          <a:p>
            <a:pPr algn="ctr" eaLnBrk="0" hangingPunct="0"/>
            <a:r>
              <a:rPr lang="en-US" altLang="zh-CN" sz="1200" b="1" dirty="0">
                <a:solidFill>
                  <a:srgbClr val="1C1C1C"/>
                </a:solidFill>
                <a:latin typeface="Arial" panose="020B0604020202020204" pitchFamily="34" charset="0"/>
                <a:ea typeface="微软雅黑" panose="020B0503020204020204" pitchFamily="34" charset="-122"/>
              </a:rPr>
              <a:t>5</a:t>
            </a:r>
            <a:endParaRPr lang="en-US" altLang="zh-CN" sz="1200" b="1" dirty="0">
              <a:solidFill>
                <a:srgbClr val="1C1C1C"/>
              </a:solidFill>
              <a:latin typeface="Arial" panose="020B0604020202020204" pitchFamily="34" charset="0"/>
              <a:ea typeface="微软雅黑" panose="020B0503020204020204" pitchFamily="34" charset="-122"/>
            </a:endParaRPr>
          </a:p>
        </p:txBody>
      </p:sp>
      <p:sp>
        <p:nvSpPr>
          <p:cNvPr id="13340" name="Rectangle 29"/>
          <p:cNvSpPr/>
          <p:nvPr/>
        </p:nvSpPr>
        <p:spPr>
          <a:xfrm>
            <a:off x="1584325" y="4805363"/>
            <a:ext cx="268288" cy="274637"/>
          </a:xfrm>
          <a:prstGeom prst="rect">
            <a:avLst/>
          </a:prstGeom>
          <a:noFill/>
          <a:ln w="9525">
            <a:noFill/>
          </a:ln>
        </p:spPr>
        <p:txBody>
          <a:bodyPr wrap="none" anchor="t" anchorCtr="0">
            <a:spAutoFit/>
          </a:bodyPr>
          <a:p>
            <a:pPr algn="ctr" eaLnBrk="0" hangingPunct="0"/>
            <a:r>
              <a:rPr lang="en-US" altLang="zh-CN" sz="1200" b="1" dirty="0">
                <a:solidFill>
                  <a:srgbClr val="1C1C1C"/>
                </a:solidFill>
                <a:latin typeface="Arial" panose="020B0604020202020204" pitchFamily="34" charset="0"/>
                <a:ea typeface="微软雅黑" panose="020B0503020204020204" pitchFamily="34" charset="-122"/>
              </a:rPr>
              <a:t>6</a:t>
            </a:r>
            <a:endParaRPr lang="en-US" altLang="zh-CN" sz="1200" b="1" dirty="0">
              <a:solidFill>
                <a:srgbClr val="1C1C1C"/>
              </a:solidFill>
              <a:latin typeface="Arial" panose="020B0604020202020204" pitchFamily="34" charset="0"/>
              <a:ea typeface="微软雅黑" panose="020B0503020204020204" pitchFamily="34" charset="-122"/>
            </a:endParaRPr>
          </a:p>
        </p:txBody>
      </p:sp>
      <p:sp>
        <p:nvSpPr>
          <p:cNvPr id="13341" name="Line 32"/>
          <p:cNvSpPr/>
          <p:nvPr/>
        </p:nvSpPr>
        <p:spPr>
          <a:xfrm flipV="1">
            <a:off x="2622550" y="2698750"/>
            <a:ext cx="87313" cy="111125"/>
          </a:xfrm>
          <a:prstGeom prst="line">
            <a:avLst/>
          </a:prstGeom>
          <a:ln w="9525" cap="flat" cmpd="sng">
            <a:solidFill>
              <a:srgbClr val="C0C0C0"/>
            </a:solidFill>
            <a:prstDash val="dash"/>
            <a:round/>
            <a:headEnd type="none" w="med" len="med"/>
            <a:tailEnd type="none" w="med" len="med"/>
          </a:ln>
        </p:spPr>
      </p:sp>
      <p:sp>
        <p:nvSpPr>
          <p:cNvPr id="13342" name="Line 33"/>
          <p:cNvSpPr/>
          <p:nvPr/>
        </p:nvSpPr>
        <p:spPr>
          <a:xfrm flipV="1">
            <a:off x="2622550" y="3160713"/>
            <a:ext cx="87313" cy="111125"/>
          </a:xfrm>
          <a:prstGeom prst="line">
            <a:avLst/>
          </a:prstGeom>
          <a:ln w="9525" cap="flat" cmpd="sng">
            <a:solidFill>
              <a:srgbClr val="C0C0C0"/>
            </a:solidFill>
            <a:prstDash val="dash"/>
            <a:round/>
            <a:headEnd type="none" w="med" len="med"/>
            <a:tailEnd type="none" w="med" len="med"/>
          </a:ln>
        </p:spPr>
      </p:sp>
      <p:sp>
        <p:nvSpPr>
          <p:cNvPr id="13343" name="Line 34"/>
          <p:cNvSpPr/>
          <p:nvPr/>
        </p:nvSpPr>
        <p:spPr>
          <a:xfrm flipV="1">
            <a:off x="2622550" y="3617913"/>
            <a:ext cx="87313" cy="111125"/>
          </a:xfrm>
          <a:prstGeom prst="line">
            <a:avLst/>
          </a:prstGeom>
          <a:ln w="9525" cap="flat" cmpd="sng">
            <a:solidFill>
              <a:srgbClr val="C0C0C0"/>
            </a:solidFill>
            <a:prstDash val="dash"/>
            <a:round/>
            <a:headEnd type="none" w="med" len="med"/>
            <a:tailEnd type="none" w="med" len="med"/>
          </a:ln>
        </p:spPr>
      </p:sp>
      <p:sp>
        <p:nvSpPr>
          <p:cNvPr id="13344" name="Line 35"/>
          <p:cNvSpPr/>
          <p:nvPr/>
        </p:nvSpPr>
        <p:spPr>
          <a:xfrm flipV="1">
            <a:off x="2622550" y="4068763"/>
            <a:ext cx="87313" cy="111125"/>
          </a:xfrm>
          <a:prstGeom prst="line">
            <a:avLst/>
          </a:prstGeom>
          <a:ln w="9525" cap="flat" cmpd="sng">
            <a:solidFill>
              <a:srgbClr val="C0C0C0"/>
            </a:solidFill>
            <a:prstDash val="dash"/>
            <a:round/>
            <a:headEnd type="none" w="med" len="med"/>
            <a:tailEnd type="none" w="med" len="med"/>
          </a:ln>
        </p:spPr>
      </p:sp>
      <p:sp>
        <p:nvSpPr>
          <p:cNvPr id="13345" name="Line 36"/>
          <p:cNvSpPr/>
          <p:nvPr/>
        </p:nvSpPr>
        <p:spPr>
          <a:xfrm flipV="1">
            <a:off x="2622550" y="4516438"/>
            <a:ext cx="87313" cy="111125"/>
          </a:xfrm>
          <a:prstGeom prst="line">
            <a:avLst/>
          </a:prstGeom>
          <a:ln w="9525" cap="flat" cmpd="sng">
            <a:solidFill>
              <a:srgbClr val="C0C0C0"/>
            </a:solidFill>
            <a:prstDash val="dash"/>
            <a:round/>
            <a:headEnd type="none" w="med" len="med"/>
            <a:tailEnd type="none" w="med" len="med"/>
          </a:ln>
        </p:spPr>
      </p:sp>
      <p:sp>
        <p:nvSpPr>
          <p:cNvPr id="13346" name="Line 37"/>
          <p:cNvSpPr/>
          <p:nvPr/>
        </p:nvSpPr>
        <p:spPr>
          <a:xfrm flipV="1">
            <a:off x="2622550" y="4979988"/>
            <a:ext cx="87313" cy="111125"/>
          </a:xfrm>
          <a:prstGeom prst="line">
            <a:avLst/>
          </a:prstGeom>
          <a:ln w="9525" cap="flat" cmpd="sng">
            <a:solidFill>
              <a:srgbClr val="C0C0C0"/>
            </a:solidFill>
            <a:prstDash val="dash"/>
            <a:round/>
            <a:headEnd type="none" w="med" len="med"/>
            <a:tailEnd type="none" w="med" len="med"/>
          </a:ln>
        </p:spPr>
      </p:sp>
      <p:sp>
        <p:nvSpPr>
          <p:cNvPr id="13347" name="Line 38"/>
          <p:cNvSpPr/>
          <p:nvPr/>
        </p:nvSpPr>
        <p:spPr>
          <a:xfrm flipV="1">
            <a:off x="2622550" y="5427663"/>
            <a:ext cx="87313" cy="111125"/>
          </a:xfrm>
          <a:prstGeom prst="line">
            <a:avLst/>
          </a:prstGeom>
          <a:ln w="9525" cap="flat" cmpd="sng">
            <a:solidFill>
              <a:srgbClr val="C0C0C0"/>
            </a:solidFill>
            <a:prstDash val="dash"/>
            <a:round/>
            <a:headEnd type="none" w="med" len="med"/>
            <a:tailEnd type="none" w="med" len="med"/>
          </a:ln>
        </p:spPr>
      </p:sp>
      <p:grpSp>
        <p:nvGrpSpPr>
          <p:cNvPr id="13348" name="Group 39"/>
          <p:cNvGrpSpPr/>
          <p:nvPr/>
        </p:nvGrpSpPr>
        <p:grpSpPr>
          <a:xfrm>
            <a:off x="7107238" y="4838700"/>
            <a:ext cx="1046162" cy="933450"/>
            <a:chOff x="1025" y="956"/>
            <a:chExt cx="659" cy="588"/>
          </a:xfrm>
        </p:grpSpPr>
        <p:sp>
          <p:nvSpPr>
            <p:cNvPr id="13349" name="Freeform 40"/>
            <p:cNvSpPr/>
            <p:nvPr/>
          </p:nvSpPr>
          <p:spPr>
            <a:xfrm>
              <a:off x="1025" y="1088"/>
              <a:ext cx="217" cy="456"/>
            </a:xfrm>
            <a:custGeom>
              <a:avLst/>
              <a:gdLst/>
              <a:ahLst/>
              <a:cxnLst>
                <a:cxn ang="0">
                  <a:pos x="2" y="0"/>
                </a:cxn>
                <a:cxn ang="0">
                  <a:pos x="1" y="1"/>
                </a:cxn>
                <a:cxn ang="0">
                  <a:pos x="0" y="2"/>
                </a:cxn>
                <a:cxn ang="0">
                  <a:pos x="0" y="14"/>
                </a:cxn>
                <a:cxn ang="0">
                  <a:pos x="0" y="14"/>
                </a:cxn>
                <a:cxn ang="0">
                  <a:pos x="0" y="15"/>
                </a:cxn>
                <a:cxn ang="0">
                  <a:pos x="1" y="15"/>
                </a:cxn>
                <a:cxn ang="0">
                  <a:pos x="1" y="15"/>
                </a:cxn>
                <a:cxn ang="0">
                  <a:pos x="2" y="15"/>
                </a:cxn>
                <a:cxn ang="0">
                  <a:pos x="3" y="15"/>
                </a:cxn>
                <a:cxn ang="0">
                  <a:pos x="3" y="14"/>
                </a:cxn>
                <a:cxn ang="0">
                  <a:pos x="3" y="14"/>
                </a:cxn>
                <a:cxn ang="0">
                  <a:pos x="3" y="5"/>
                </a:cxn>
                <a:cxn ang="0">
                  <a:pos x="3" y="30"/>
                </a:cxn>
                <a:cxn ang="0">
                  <a:pos x="5" y="31"/>
                </a:cxn>
                <a:cxn ang="0">
                  <a:pos x="7" y="31"/>
                </a:cxn>
                <a:cxn ang="0">
                  <a:pos x="7" y="15"/>
                </a:cxn>
                <a:cxn ang="0">
                  <a:pos x="8" y="16"/>
                </a:cxn>
                <a:cxn ang="0">
                  <a:pos x="8" y="18"/>
                </a:cxn>
                <a:cxn ang="0">
                  <a:pos x="8" y="21"/>
                </a:cxn>
                <a:cxn ang="0">
                  <a:pos x="8" y="23"/>
                </a:cxn>
                <a:cxn ang="0">
                  <a:pos x="8" y="26"/>
                </a:cxn>
                <a:cxn ang="0">
                  <a:pos x="8" y="28"/>
                </a:cxn>
                <a:cxn ang="0">
                  <a:pos x="8" y="30"/>
                </a:cxn>
                <a:cxn ang="0">
                  <a:pos x="8" y="30"/>
                </a:cxn>
                <a:cxn ang="0">
                  <a:pos x="8" y="30"/>
                </a:cxn>
                <a:cxn ang="0">
                  <a:pos x="9" y="31"/>
                </a:cxn>
                <a:cxn ang="0">
                  <a:pos x="10" y="31"/>
                </a:cxn>
                <a:cxn ang="0">
                  <a:pos x="12" y="30"/>
                </a:cxn>
                <a:cxn ang="0">
                  <a:pos x="12" y="5"/>
                </a:cxn>
                <a:cxn ang="0">
                  <a:pos x="12" y="14"/>
                </a:cxn>
                <a:cxn ang="0">
                  <a:pos x="12" y="14"/>
                </a:cxn>
                <a:cxn ang="0">
                  <a:pos x="13" y="15"/>
                </a:cxn>
                <a:cxn ang="0">
                  <a:pos x="13" y="15"/>
                </a:cxn>
                <a:cxn ang="0">
                  <a:pos x="14" y="15"/>
                </a:cxn>
                <a:cxn ang="0">
                  <a:pos x="14" y="15"/>
                </a:cxn>
                <a:cxn ang="0">
                  <a:pos x="15" y="14"/>
                </a:cxn>
                <a:cxn ang="0">
                  <a:pos x="15" y="14"/>
                </a:cxn>
                <a:cxn ang="0">
                  <a:pos x="15" y="2"/>
                </a:cxn>
                <a:cxn ang="0">
                  <a:pos x="14" y="1"/>
                </a:cxn>
                <a:cxn ang="0">
                  <a:pos x="13" y="0"/>
                </a:cxn>
                <a:cxn ang="0">
                  <a:pos x="2" y="0"/>
                </a:cxn>
                <a:cxn ang="0">
                  <a:pos x="2" y="0"/>
                </a:cxn>
              </a:cxnLst>
              <a:pathLst>
                <a:path w="831" h="1742">
                  <a:moveTo>
                    <a:pt x="136" y="0"/>
                  </a:moveTo>
                  <a:lnTo>
                    <a:pt x="104" y="8"/>
                  </a:lnTo>
                  <a:lnTo>
                    <a:pt x="73" y="25"/>
                  </a:lnTo>
                  <a:lnTo>
                    <a:pt x="44" y="49"/>
                  </a:lnTo>
                  <a:lnTo>
                    <a:pt x="22" y="82"/>
                  </a:lnTo>
                  <a:lnTo>
                    <a:pt x="6" y="116"/>
                  </a:lnTo>
                  <a:lnTo>
                    <a:pt x="0" y="153"/>
                  </a:lnTo>
                  <a:lnTo>
                    <a:pt x="0" y="787"/>
                  </a:lnTo>
                  <a:lnTo>
                    <a:pt x="0" y="790"/>
                  </a:lnTo>
                  <a:lnTo>
                    <a:pt x="1" y="797"/>
                  </a:lnTo>
                  <a:lnTo>
                    <a:pt x="6" y="811"/>
                  </a:lnTo>
                  <a:lnTo>
                    <a:pt x="13" y="824"/>
                  </a:lnTo>
                  <a:lnTo>
                    <a:pt x="23" y="839"/>
                  </a:lnTo>
                  <a:lnTo>
                    <a:pt x="38" y="850"/>
                  </a:lnTo>
                  <a:lnTo>
                    <a:pt x="57" y="859"/>
                  </a:lnTo>
                  <a:lnTo>
                    <a:pt x="81" y="861"/>
                  </a:lnTo>
                  <a:lnTo>
                    <a:pt x="104" y="859"/>
                  </a:lnTo>
                  <a:lnTo>
                    <a:pt x="122" y="852"/>
                  </a:lnTo>
                  <a:lnTo>
                    <a:pt x="133" y="839"/>
                  </a:lnTo>
                  <a:lnTo>
                    <a:pt x="145" y="825"/>
                  </a:lnTo>
                  <a:lnTo>
                    <a:pt x="149" y="811"/>
                  </a:lnTo>
                  <a:lnTo>
                    <a:pt x="154" y="797"/>
                  </a:lnTo>
                  <a:lnTo>
                    <a:pt x="155" y="785"/>
                  </a:lnTo>
                  <a:lnTo>
                    <a:pt x="157" y="777"/>
                  </a:lnTo>
                  <a:lnTo>
                    <a:pt x="157" y="773"/>
                  </a:lnTo>
                  <a:lnTo>
                    <a:pt x="157" y="257"/>
                  </a:lnTo>
                  <a:lnTo>
                    <a:pt x="182" y="254"/>
                  </a:lnTo>
                  <a:cubicBezTo>
                    <a:pt x="182" y="254"/>
                    <a:pt x="181" y="954"/>
                    <a:pt x="180" y="1654"/>
                  </a:cubicBezTo>
                  <a:cubicBezTo>
                    <a:pt x="190" y="1694"/>
                    <a:pt x="204" y="1706"/>
                    <a:pt x="222" y="1720"/>
                  </a:cubicBezTo>
                  <a:cubicBezTo>
                    <a:pt x="240" y="1734"/>
                    <a:pt x="270" y="1736"/>
                    <a:pt x="290" y="1738"/>
                  </a:cubicBezTo>
                  <a:cubicBezTo>
                    <a:pt x="310" y="1740"/>
                    <a:pt x="327" y="1736"/>
                    <a:pt x="342" y="1730"/>
                  </a:cubicBezTo>
                  <a:cubicBezTo>
                    <a:pt x="357" y="1724"/>
                    <a:pt x="372" y="1716"/>
                    <a:pt x="382" y="1702"/>
                  </a:cubicBezTo>
                  <a:cubicBezTo>
                    <a:pt x="392" y="1688"/>
                    <a:pt x="404" y="1660"/>
                    <a:pt x="405" y="1647"/>
                  </a:cubicBezTo>
                  <a:cubicBezTo>
                    <a:pt x="404" y="1249"/>
                    <a:pt x="404" y="852"/>
                    <a:pt x="404" y="852"/>
                  </a:cubicBezTo>
                  <a:lnTo>
                    <a:pt x="436" y="852"/>
                  </a:lnTo>
                  <a:lnTo>
                    <a:pt x="441" y="912"/>
                  </a:lnTo>
                  <a:lnTo>
                    <a:pt x="441" y="967"/>
                  </a:lnTo>
                  <a:lnTo>
                    <a:pt x="441" y="1026"/>
                  </a:lnTo>
                  <a:lnTo>
                    <a:pt x="441" y="1091"/>
                  </a:lnTo>
                  <a:lnTo>
                    <a:pt x="441" y="1159"/>
                  </a:lnTo>
                  <a:lnTo>
                    <a:pt x="441" y="1226"/>
                  </a:lnTo>
                  <a:lnTo>
                    <a:pt x="441" y="1295"/>
                  </a:lnTo>
                  <a:lnTo>
                    <a:pt x="442" y="1363"/>
                  </a:lnTo>
                  <a:lnTo>
                    <a:pt x="442" y="1431"/>
                  </a:lnTo>
                  <a:lnTo>
                    <a:pt x="442" y="1493"/>
                  </a:lnTo>
                  <a:lnTo>
                    <a:pt x="442" y="1552"/>
                  </a:lnTo>
                  <a:lnTo>
                    <a:pt x="442" y="1603"/>
                  </a:lnTo>
                  <a:lnTo>
                    <a:pt x="442" y="1647"/>
                  </a:lnTo>
                  <a:lnTo>
                    <a:pt x="442" y="1649"/>
                  </a:lnTo>
                  <a:lnTo>
                    <a:pt x="444" y="1658"/>
                  </a:lnTo>
                  <a:lnTo>
                    <a:pt x="450" y="1668"/>
                  </a:lnTo>
                  <a:lnTo>
                    <a:pt x="452" y="1682"/>
                  </a:lnTo>
                  <a:lnTo>
                    <a:pt x="460" y="1698"/>
                  </a:lnTo>
                  <a:lnTo>
                    <a:pt x="478" y="1720"/>
                  </a:lnTo>
                  <a:lnTo>
                    <a:pt x="510" y="1738"/>
                  </a:lnTo>
                  <a:lnTo>
                    <a:pt x="546" y="1742"/>
                  </a:lnTo>
                  <a:cubicBezTo>
                    <a:pt x="564" y="1738"/>
                    <a:pt x="602" y="1728"/>
                    <a:pt x="620" y="1712"/>
                  </a:cubicBezTo>
                  <a:cubicBezTo>
                    <a:pt x="638" y="1696"/>
                    <a:pt x="648" y="1670"/>
                    <a:pt x="654" y="1644"/>
                  </a:cubicBezTo>
                  <a:cubicBezTo>
                    <a:pt x="654" y="950"/>
                    <a:pt x="654" y="256"/>
                    <a:pt x="654" y="256"/>
                  </a:cubicBezTo>
                  <a:lnTo>
                    <a:pt x="676" y="257"/>
                  </a:lnTo>
                  <a:lnTo>
                    <a:pt x="676" y="773"/>
                  </a:lnTo>
                  <a:lnTo>
                    <a:pt x="679" y="777"/>
                  </a:lnTo>
                  <a:lnTo>
                    <a:pt x="680" y="787"/>
                  </a:lnTo>
                  <a:lnTo>
                    <a:pt x="685" y="799"/>
                  </a:lnTo>
                  <a:lnTo>
                    <a:pt x="692" y="814"/>
                  </a:lnTo>
                  <a:lnTo>
                    <a:pt x="700" y="830"/>
                  </a:lnTo>
                  <a:lnTo>
                    <a:pt x="715" y="842"/>
                  </a:lnTo>
                  <a:lnTo>
                    <a:pt x="732" y="852"/>
                  </a:lnTo>
                  <a:lnTo>
                    <a:pt x="754" y="856"/>
                  </a:lnTo>
                  <a:lnTo>
                    <a:pt x="777" y="852"/>
                  </a:lnTo>
                  <a:lnTo>
                    <a:pt x="795" y="842"/>
                  </a:lnTo>
                  <a:lnTo>
                    <a:pt x="808" y="830"/>
                  </a:lnTo>
                  <a:lnTo>
                    <a:pt x="816" y="814"/>
                  </a:lnTo>
                  <a:lnTo>
                    <a:pt x="827" y="799"/>
                  </a:lnTo>
                  <a:lnTo>
                    <a:pt x="831" y="788"/>
                  </a:lnTo>
                  <a:lnTo>
                    <a:pt x="831" y="785"/>
                  </a:lnTo>
                  <a:lnTo>
                    <a:pt x="831" y="122"/>
                  </a:lnTo>
                  <a:lnTo>
                    <a:pt x="830" y="105"/>
                  </a:lnTo>
                  <a:lnTo>
                    <a:pt x="814" y="73"/>
                  </a:lnTo>
                  <a:lnTo>
                    <a:pt x="792" y="43"/>
                  </a:lnTo>
                  <a:lnTo>
                    <a:pt x="766" y="22"/>
                  </a:lnTo>
                  <a:lnTo>
                    <a:pt x="734" y="6"/>
                  </a:lnTo>
                  <a:lnTo>
                    <a:pt x="703" y="0"/>
                  </a:lnTo>
                  <a:lnTo>
                    <a:pt x="136" y="0"/>
                  </a:lnTo>
                  <a:lnTo>
                    <a:pt x="193" y="57"/>
                  </a:lnTo>
                  <a:lnTo>
                    <a:pt x="136" y="0"/>
                  </a:lnTo>
                  <a:close/>
                </a:path>
              </a:pathLst>
            </a:custGeom>
            <a:gradFill rotWithShape="1">
              <a:gsLst>
                <a:gs pos="0">
                  <a:srgbClr val="76765E"/>
                </a:gs>
                <a:gs pos="50000">
                  <a:srgbClr val="FFFFCC"/>
                </a:gs>
                <a:gs pos="100000">
                  <a:srgbClr val="76765E"/>
                </a:gs>
              </a:gsLst>
              <a:lin ang="2700000" scaled="1"/>
              <a:tileRect/>
            </a:gradFill>
            <a:ln w="9525"/>
            <a:scene3d>
              <a:camera prst="legacyObliqueRight">
                <a:rot lat="0" lon="0" rev="0"/>
              </a:camera>
              <a:lightRig rig="legacyFlat1" dir="t"/>
            </a:scene3d>
            <a:sp3d extrusionH="11100" prstMaterial="legacyMetal">
              <a:bevelT w="13500" h="13500" prst="angle"/>
              <a:bevelB w="13500" h="13500" prst="angle"/>
              <a:extrusionClr>
                <a:srgbClr val="FFFFCC"/>
              </a:extrusionClr>
            </a:sp3d>
          </p:spPr>
          <p:txBody>
            <a:bodyPr/>
            <a:p>
              <a:endParaRPr lang="zh-CN" altLang="en-US"/>
            </a:p>
          </p:txBody>
        </p:sp>
        <p:grpSp>
          <p:nvGrpSpPr>
            <p:cNvPr id="13350" name="Group 41"/>
            <p:cNvGrpSpPr/>
            <p:nvPr/>
          </p:nvGrpSpPr>
          <p:grpSpPr>
            <a:xfrm>
              <a:off x="1025" y="956"/>
              <a:ext cx="659" cy="588"/>
              <a:chOff x="1025" y="956"/>
              <a:chExt cx="659" cy="588"/>
            </a:xfrm>
          </p:grpSpPr>
          <p:sp>
            <p:nvSpPr>
              <p:cNvPr id="13351" name="Freeform 42"/>
              <p:cNvSpPr/>
              <p:nvPr/>
            </p:nvSpPr>
            <p:spPr>
              <a:xfrm>
                <a:off x="1078" y="956"/>
                <a:ext cx="111" cy="112"/>
              </a:xfrm>
              <a:custGeom>
                <a:avLst/>
                <a:gdLst/>
                <a:ahLst/>
                <a:cxnLst>
                  <a:cxn ang="0">
                    <a:pos x="10" y="0"/>
                  </a:cxn>
                  <a:cxn ang="0">
                    <a:pos x="12" y="0"/>
                  </a:cxn>
                  <a:cxn ang="0">
                    <a:pos x="13" y="1"/>
                  </a:cxn>
                  <a:cxn ang="0">
                    <a:pos x="15" y="2"/>
                  </a:cxn>
                  <a:cxn ang="0">
                    <a:pos x="16" y="2"/>
                  </a:cxn>
                  <a:cxn ang="0">
                    <a:pos x="17" y="4"/>
                  </a:cxn>
                  <a:cxn ang="0">
                    <a:pos x="18" y="5"/>
                  </a:cxn>
                  <a:cxn ang="0">
                    <a:pos x="19" y="7"/>
                  </a:cxn>
                  <a:cxn ang="0">
                    <a:pos x="19" y="8"/>
                  </a:cxn>
                  <a:cxn ang="0">
                    <a:pos x="19" y="10"/>
                  </a:cxn>
                  <a:cxn ang="0">
                    <a:pos x="18" y="12"/>
                  </a:cxn>
                  <a:cxn ang="0">
                    <a:pos x="17" y="13"/>
                  </a:cxn>
                  <a:cxn ang="0">
                    <a:pos x="16" y="14"/>
                  </a:cxn>
                  <a:cxn ang="0">
                    <a:pos x="15" y="15"/>
                  </a:cxn>
                  <a:cxn ang="0">
                    <a:pos x="13" y="16"/>
                  </a:cxn>
                  <a:cxn ang="0">
                    <a:pos x="12" y="16"/>
                  </a:cxn>
                  <a:cxn ang="0">
                    <a:pos x="10" y="16"/>
                  </a:cxn>
                  <a:cxn ang="0">
                    <a:pos x="7" y="16"/>
                  </a:cxn>
                  <a:cxn ang="0">
                    <a:pos x="5" y="16"/>
                  </a:cxn>
                  <a:cxn ang="0">
                    <a:pos x="4" y="15"/>
                  </a:cxn>
                  <a:cxn ang="0">
                    <a:pos x="2" y="13"/>
                  </a:cxn>
                  <a:cxn ang="0">
                    <a:pos x="1" y="12"/>
                  </a:cxn>
                  <a:cxn ang="0">
                    <a:pos x="0" y="10"/>
                  </a:cxn>
                  <a:cxn ang="0">
                    <a:pos x="0" y="8"/>
                  </a:cxn>
                  <a:cxn ang="0">
                    <a:pos x="0" y="6"/>
                  </a:cxn>
                  <a:cxn ang="0">
                    <a:pos x="1" y="5"/>
                  </a:cxn>
                  <a:cxn ang="0">
                    <a:pos x="2" y="3"/>
                  </a:cxn>
                  <a:cxn ang="0">
                    <a:pos x="4" y="2"/>
                  </a:cxn>
                  <a:cxn ang="0">
                    <a:pos x="5" y="1"/>
                  </a:cxn>
                  <a:cxn ang="0">
                    <a:pos x="7" y="0"/>
                  </a:cxn>
                  <a:cxn ang="0">
                    <a:pos x="10" y="0"/>
                  </a:cxn>
                </a:cxnLst>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adFill rotWithShape="1">
                <a:gsLst>
                  <a:gs pos="0">
                    <a:srgbClr val="8F8F72"/>
                  </a:gs>
                  <a:gs pos="50000">
                    <a:srgbClr val="FFFFCC"/>
                  </a:gs>
                  <a:gs pos="100000">
                    <a:srgbClr val="8F8F72"/>
                  </a:gs>
                </a:gsLst>
                <a:lin ang="2700000" scaled="1"/>
                <a:tileRect/>
              </a:gradFill>
              <a:ln w="9525"/>
              <a:scene3d>
                <a:camera prst="legacyPerspectiveRight">
                  <a:rot lat="0" lon="0" rev="0"/>
                </a:camera>
                <a:lightRig rig="legacyFlat1" dir="t"/>
              </a:scene3d>
              <a:sp3d extrusionH="100000" prstMaterial="legacyMetal">
                <a:bevelT w="13500" h="13500" prst="angle"/>
                <a:bevelB w="13500" h="13500" prst="angle"/>
                <a:extrusionClr>
                  <a:srgbClr val="FFFFCC"/>
                </a:extrusionClr>
              </a:sp3d>
            </p:spPr>
            <p:txBody>
              <a:bodyPr/>
              <a:p>
                <a:endParaRPr lang="zh-CN" altLang="en-US"/>
              </a:p>
            </p:txBody>
          </p:sp>
          <p:sp>
            <p:nvSpPr>
              <p:cNvPr id="13352" name="Freeform 43"/>
              <p:cNvSpPr/>
              <p:nvPr/>
            </p:nvSpPr>
            <p:spPr>
              <a:xfrm>
                <a:off x="1025" y="1088"/>
                <a:ext cx="217" cy="456"/>
              </a:xfrm>
              <a:custGeom>
                <a:avLst/>
                <a:gdLst/>
                <a:ahLst/>
                <a:cxnLst>
                  <a:cxn ang="0">
                    <a:pos x="2" y="0"/>
                  </a:cxn>
                  <a:cxn ang="0">
                    <a:pos x="1" y="1"/>
                  </a:cxn>
                  <a:cxn ang="0">
                    <a:pos x="0" y="2"/>
                  </a:cxn>
                  <a:cxn ang="0">
                    <a:pos x="0" y="14"/>
                  </a:cxn>
                  <a:cxn ang="0">
                    <a:pos x="0" y="14"/>
                  </a:cxn>
                  <a:cxn ang="0">
                    <a:pos x="0" y="15"/>
                  </a:cxn>
                  <a:cxn ang="0">
                    <a:pos x="1" y="15"/>
                  </a:cxn>
                  <a:cxn ang="0">
                    <a:pos x="1" y="15"/>
                  </a:cxn>
                  <a:cxn ang="0">
                    <a:pos x="2" y="15"/>
                  </a:cxn>
                  <a:cxn ang="0">
                    <a:pos x="3" y="15"/>
                  </a:cxn>
                  <a:cxn ang="0">
                    <a:pos x="3" y="14"/>
                  </a:cxn>
                  <a:cxn ang="0">
                    <a:pos x="3" y="14"/>
                  </a:cxn>
                  <a:cxn ang="0">
                    <a:pos x="3" y="5"/>
                  </a:cxn>
                  <a:cxn ang="0">
                    <a:pos x="3" y="30"/>
                  </a:cxn>
                  <a:cxn ang="0">
                    <a:pos x="5" y="31"/>
                  </a:cxn>
                  <a:cxn ang="0">
                    <a:pos x="7" y="31"/>
                  </a:cxn>
                  <a:cxn ang="0">
                    <a:pos x="7" y="15"/>
                  </a:cxn>
                  <a:cxn ang="0">
                    <a:pos x="8" y="16"/>
                  </a:cxn>
                  <a:cxn ang="0">
                    <a:pos x="8" y="18"/>
                  </a:cxn>
                  <a:cxn ang="0">
                    <a:pos x="8" y="21"/>
                  </a:cxn>
                  <a:cxn ang="0">
                    <a:pos x="8" y="23"/>
                  </a:cxn>
                  <a:cxn ang="0">
                    <a:pos x="8" y="26"/>
                  </a:cxn>
                  <a:cxn ang="0">
                    <a:pos x="8" y="28"/>
                  </a:cxn>
                  <a:cxn ang="0">
                    <a:pos x="8" y="30"/>
                  </a:cxn>
                  <a:cxn ang="0">
                    <a:pos x="8" y="30"/>
                  </a:cxn>
                  <a:cxn ang="0">
                    <a:pos x="8" y="30"/>
                  </a:cxn>
                  <a:cxn ang="0">
                    <a:pos x="9" y="31"/>
                  </a:cxn>
                  <a:cxn ang="0">
                    <a:pos x="10" y="31"/>
                  </a:cxn>
                  <a:cxn ang="0">
                    <a:pos x="12" y="30"/>
                  </a:cxn>
                  <a:cxn ang="0">
                    <a:pos x="12" y="5"/>
                  </a:cxn>
                  <a:cxn ang="0">
                    <a:pos x="12" y="14"/>
                  </a:cxn>
                  <a:cxn ang="0">
                    <a:pos x="12" y="14"/>
                  </a:cxn>
                  <a:cxn ang="0">
                    <a:pos x="13" y="15"/>
                  </a:cxn>
                  <a:cxn ang="0">
                    <a:pos x="13" y="15"/>
                  </a:cxn>
                  <a:cxn ang="0">
                    <a:pos x="14" y="15"/>
                  </a:cxn>
                  <a:cxn ang="0">
                    <a:pos x="14" y="15"/>
                  </a:cxn>
                  <a:cxn ang="0">
                    <a:pos x="15" y="14"/>
                  </a:cxn>
                  <a:cxn ang="0">
                    <a:pos x="15" y="14"/>
                  </a:cxn>
                  <a:cxn ang="0">
                    <a:pos x="15" y="2"/>
                  </a:cxn>
                  <a:cxn ang="0">
                    <a:pos x="14" y="1"/>
                  </a:cxn>
                  <a:cxn ang="0">
                    <a:pos x="13" y="0"/>
                  </a:cxn>
                  <a:cxn ang="0">
                    <a:pos x="2" y="0"/>
                  </a:cxn>
                  <a:cxn ang="0">
                    <a:pos x="2" y="0"/>
                  </a:cxn>
                </a:cxnLst>
                <a:pathLst>
                  <a:path w="831" h="1742">
                    <a:moveTo>
                      <a:pt x="136" y="0"/>
                    </a:moveTo>
                    <a:lnTo>
                      <a:pt x="104" y="8"/>
                    </a:lnTo>
                    <a:lnTo>
                      <a:pt x="73" y="25"/>
                    </a:lnTo>
                    <a:lnTo>
                      <a:pt x="44" y="49"/>
                    </a:lnTo>
                    <a:lnTo>
                      <a:pt x="22" y="82"/>
                    </a:lnTo>
                    <a:lnTo>
                      <a:pt x="6" y="116"/>
                    </a:lnTo>
                    <a:lnTo>
                      <a:pt x="0" y="153"/>
                    </a:lnTo>
                    <a:lnTo>
                      <a:pt x="0" y="787"/>
                    </a:lnTo>
                    <a:lnTo>
                      <a:pt x="0" y="790"/>
                    </a:lnTo>
                    <a:lnTo>
                      <a:pt x="1" y="797"/>
                    </a:lnTo>
                    <a:lnTo>
                      <a:pt x="6" y="811"/>
                    </a:lnTo>
                    <a:lnTo>
                      <a:pt x="13" y="824"/>
                    </a:lnTo>
                    <a:lnTo>
                      <a:pt x="23" y="839"/>
                    </a:lnTo>
                    <a:lnTo>
                      <a:pt x="38" y="850"/>
                    </a:lnTo>
                    <a:lnTo>
                      <a:pt x="57" y="859"/>
                    </a:lnTo>
                    <a:lnTo>
                      <a:pt x="81" y="861"/>
                    </a:lnTo>
                    <a:lnTo>
                      <a:pt x="104" y="859"/>
                    </a:lnTo>
                    <a:lnTo>
                      <a:pt x="122" y="852"/>
                    </a:lnTo>
                    <a:lnTo>
                      <a:pt x="133" y="839"/>
                    </a:lnTo>
                    <a:lnTo>
                      <a:pt x="145" y="825"/>
                    </a:lnTo>
                    <a:lnTo>
                      <a:pt x="149" y="811"/>
                    </a:lnTo>
                    <a:lnTo>
                      <a:pt x="154" y="797"/>
                    </a:lnTo>
                    <a:lnTo>
                      <a:pt x="155" y="785"/>
                    </a:lnTo>
                    <a:lnTo>
                      <a:pt x="157" y="777"/>
                    </a:lnTo>
                    <a:lnTo>
                      <a:pt x="157" y="773"/>
                    </a:lnTo>
                    <a:lnTo>
                      <a:pt x="157" y="257"/>
                    </a:lnTo>
                    <a:lnTo>
                      <a:pt x="182" y="254"/>
                    </a:lnTo>
                    <a:cubicBezTo>
                      <a:pt x="182" y="254"/>
                      <a:pt x="181" y="954"/>
                      <a:pt x="180" y="1654"/>
                    </a:cubicBezTo>
                    <a:cubicBezTo>
                      <a:pt x="190" y="1694"/>
                      <a:pt x="204" y="1706"/>
                      <a:pt x="222" y="1720"/>
                    </a:cubicBezTo>
                    <a:cubicBezTo>
                      <a:pt x="240" y="1734"/>
                      <a:pt x="270" y="1736"/>
                      <a:pt x="290" y="1738"/>
                    </a:cubicBezTo>
                    <a:cubicBezTo>
                      <a:pt x="310" y="1740"/>
                      <a:pt x="327" y="1736"/>
                      <a:pt x="342" y="1730"/>
                    </a:cubicBezTo>
                    <a:cubicBezTo>
                      <a:pt x="357" y="1724"/>
                      <a:pt x="372" y="1716"/>
                      <a:pt x="382" y="1702"/>
                    </a:cubicBezTo>
                    <a:cubicBezTo>
                      <a:pt x="392" y="1688"/>
                      <a:pt x="404" y="1660"/>
                      <a:pt x="405" y="1647"/>
                    </a:cubicBezTo>
                    <a:cubicBezTo>
                      <a:pt x="404" y="1249"/>
                      <a:pt x="404" y="852"/>
                      <a:pt x="404" y="852"/>
                    </a:cubicBezTo>
                    <a:lnTo>
                      <a:pt x="436" y="852"/>
                    </a:lnTo>
                    <a:lnTo>
                      <a:pt x="441" y="912"/>
                    </a:lnTo>
                    <a:lnTo>
                      <a:pt x="441" y="967"/>
                    </a:lnTo>
                    <a:lnTo>
                      <a:pt x="441" y="1026"/>
                    </a:lnTo>
                    <a:lnTo>
                      <a:pt x="441" y="1091"/>
                    </a:lnTo>
                    <a:lnTo>
                      <a:pt x="441" y="1159"/>
                    </a:lnTo>
                    <a:lnTo>
                      <a:pt x="441" y="1226"/>
                    </a:lnTo>
                    <a:lnTo>
                      <a:pt x="441" y="1295"/>
                    </a:lnTo>
                    <a:lnTo>
                      <a:pt x="442" y="1363"/>
                    </a:lnTo>
                    <a:lnTo>
                      <a:pt x="442" y="1431"/>
                    </a:lnTo>
                    <a:lnTo>
                      <a:pt x="442" y="1493"/>
                    </a:lnTo>
                    <a:lnTo>
                      <a:pt x="442" y="1552"/>
                    </a:lnTo>
                    <a:lnTo>
                      <a:pt x="442" y="1603"/>
                    </a:lnTo>
                    <a:lnTo>
                      <a:pt x="442" y="1647"/>
                    </a:lnTo>
                    <a:lnTo>
                      <a:pt x="442" y="1649"/>
                    </a:lnTo>
                    <a:lnTo>
                      <a:pt x="444" y="1658"/>
                    </a:lnTo>
                    <a:lnTo>
                      <a:pt x="450" y="1668"/>
                    </a:lnTo>
                    <a:lnTo>
                      <a:pt x="452" y="1682"/>
                    </a:lnTo>
                    <a:lnTo>
                      <a:pt x="460" y="1698"/>
                    </a:lnTo>
                    <a:lnTo>
                      <a:pt x="478" y="1720"/>
                    </a:lnTo>
                    <a:lnTo>
                      <a:pt x="510" y="1738"/>
                    </a:lnTo>
                    <a:lnTo>
                      <a:pt x="546" y="1742"/>
                    </a:lnTo>
                    <a:cubicBezTo>
                      <a:pt x="564" y="1738"/>
                      <a:pt x="602" y="1728"/>
                      <a:pt x="620" y="1712"/>
                    </a:cubicBezTo>
                    <a:cubicBezTo>
                      <a:pt x="638" y="1696"/>
                      <a:pt x="648" y="1670"/>
                      <a:pt x="654" y="1644"/>
                    </a:cubicBezTo>
                    <a:cubicBezTo>
                      <a:pt x="654" y="950"/>
                      <a:pt x="654" y="256"/>
                      <a:pt x="654" y="256"/>
                    </a:cubicBezTo>
                    <a:lnTo>
                      <a:pt x="676" y="257"/>
                    </a:lnTo>
                    <a:lnTo>
                      <a:pt x="676" y="773"/>
                    </a:lnTo>
                    <a:lnTo>
                      <a:pt x="679" y="777"/>
                    </a:lnTo>
                    <a:lnTo>
                      <a:pt x="680" y="787"/>
                    </a:lnTo>
                    <a:lnTo>
                      <a:pt x="685" y="799"/>
                    </a:lnTo>
                    <a:lnTo>
                      <a:pt x="692" y="814"/>
                    </a:lnTo>
                    <a:lnTo>
                      <a:pt x="700" y="830"/>
                    </a:lnTo>
                    <a:lnTo>
                      <a:pt x="715" y="842"/>
                    </a:lnTo>
                    <a:lnTo>
                      <a:pt x="732" y="852"/>
                    </a:lnTo>
                    <a:lnTo>
                      <a:pt x="754" y="856"/>
                    </a:lnTo>
                    <a:lnTo>
                      <a:pt x="777" y="852"/>
                    </a:lnTo>
                    <a:lnTo>
                      <a:pt x="795" y="842"/>
                    </a:lnTo>
                    <a:lnTo>
                      <a:pt x="808" y="830"/>
                    </a:lnTo>
                    <a:lnTo>
                      <a:pt x="816" y="814"/>
                    </a:lnTo>
                    <a:lnTo>
                      <a:pt x="827" y="799"/>
                    </a:lnTo>
                    <a:lnTo>
                      <a:pt x="831" y="788"/>
                    </a:lnTo>
                    <a:lnTo>
                      <a:pt x="831" y="785"/>
                    </a:lnTo>
                    <a:lnTo>
                      <a:pt x="831" y="122"/>
                    </a:lnTo>
                    <a:lnTo>
                      <a:pt x="830" y="105"/>
                    </a:lnTo>
                    <a:lnTo>
                      <a:pt x="814" y="73"/>
                    </a:lnTo>
                    <a:lnTo>
                      <a:pt x="792" y="43"/>
                    </a:lnTo>
                    <a:lnTo>
                      <a:pt x="766" y="22"/>
                    </a:lnTo>
                    <a:lnTo>
                      <a:pt x="734" y="6"/>
                    </a:lnTo>
                    <a:lnTo>
                      <a:pt x="703" y="0"/>
                    </a:lnTo>
                    <a:lnTo>
                      <a:pt x="136" y="0"/>
                    </a:lnTo>
                    <a:lnTo>
                      <a:pt x="193" y="57"/>
                    </a:lnTo>
                    <a:lnTo>
                      <a:pt x="136" y="0"/>
                    </a:lnTo>
                    <a:close/>
                  </a:path>
                </a:pathLst>
              </a:custGeom>
              <a:gradFill rotWithShape="1">
                <a:gsLst>
                  <a:gs pos="0">
                    <a:srgbClr val="76765E"/>
                  </a:gs>
                  <a:gs pos="50000">
                    <a:srgbClr val="FFFFCC"/>
                  </a:gs>
                  <a:gs pos="100000">
                    <a:srgbClr val="76765E"/>
                  </a:gs>
                </a:gsLst>
                <a:lin ang="2700000" scaled="1"/>
                <a:tileRect/>
              </a:gradFill>
              <a:ln w="0">
                <a:noFill/>
              </a:ln>
              <a:effectLst>
                <a:outerShdw algn="ctr" rotWithShape="0">
                  <a:srgbClr val="000000">
                    <a:alpha val="50000"/>
                  </a:srgbClr>
                </a:outerShdw>
              </a:effectLst>
            </p:spPr>
            <p:txBody>
              <a:bodyPr/>
              <a:p>
                <a:endParaRPr lang="zh-CN" altLang="en-US"/>
              </a:p>
            </p:txBody>
          </p:sp>
          <p:sp>
            <p:nvSpPr>
              <p:cNvPr id="13353" name="Oval 44"/>
              <p:cNvSpPr/>
              <p:nvPr/>
            </p:nvSpPr>
            <p:spPr>
              <a:xfrm rot="-1575129">
                <a:off x="1531" y="1217"/>
                <a:ext cx="153" cy="46"/>
              </a:xfrm>
              <a:prstGeom prst="ellipse">
                <a:avLst/>
              </a:prstGeom>
              <a:solidFill>
                <a:srgbClr val="080808">
                  <a:alpha val="50195"/>
                </a:srgbClr>
              </a:soli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grpSp>
      <p:grpSp>
        <p:nvGrpSpPr>
          <p:cNvPr id="13354" name="Group 45"/>
          <p:cNvGrpSpPr/>
          <p:nvPr/>
        </p:nvGrpSpPr>
        <p:grpSpPr>
          <a:xfrm>
            <a:off x="7367588" y="4914900"/>
            <a:ext cx="1046162" cy="933450"/>
            <a:chOff x="1025" y="956"/>
            <a:chExt cx="659" cy="588"/>
          </a:xfrm>
        </p:grpSpPr>
        <p:sp>
          <p:nvSpPr>
            <p:cNvPr id="13355" name="Freeform 46"/>
            <p:cNvSpPr/>
            <p:nvPr/>
          </p:nvSpPr>
          <p:spPr>
            <a:xfrm>
              <a:off x="1025" y="1088"/>
              <a:ext cx="217" cy="456"/>
            </a:xfrm>
            <a:custGeom>
              <a:avLst/>
              <a:gdLst/>
              <a:ahLst/>
              <a:cxnLst>
                <a:cxn ang="0">
                  <a:pos x="2" y="0"/>
                </a:cxn>
                <a:cxn ang="0">
                  <a:pos x="1" y="1"/>
                </a:cxn>
                <a:cxn ang="0">
                  <a:pos x="0" y="2"/>
                </a:cxn>
                <a:cxn ang="0">
                  <a:pos x="0" y="14"/>
                </a:cxn>
                <a:cxn ang="0">
                  <a:pos x="0" y="14"/>
                </a:cxn>
                <a:cxn ang="0">
                  <a:pos x="0" y="15"/>
                </a:cxn>
                <a:cxn ang="0">
                  <a:pos x="1" y="15"/>
                </a:cxn>
                <a:cxn ang="0">
                  <a:pos x="1" y="15"/>
                </a:cxn>
                <a:cxn ang="0">
                  <a:pos x="2" y="15"/>
                </a:cxn>
                <a:cxn ang="0">
                  <a:pos x="3" y="15"/>
                </a:cxn>
                <a:cxn ang="0">
                  <a:pos x="3" y="14"/>
                </a:cxn>
                <a:cxn ang="0">
                  <a:pos x="3" y="14"/>
                </a:cxn>
                <a:cxn ang="0">
                  <a:pos x="3" y="5"/>
                </a:cxn>
                <a:cxn ang="0">
                  <a:pos x="3" y="30"/>
                </a:cxn>
                <a:cxn ang="0">
                  <a:pos x="5" y="31"/>
                </a:cxn>
                <a:cxn ang="0">
                  <a:pos x="7" y="31"/>
                </a:cxn>
                <a:cxn ang="0">
                  <a:pos x="7" y="15"/>
                </a:cxn>
                <a:cxn ang="0">
                  <a:pos x="8" y="16"/>
                </a:cxn>
                <a:cxn ang="0">
                  <a:pos x="8" y="18"/>
                </a:cxn>
                <a:cxn ang="0">
                  <a:pos x="8" y="21"/>
                </a:cxn>
                <a:cxn ang="0">
                  <a:pos x="8" y="23"/>
                </a:cxn>
                <a:cxn ang="0">
                  <a:pos x="8" y="26"/>
                </a:cxn>
                <a:cxn ang="0">
                  <a:pos x="8" y="28"/>
                </a:cxn>
                <a:cxn ang="0">
                  <a:pos x="8" y="30"/>
                </a:cxn>
                <a:cxn ang="0">
                  <a:pos x="8" y="30"/>
                </a:cxn>
                <a:cxn ang="0">
                  <a:pos x="8" y="30"/>
                </a:cxn>
                <a:cxn ang="0">
                  <a:pos x="9" y="31"/>
                </a:cxn>
                <a:cxn ang="0">
                  <a:pos x="10" y="31"/>
                </a:cxn>
                <a:cxn ang="0">
                  <a:pos x="12" y="30"/>
                </a:cxn>
                <a:cxn ang="0">
                  <a:pos x="12" y="5"/>
                </a:cxn>
                <a:cxn ang="0">
                  <a:pos x="12" y="14"/>
                </a:cxn>
                <a:cxn ang="0">
                  <a:pos x="12" y="14"/>
                </a:cxn>
                <a:cxn ang="0">
                  <a:pos x="13" y="15"/>
                </a:cxn>
                <a:cxn ang="0">
                  <a:pos x="13" y="15"/>
                </a:cxn>
                <a:cxn ang="0">
                  <a:pos x="14" y="15"/>
                </a:cxn>
                <a:cxn ang="0">
                  <a:pos x="14" y="15"/>
                </a:cxn>
                <a:cxn ang="0">
                  <a:pos x="15" y="14"/>
                </a:cxn>
                <a:cxn ang="0">
                  <a:pos x="15" y="14"/>
                </a:cxn>
                <a:cxn ang="0">
                  <a:pos x="15" y="2"/>
                </a:cxn>
                <a:cxn ang="0">
                  <a:pos x="14" y="1"/>
                </a:cxn>
                <a:cxn ang="0">
                  <a:pos x="13" y="0"/>
                </a:cxn>
                <a:cxn ang="0">
                  <a:pos x="2" y="0"/>
                </a:cxn>
                <a:cxn ang="0">
                  <a:pos x="2" y="0"/>
                </a:cxn>
              </a:cxnLst>
              <a:pathLst>
                <a:path w="831" h="1742">
                  <a:moveTo>
                    <a:pt x="136" y="0"/>
                  </a:moveTo>
                  <a:lnTo>
                    <a:pt x="104" y="8"/>
                  </a:lnTo>
                  <a:lnTo>
                    <a:pt x="73" y="25"/>
                  </a:lnTo>
                  <a:lnTo>
                    <a:pt x="44" y="49"/>
                  </a:lnTo>
                  <a:lnTo>
                    <a:pt x="22" y="82"/>
                  </a:lnTo>
                  <a:lnTo>
                    <a:pt x="6" y="116"/>
                  </a:lnTo>
                  <a:lnTo>
                    <a:pt x="0" y="153"/>
                  </a:lnTo>
                  <a:lnTo>
                    <a:pt x="0" y="787"/>
                  </a:lnTo>
                  <a:lnTo>
                    <a:pt x="0" y="790"/>
                  </a:lnTo>
                  <a:lnTo>
                    <a:pt x="1" y="797"/>
                  </a:lnTo>
                  <a:lnTo>
                    <a:pt x="6" y="811"/>
                  </a:lnTo>
                  <a:lnTo>
                    <a:pt x="13" y="824"/>
                  </a:lnTo>
                  <a:lnTo>
                    <a:pt x="23" y="839"/>
                  </a:lnTo>
                  <a:lnTo>
                    <a:pt x="38" y="850"/>
                  </a:lnTo>
                  <a:lnTo>
                    <a:pt x="57" y="859"/>
                  </a:lnTo>
                  <a:lnTo>
                    <a:pt x="81" y="861"/>
                  </a:lnTo>
                  <a:lnTo>
                    <a:pt x="104" y="859"/>
                  </a:lnTo>
                  <a:lnTo>
                    <a:pt x="122" y="852"/>
                  </a:lnTo>
                  <a:lnTo>
                    <a:pt x="133" y="839"/>
                  </a:lnTo>
                  <a:lnTo>
                    <a:pt x="145" y="825"/>
                  </a:lnTo>
                  <a:lnTo>
                    <a:pt x="149" y="811"/>
                  </a:lnTo>
                  <a:lnTo>
                    <a:pt x="154" y="797"/>
                  </a:lnTo>
                  <a:lnTo>
                    <a:pt x="155" y="785"/>
                  </a:lnTo>
                  <a:lnTo>
                    <a:pt x="157" y="777"/>
                  </a:lnTo>
                  <a:lnTo>
                    <a:pt x="157" y="773"/>
                  </a:lnTo>
                  <a:lnTo>
                    <a:pt x="157" y="257"/>
                  </a:lnTo>
                  <a:lnTo>
                    <a:pt x="182" y="254"/>
                  </a:lnTo>
                  <a:cubicBezTo>
                    <a:pt x="182" y="254"/>
                    <a:pt x="181" y="954"/>
                    <a:pt x="180" y="1654"/>
                  </a:cubicBezTo>
                  <a:cubicBezTo>
                    <a:pt x="190" y="1694"/>
                    <a:pt x="204" y="1706"/>
                    <a:pt x="222" y="1720"/>
                  </a:cubicBezTo>
                  <a:cubicBezTo>
                    <a:pt x="240" y="1734"/>
                    <a:pt x="270" y="1736"/>
                    <a:pt x="290" y="1738"/>
                  </a:cubicBezTo>
                  <a:cubicBezTo>
                    <a:pt x="310" y="1740"/>
                    <a:pt x="327" y="1736"/>
                    <a:pt x="342" y="1730"/>
                  </a:cubicBezTo>
                  <a:cubicBezTo>
                    <a:pt x="357" y="1724"/>
                    <a:pt x="372" y="1716"/>
                    <a:pt x="382" y="1702"/>
                  </a:cubicBezTo>
                  <a:cubicBezTo>
                    <a:pt x="392" y="1688"/>
                    <a:pt x="404" y="1660"/>
                    <a:pt x="405" y="1647"/>
                  </a:cubicBezTo>
                  <a:cubicBezTo>
                    <a:pt x="404" y="1249"/>
                    <a:pt x="404" y="852"/>
                    <a:pt x="404" y="852"/>
                  </a:cubicBezTo>
                  <a:lnTo>
                    <a:pt x="436" y="852"/>
                  </a:lnTo>
                  <a:lnTo>
                    <a:pt x="441" y="912"/>
                  </a:lnTo>
                  <a:lnTo>
                    <a:pt x="441" y="967"/>
                  </a:lnTo>
                  <a:lnTo>
                    <a:pt x="441" y="1026"/>
                  </a:lnTo>
                  <a:lnTo>
                    <a:pt x="441" y="1091"/>
                  </a:lnTo>
                  <a:lnTo>
                    <a:pt x="441" y="1159"/>
                  </a:lnTo>
                  <a:lnTo>
                    <a:pt x="441" y="1226"/>
                  </a:lnTo>
                  <a:lnTo>
                    <a:pt x="441" y="1295"/>
                  </a:lnTo>
                  <a:lnTo>
                    <a:pt x="442" y="1363"/>
                  </a:lnTo>
                  <a:lnTo>
                    <a:pt x="442" y="1431"/>
                  </a:lnTo>
                  <a:lnTo>
                    <a:pt x="442" y="1493"/>
                  </a:lnTo>
                  <a:lnTo>
                    <a:pt x="442" y="1552"/>
                  </a:lnTo>
                  <a:lnTo>
                    <a:pt x="442" y="1603"/>
                  </a:lnTo>
                  <a:lnTo>
                    <a:pt x="442" y="1647"/>
                  </a:lnTo>
                  <a:lnTo>
                    <a:pt x="442" y="1649"/>
                  </a:lnTo>
                  <a:lnTo>
                    <a:pt x="444" y="1658"/>
                  </a:lnTo>
                  <a:lnTo>
                    <a:pt x="450" y="1668"/>
                  </a:lnTo>
                  <a:lnTo>
                    <a:pt x="452" y="1682"/>
                  </a:lnTo>
                  <a:lnTo>
                    <a:pt x="460" y="1698"/>
                  </a:lnTo>
                  <a:lnTo>
                    <a:pt x="478" y="1720"/>
                  </a:lnTo>
                  <a:lnTo>
                    <a:pt x="510" y="1738"/>
                  </a:lnTo>
                  <a:lnTo>
                    <a:pt x="546" y="1742"/>
                  </a:lnTo>
                  <a:cubicBezTo>
                    <a:pt x="564" y="1738"/>
                    <a:pt x="602" y="1728"/>
                    <a:pt x="620" y="1712"/>
                  </a:cubicBezTo>
                  <a:cubicBezTo>
                    <a:pt x="638" y="1696"/>
                    <a:pt x="648" y="1670"/>
                    <a:pt x="654" y="1644"/>
                  </a:cubicBezTo>
                  <a:cubicBezTo>
                    <a:pt x="654" y="950"/>
                    <a:pt x="654" y="256"/>
                    <a:pt x="654" y="256"/>
                  </a:cubicBezTo>
                  <a:lnTo>
                    <a:pt x="676" y="257"/>
                  </a:lnTo>
                  <a:lnTo>
                    <a:pt x="676" y="773"/>
                  </a:lnTo>
                  <a:lnTo>
                    <a:pt x="679" y="777"/>
                  </a:lnTo>
                  <a:lnTo>
                    <a:pt x="680" y="787"/>
                  </a:lnTo>
                  <a:lnTo>
                    <a:pt x="685" y="799"/>
                  </a:lnTo>
                  <a:lnTo>
                    <a:pt x="692" y="814"/>
                  </a:lnTo>
                  <a:lnTo>
                    <a:pt x="700" y="830"/>
                  </a:lnTo>
                  <a:lnTo>
                    <a:pt x="715" y="842"/>
                  </a:lnTo>
                  <a:lnTo>
                    <a:pt x="732" y="852"/>
                  </a:lnTo>
                  <a:lnTo>
                    <a:pt x="754" y="856"/>
                  </a:lnTo>
                  <a:lnTo>
                    <a:pt x="777" y="852"/>
                  </a:lnTo>
                  <a:lnTo>
                    <a:pt x="795" y="842"/>
                  </a:lnTo>
                  <a:lnTo>
                    <a:pt x="808" y="830"/>
                  </a:lnTo>
                  <a:lnTo>
                    <a:pt x="816" y="814"/>
                  </a:lnTo>
                  <a:lnTo>
                    <a:pt x="827" y="799"/>
                  </a:lnTo>
                  <a:lnTo>
                    <a:pt x="831" y="788"/>
                  </a:lnTo>
                  <a:lnTo>
                    <a:pt x="831" y="785"/>
                  </a:lnTo>
                  <a:lnTo>
                    <a:pt x="831" y="122"/>
                  </a:lnTo>
                  <a:lnTo>
                    <a:pt x="830" y="105"/>
                  </a:lnTo>
                  <a:lnTo>
                    <a:pt x="814" y="73"/>
                  </a:lnTo>
                  <a:lnTo>
                    <a:pt x="792" y="43"/>
                  </a:lnTo>
                  <a:lnTo>
                    <a:pt x="766" y="22"/>
                  </a:lnTo>
                  <a:lnTo>
                    <a:pt x="734" y="6"/>
                  </a:lnTo>
                  <a:lnTo>
                    <a:pt x="703" y="0"/>
                  </a:lnTo>
                  <a:lnTo>
                    <a:pt x="136" y="0"/>
                  </a:lnTo>
                  <a:lnTo>
                    <a:pt x="193" y="57"/>
                  </a:lnTo>
                  <a:lnTo>
                    <a:pt x="136" y="0"/>
                  </a:lnTo>
                  <a:close/>
                </a:path>
              </a:pathLst>
            </a:custGeom>
            <a:gradFill rotWithShape="1">
              <a:gsLst>
                <a:gs pos="0">
                  <a:srgbClr val="76765E"/>
                </a:gs>
                <a:gs pos="50000">
                  <a:srgbClr val="FFFFCC"/>
                </a:gs>
                <a:gs pos="100000">
                  <a:srgbClr val="76765E"/>
                </a:gs>
              </a:gsLst>
              <a:lin ang="2700000" scaled="1"/>
              <a:tileRect/>
            </a:gradFill>
            <a:ln w="9525"/>
            <a:scene3d>
              <a:camera prst="legacyObliqueRight">
                <a:rot lat="0" lon="0" rev="0"/>
              </a:camera>
              <a:lightRig rig="legacyFlat1" dir="t"/>
            </a:scene3d>
            <a:sp3d extrusionH="11100" prstMaterial="legacyMetal">
              <a:bevelT w="13500" h="13500" prst="angle"/>
              <a:bevelB w="13500" h="13500" prst="angle"/>
              <a:extrusionClr>
                <a:srgbClr val="FFFFCC"/>
              </a:extrusionClr>
            </a:sp3d>
          </p:spPr>
          <p:txBody>
            <a:bodyPr/>
            <a:p>
              <a:endParaRPr lang="zh-CN" altLang="en-US"/>
            </a:p>
          </p:txBody>
        </p:sp>
        <p:grpSp>
          <p:nvGrpSpPr>
            <p:cNvPr id="13356" name="Group 47"/>
            <p:cNvGrpSpPr/>
            <p:nvPr/>
          </p:nvGrpSpPr>
          <p:grpSpPr>
            <a:xfrm>
              <a:off x="1025" y="956"/>
              <a:ext cx="659" cy="588"/>
              <a:chOff x="1025" y="956"/>
              <a:chExt cx="659" cy="588"/>
            </a:xfrm>
          </p:grpSpPr>
          <p:sp>
            <p:nvSpPr>
              <p:cNvPr id="13357" name="Freeform 48"/>
              <p:cNvSpPr/>
              <p:nvPr/>
            </p:nvSpPr>
            <p:spPr>
              <a:xfrm>
                <a:off x="1078" y="956"/>
                <a:ext cx="111" cy="112"/>
              </a:xfrm>
              <a:custGeom>
                <a:avLst/>
                <a:gdLst/>
                <a:ahLst/>
                <a:cxnLst>
                  <a:cxn ang="0">
                    <a:pos x="10" y="0"/>
                  </a:cxn>
                  <a:cxn ang="0">
                    <a:pos x="12" y="0"/>
                  </a:cxn>
                  <a:cxn ang="0">
                    <a:pos x="13" y="1"/>
                  </a:cxn>
                  <a:cxn ang="0">
                    <a:pos x="15" y="2"/>
                  </a:cxn>
                  <a:cxn ang="0">
                    <a:pos x="16" y="2"/>
                  </a:cxn>
                  <a:cxn ang="0">
                    <a:pos x="17" y="4"/>
                  </a:cxn>
                  <a:cxn ang="0">
                    <a:pos x="18" y="5"/>
                  </a:cxn>
                  <a:cxn ang="0">
                    <a:pos x="19" y="7"/>
                  </a:cxn>
                  <a:cxn ang="0">
                    <a:pos x="19" y="8"/>
                  </a:cxn>
                  <a:cxn ang="0">
                    <a:pos x="19" y="10"/>
                  </a:cxn>
                  <a:cxn ang="0">
                    <a:pos x="18" y="12"/>
                  </a:cxn>
                  <a:cxn ang="0">
                    <a:pos x="17" y="13"/>
                  </a:cxn>
                  <a:cxn ang="0">
                    <a:pos x="16" y="14"/>
                  </a:cxn>
                  <a:cxn ang="0">
                    <a:pos x="15" y="15"/>
                  </a:cxn>
                  <a:cxn ang="0">
                    <a:pos x="13" y="16"/>
                  </a:cxn>
                  <a:cxn ang="0">
                    <a:pos x="12" y="16"/>
                  </a:cxn>
                  <a:cxn ang="0">
                    <a:pos x="10" y="16"/>
                  </a:cxn>
                  <a:cxn ang="0">
                    <a:pos x="7" y="16"/>
                  </a:cxn>
                  <a:cxn ang="0">
                    <a:pos x="5" y="16"/>
                  </a:cxn>
                  <a:cxn ang="0">
                    <a:pos x="4" y="15"/>
                  </a:cxn>
                  <a:cxn ang="0">
                    <a:pos x="2" y="13"/>
                  </a:cxn>
                  <a:cxn ang="0">
                    <a:pos x="1" y="12"/>
                  </a:cxn>
                  <a:cxn ang="0">
                    <a:pos x="0" y="10"/>
                  </a:cxn>
                  <a:cxn ang="0">
                    <a:pos x="0" y="8"/>
                  </a:cxn>
                  <a:cxn ang="0">
                    <a:pos x="0" y="6"/>
                  </a:cxn>
                  <a:cxn ang="0">
                    <a:pos x="1" y="5"/>
                  </a:cxn>
                  <a:cxn ang="0">
                    <a:pos x="2" y="3"/>
                  </a:cxn>
                  <a:cxn ang="0">
                    <a:pos x="4" y="2"/>
                  </a:cxn>
                  <a:cxn ang="0">
                    <a:pos x="5" y="1"/>
                  </a:cxn>
                  <a:cxn ang="0">
                    <a:pos x="7" y="0"/>
                  </a:cxn>
                  <a:cxn ang="0">
                    <a:pos x="10" y="0"/>
                  </a:cxn>
                </a:cxnLst>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gradFill rotWithShape="1">
                <a:gsLst>
                  <a:gs pos="0">
                    <a:srgbClr val="8F8F72"/>
                  </a:gs>
                  <a:gs pos="50000">
                    <a:srgbClr val="FFFFCC"/>
                  </a:gs>
                  <a:gs pos="100000">
                    <a:srgbClr val="8F8F72"/>
                  </a:gs>
                </a:gsLst>
                <a:lin ang="2700000" scaled="1"/>
                <a:tileRect/>
              </a:gradFill>
              <a:ln w="9525"/>
              <a:scene3d>
                <a:camera prst="legacyPerspectiveRight">
                  <a:rot lat="0" lon="0" rev="0"/>
                </a:camera>
                <a:lightRig rig="legacyFlat1" dir="t"/>
              </a:scene3d>
              <a:sp3d extrusionH="100000" prstMaterial="legacyMetal">
                <a:bevelT w="13500" h="13500" prst="angle"/>
                <a:bevelB w="13500" h="13500" prst="angle"/>
                <a:extrusionClr>
                  <a:srgbClr val="FFFFCC"/>
                </a:extrusionClr>
              </a:sp3d>
            </p:spPr>
            <p:txBody>
              <a:bodyPr/>
              <a:p>
                <a:endParaRPr lang="zh-CN" altLang="en-US"/>
              </a:p>
            </p:txBody>
          </p:sp>
          <p:sp>
            <p:nvSpPr>
              <p:cNvPr id="13358" name="Freeform 49"/>
              <p:cNvSpPr/>
              <p:nvPr/>
            </p:nvSpPr>
            <p:spPr>
              <a:xfrm>
                <a:off x="1025" y="1088"/>
                <a:ext cx="217" cy="456"/>
              </a:xfrm>
              <a:custGeom>
                <a:avLst/>
                <a:gdLst/>
                <a:ahLst/>
                <a:cxnLst>
                  <a:cxn ang="0">
                    <a:pos x="2" y="0"/>
                  </a:cxn>
                  <a:cxn ang="0">
                    <a:pos x="1" y="1"/>
                  </a:cxn>
                  <a:cxn ang="0">
                    <a:pos x="0" y="2"/>
                  </a:cxn>
                  <a:cxn ang="0">
                    <a:pos x="0" y="14"/>
                  </a:cxn>
                  <a:cxn ang="0">
                    <a:pos x="0" y="14"/>
                  </a:cxn>
                  <a:cxn ang="0">
                    <a:pos x="0" y="15"/>
                  </a:cxn>
                  <a:cxn ang="0">
                    <a:pos x="1" y="15"/>
                  </a:cxn>
                  <a:cxn ang="0">
                    <a:pos x="1" y="15"/>
                  </a:cxn>
                  <a:cxn ang="0">
                    <a:pos x="2" y="15"/>
                  </a:cxn>
                  <a:cxn ang="0">
                    <a:pos x="3" y="15"/>
                  </a:cxn>
                  <a:cxn ang="0">
                    <a:pos x="3" y="14"/>
                  </a:cxn>
                  <a:cxn ang="0">
                    <a:pos x="3" y="14"/>
                  </a:cxn>
                  <a:cxn ang="0">
                    <a:pos x="3" y="5"/>
                  </a:cxn>
                  <a:cxn ang="0">
                    <a:pos x="3" y="30"/>
                  </a:cxn>
                  <a:cxn ang="0">
                    <a:pos x="5" y="31"/>
                  </a:cxn>
                  <a:cxn ang="0">
                    <a:pos x="7" y="31"/>
                  </a:cxn>
                  <a:cxn ang="0">
                    <a:pos x="7" y="15"/>
                  </a:cxn>
                  <a:cxn ang="0">
                    <a:pos x="8" y="16"/>
                  </a:cxn>
                  <a:cxn ang="0">
                    <a:pos x="8" y="18"/>
                  </a:cxn>
                  <a:cxn ang="0">
                    <a:pos x="8" y="21"/>
                  </a:cxn>
                  <a:cxn ang="0">
                    <a:pos x="8" y="23"/>
                  </a:cxn>
                  <a:cxn ang="0">
                    <a:pos x="8" y="26"/>
                  </a:cxn>
                  <a:cxn ang="0">
                    <a:pos x="8" y="28"/>
                  </a:cxn>
                  <a:cxn ang="0">
                    <a:pos x="8" y="30"/>
                  </a:cxn>
                  <a:cxn ang="0">
                    <a:pos x="8" y="30"/>
                  </a:cxn>
                  <a:cxn ang="0">
                    <a:pos x="8" y="30"/>
                  </a:cxn>
                  <a:cxn ang="0">
                    <a:pos x="9" y="31"/>
                  </a:cxn>
                  <a:cxn ang="0">
                    <a:pos x="10" y="31"/>
                  </a:cxn>
                  <a:cxn ang="0">
                    <a:pos x="12" y="30"/>
                  </a:cxn>
                  <a:cxn ang="0">
                    <a:pos x="12" y="5"/>
                  </a:cxn>
                  <a:cxn ang="0">
                    <a:pos x="12" y="14"/>
                  </a:cxn>
                  <a:cxn ang="0">
                    <a:pos x="12" y="14"/>
                  </a:cxn>
                  <a:cxn ang="0">
                    <a:pos x="13" y="15"/>
                  </a:cxn>
                  <a:cxn ang="0">
                    <a:pos x="13" y="15"/>
                  </a:cxn>
                  <a:cxn ang="0">
                    <a:pos x="14" y="15"/>
                  </a:cxn>
                  <a:cxn ang="0">
                    <a:pos x="14" y="15"/>
                  </a:cxn>
                  <a:cxn ang="0">
                    <a:pos x="15" y="14"/>
                  </a:cxn>
                  <a:cxn ang="0">
                    <a:pos x="15" y="14"/>
                  </a:cxn>
                  <a:cxn ang="0">
                    <a:pos x="15" y="2"/>
                  </a:cxn>
                  <a:cxn ang="0">
                    <a:pos x="14" y="1"/>
                  </a:cxn>
                  <a:cxn ang="0">
                    <a:pos x="13" y="0"/>
                  </a:cxn>
                  <a:cxn ang="0">
                    <a:pos x="2" y="0"/>
                  </a:cxn>
                  <a:cxn ang="0">
                    <a:pos x="2" y="0"/>
                  </a:cxn>
                </a:cxnLst>
                <a:pathLst>
                  <a:path w="831" h="1742">
                    <a:moveTo>
                      <a:pt x="136" y="0"/>
                    </a:moveTo>
                    <a:lnTo>
                      <a:pt x="104" y="8"/>
                    </a:lnTo>
                    <a:lnTo>
                      <a:pt x="73" y="25"/>
                    </a:lnTo>
                    <a:lnTo>
                      <a:pt x="44" y="49"/>
                    </a:lnTo>
                    <a:lnTo>
                      <a:pt x="22" y="82"/>
                    </a:lnTo>
                    <a:lnTo>
                      <a:pt x="6" y="116"/>
                    </a:lnTo>
                    <a:lnTo>
                      <a:pt x="0" y="153"/>
                    </a:lnTo>
                    <a:lnTo>
                      <a:pt x="0" y="787"/>
                    </a:lnTo>
                    <a:lnTo>
                      <a:pt x="0" y="790"/>
                    </a:lnTo>
                    <a:lnTo>
                      <a:pt x="1" y="797"/>
                    </a:lnTo>
                    <a:lnTo>
                      <a:pt x="6" y="811"/>
                    </a:lnTo>
                    <a:lnTo>
                      <a:pt x="13" y="824"/>
                    </a:lnTo>
                    <a:lnTo>
                      <a:pt x="23" y="839"/>
                    </a:lnTo>
                    <a:lnTo>
                      <a:pt x="38" y="850"/>
                    </a:lnTo>
                    <a:lnTo>
                      <a:pt x="57" y="859"/>
                    </a:lnTo>
                    <a:lnTo>
                      <a:pt x="81" y="861"/>
                    </a:lnTo>
                    <a:lnTo>
                      <a:pt x="104" y="859"/>
                    </a:lnTo>
                    <a:lnTo>
                      <a:pt x="122" y="852"/>
                    </a:lnTo>
                    <a:lnTo>
                      <a:pt x="133" y="839"/>
                    </a:lnTo>
                    <a:lnTo>
                      <a:pt x="145" y="825"/>
                    </a:lnTo>
                    <a:lnTo>
                      <a:pt x="149" y="811"/>
                    </a:lnTo>
                    <a:lnTo>
                      <a:pt x="154" y="797"/>
                    </a:lnTo>
                    <a:lnTo>
                      <a:pt x="155" y="785"/>
                    </a:lnTo>
                    <a:lnTo>
                      <a:pt x="157" y="777"/>
                    </a:lnTo>
                    <a:lnTo>
                      <a:pt x="157" y="773"/>
                    </a:lnTo>
                    <a:lnTo>
                      <a:pt x="157" y="257"/>
                    </a:lnTo>
                    <a:lnTo>
                      <a:pt x="182" y="254"/>
                    </a:lnTo>
                    <a:cubicBezTo>
                      <a:pt x="182" y="254"/>
                      <a:pt x="181" y="954"/>
                      <a:pt x="180" y="1654"/>
                    </a:cubicBezTo>
                    <a:cubicBezTo>
                      <a:pt x="190" y="1694"/>
                      <a:pt x="204" y="1706"/>
                      <a:pt x="222" y="1720"/>
                    </a:cubicBezTo>
                    <a:cubicBezTo>
                      <a:pt x="240" y="1734"/>
                      <a:pt x="270" y="1736"/>
                      <a:pt x="290" y="1738"/>
                    </a:cubicBezTo>
                    <a:cubicBezTo>
                      <a:pt x="310" y="1740"/>
                      <a:pt x="327" y="1736"/>
                      <a:pt x="342" y="1730"/>
                    </a:cubicBezTo>
                    <a:cubicBezTo>
                      <a:pt x="357" y="1724"/>
                      <a:pt x="372" y="1716"/>
                      <a:pt x="382" y="1702"/>
                    </a:cubicBezTo>
                    <a:cubicBezTo>
                      <a:pt x="392" y="1688"/>
                      <a:pt x="404" y="1660"/>
                      <a:pt x="405" y="1647"/>
                    </a:cubicBezTo>
                    <a:cubicBezTo>
                      <a:pt x="404" y="1249"/>
                      <a:pt x="404" y="852"/>
                      <a:pt x="404" y="852"/>
                    </a:cubicBezTo>
                    <a:lnTo>
                      <a:pt x="436" y="852"/>
                    </a:lnTo>
                    <a:lnTo>
                      <a:pt x="441" y="912"/>
                    </a:lnTo>
                    <a:lnTo>
                      <a:pt x="441" y="967"/>
                    </a:lnTo>
                    <a:lnTo>
                      <a:pt x="441" y="1026"/>
                    </a:lnTo>
                    <a:lnTo>
                      <a:pt x="441" y="1091"/>
                    </a:lnTo>
                    <a:lnTo>
                      <a:pt x="441" y="1159"/>
                    </a:lnTo>
                    <a:lnTo>
                      <a:pt x="441" y="1226"/>
                    </a:lnTo>
                    <a:lnTo>
                      <a:pt x="441" y="1295"/>
                    </a:lnTo>
                    <a:lnTo>
                      <a:pt x="442" y="1363"/>
                    </a:lnTo>
                    <a:lnTo>
                      <a:pt x="442" y="1431"/>
                    </a:lnTo>
                    <a:lnTo>
                      <a:pt x="442" y="1493"/>
                    </a:lnTo>
                    <a:lnTo>
                      <a:pt x="442" y="1552"/>
                    </a:lnTo>
                    <a:lnTo>
                      <a:pt x="442" y="1603"/>
                    </a:lnTo>
                    <a:lnTo>
                      <a:pt x="442" y="1647"/>
                    </a:lnTo>
                    <a:lnTo>
                      <a:pt x="442" y="1649"/>
                    </a:lnTo>
                    <a:lnTo>
                      <a:pt x="444" y="1658"/>
                    </a:lnTo>
                    <a:lnTo>
                      <a:pt x="450" y="1668"/>
                    </a:lnTo>
                    <a:lnTo>
                      <a:pt x="452" y="1682"/>
                    </a:lnTo>
                    <a:lnTo>
                      <a:pt x="460" y="1698"/>
                    </a:lnTo>
                    <a:lnTo>
                      <a:pt x="478" y="1720"/>
                    </a:lnTo>
                    <a:lnTo>
                      <a:pt x="510" y="1738"/>
                    </a:lnTo>
                    <a:lnTo>
                      <a:pt x="546" y="1742"/>
                    </a:lnTo>
                    <a:cubicBezTo>
                      <a:pt x="564" y="1738"/>
                      <a:pt x="602" y="1728"/>
                      <a:pt x="620" y="1712"/>
                    </a:cubicBezTo>
                    <a:cubicBezTo>
                      <a:pt x="638" y="1696"/>
                      <a:pt x="648" y="1670"/>
                      <a:pt x="654" y="1644"/>
                    </a:cubicBezTo>
                    <a:cubicBezTo>
                      <a:pt x="654" y="950"/>
                      <a:pt x="654" y="256"/>
                      <a:pt x="654" y="256"/>
                    </a:cubicBezTo>
                    <a:lnTo>
                      <a:pt x="676" y="257"/>
                    </a:lnTo>
                    <a:lnTo>
                      <a:pt x="676" y="773"/>
                    </a:lnTo>
                    <a:lnTo>
                      <a:pt x="679" y="777"/>
                    </a:lnTo>
                    <a:lnTo>
                      <a:pt x="680" y="787"/>
                    </a:lnTo>
                    <a:lnTo>
                      <a:pt x="685" y="799"/>
                    </a:lnTo>
                    <a:lnTo>
                      <a:pt x="692" y="814"/>
                    </a:lnTo>
                    <a:lnTo>
                      <a:pt x="700" y="830"/>
                    </a:lnTo>
                    <a:lnTo>
                      <a:pt x="715" y="842"/>
                    </a:lnTo>
                    <a:lnTo>
                      <a:pt x="732" y="852"/>
                    </a:lnTo>
                    <a:lnTo>
                      <a:pt x="754" y="856"/>
                    </a:lnTo>
                    <a:lnTo>
                      <a:pt x="777" y="852"/>
                    </a:lnTo>
                    <a:lnTo>
                      <a:pt x="795" y="842"/>
                    </a:lnTo>
                    <a:lnTo>
                      <a:pt x="808" y="830"/>
                    </a:lnTo>
                    <a:lnTo>
                      <a:pt x="816" y="814"/>
                    </a:lnTo>
                    <a:lnTo>
                      <a:pt x="827" y="799"/>
                    </a:lnTo>
                    <a:lnTo>
                      <a:pt x="831" y="788"/>
                    </a:lnTo>
                    <a:lnTo>
                      <a:pt x="831" y="785"/>
                    </a:lnTo>
                    <a:lnTo>
                      <a:pt x="831" y="122"/>
                    </a:lnTo>
                    <a:lnTo>
                      <a:pt x="830" y="105"/>
                    </a:lnTo>
                    <a:lnTo>
                      <a:pt x="814" y="73"/>
                    </a:lnTo>
                    <a:lnTo>
                      <a:pt x="792" y="43"/>
                    </a:lnTo>
                    <a:lnTo>
                      <a:pt x="766" y="22"/>
                    </a:lnTo>
                    <a:lnTo>
                      <a:pt x="734" y="6"/>
                    </a:lnTo>
                    <a:lnTo>
                      <a:pt x="703" y="0"/>
                    </a:lnTo>
                    <a:lnTo>
                      <a:pt x="136" y="0"/>
                    </a:lnTo>
                    <a:lnTo>
                      <a:pt x="193" y="57"/>
                    </a:lnTo>
                    <a:lnTo>
                      <a:pt x="136" y="0"/>
                    </a:lnTo>
                    <a:close/>
                  </a:path>
                </a:pathLst>
              </a:custGeom>
              <a:gradFill rotWithShape="1">
                <a:gsLst>
                  <a:gs pos="0">
                    <a:srgbClr val="76765E"/>
                  </a:gs>
                  <a:gs pos="50000">
                    <a:srgbClr val="FFFFCC"/>
                  </a:gs>
                  <a:gs pos="100000">
                    <a:srgbClr val="76765E"/>
                  </a:gs>
                </a:gsLst>
                <a:lin ang="2700000" scaled="1"/>
                <a:tileRect/>
              </a:gradFill>
              <a:ln w="0">
                <a:noFill/>
              </a:ln>
              <a:effectLst>
                <a:outerShdw algn="ctr" rotWithShape="0">
                  <a:srgbClr val="000000">
                    <a:alpha val="50000"/>
                  </a:srgbClr>
                </a:outerShdw>
              </a:effectLst>
            </p:spPr>
            <p:txBody>
              <a:bodyPr/>
              <a:p>
                <a:endParaRPr lang="zh-CN" altLang="en-US"/>
              </a:p>
            </p:txBody>
          </p:sp>
          <p:sp>
            <p:nvSpPr>
              <p:cNvPr id="13359" name="Oval 50"/>
              <p:cNvSpPr/>
              <p:nvPr/>
            </p:nvSpPr>
            <p:spPr>
              <a:xfrm rot="-1575129">
                <a:off x="1531" y="1217"/>
                <a:ext cx="153" cy="46"/>
              </a:xfrm>
              <a:prstGeom prst="ellipse">
                <a:avLst/>
              </a:prstGeom>
              <a:solidFill>
                <a:srgbClr val="080808">
                  <a:alpha val="50195"/>
                </a:srgbClr>
              </a:soli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grpSp>
      <p:sp>
        <p:nvSpPr>
          <p:cNvPr id="13360" name="Text Box 51"/>
          <p:cNvSpPr txBox="1"/>
          <p:nvPr/>
        </p:nvSpPr>
        <p:spPr>
          <a:xfrm>
            <a:off x="6530975" y="2690813"/>
            <a:ext cx="1958975" cy="1476375"/>
          </a:xfrm>
          <a:prstGeom prst="rect">
            <a:avLst/>
          </a:prstGeom>
          <a:noFill/>
          <a:ln w="9525">
            <a:noFill/>
          </a:ln>
        </p:spPr>
        <p:txBody>
          <a:bodyPr anchor="t" anchorCtr="0">
            <a:spAutoFit/>
          </a:bodyPr>
          <a:p>
            <a:r>
              <a:rPr lang="zh-CN" altLang="en-US" b="1" dirty="0">
                <a:latin typeface="Arial" panose="020B0604020202020204" pitchFamily="34" charset="0"/>
                <a:ea typeface="微软雅黑" panose="020B0503020204020204" pitchFamily="34" charset="-122"/>
              </a:rPr>
              <a:t>物品疏散的原则</a:t>
            </a:r>
            <a:r>
              <a:rPr lang="zh-CN" altLang="en-US" dirty="0">
                <a:latin typeface="Arial" panose="020B0604020202020204" pitchFamily="34" charset="0"/>
                <a:ea typeface="微软雅黑" panose="020B0503020204020204" pitchFamily="34" charset="-122"/>
              </a:rPr>
              <a:t>：</a:t>
            </a:r>
            <a:endParaRPr lang="zh-CN" altLang="en-US" dirty="0">
              <a:latin typeface="Arial" panose="020B0604020202020204" pitchFamily="34" charset="0"/>
              <a:ea typeface="微软雅黑" panose="020B0503020204020204" pitchFamily="34" charset="-122"/>
            </a:endParaRPr>
          </a:p>
          <a:p>
            <a:endParaRPr lang="zh-CN" altLang="en-US" dirty="0">
              <a:latin typeface="Arial" panose="020B0604020202020204" pitchFamily="34" charset="0"/>
              <a:ea typeface="微软雅黑" panose="020B0503020204020204" pitchFamily="34" charset="-122"/>
            </a:endParaRPr>
          </a:p>
          <a:p>
            <a:pPr>
              <a:lnSpc>
                <a:spcPct val="150000"/>
              </a:lnSpc>
            </a:pPr>
            <a:r>
              <a:rPr lang="zh-CN" altLang="en-US" dirty="0">
                <a:latin typeface="Arial" panose="020B0604020202020204" pitchFamily="34" charset="0"/>
                <a:ea typeface="微软雅黑" panose="020B0503020204020204" pitchFamily="34" charset="-122"/>
              </a:rPr>
              <a:t>      先易燃易爆物品，后其它物品。</a:t>
            </a:r>
            <a:endParaRPr lang="zh-CN" altLang="en-US" dirty="0">
              <a:latin typeface="Arial" panose="020B0604020202020204" pitchFamily="34" charset="0"/>
              <a:ea typeface="微软雅黑" panose="020B0503020204020204" pitchFamily="34" charset="-122"/>
            </a:endParaRPr>
          </a:p>
        </p:txBody>
      </p:sp>
      <p:sp>
        <p:nvSpPr>
          <p:cNvPr id="13361" name="Text Box 52"/>
          <p:cNvSpPr txBox="1"/>
          <p:nvPr/>
        </p:nvSpPr>
        <p:spPr>
          <a:xfrm>
            <a:off x="2667000" y="2362200"/>
            <a:ext cx="3698875" cy="368300"/>
          </a:xfrm>
          <a:prstGeom prst="rect">
            <a:avLst/>
          </a:prstGeom>
          <a:noFill/>
          <a:ln w="9525">
            <a:noFill/>
          </a:ln>
        </p:spPr>
        <p:txBody>
          <a:bodyPr wrap="square" anchor="t" anchorCtr="0">
            <a:spAutoFit/>
          </a:bodyPr>
          <a:p>
            <a:pPr algn="ctr" eaLnBrk="0" hangingPunct="0"/>
            <a:r>
              <a:rPr lang="zh-CN" altLang="en-US" dirty="0">
                <a:latin typeface="Arial" panose="020B0604020202020204" pitchFamily="34" charset="0"/>
                <a:ea typeface="微软雅黑" panose="020B0503020204020204" pitchFamily="34" charset="-122"/>
              </a:rPr>
              <a:t>切断电气类设备线路供电电源</a:t>
            </a:r>
            <a:endParaRPr lang="zh-CN" altLang="en-US" dirty="0">
              <a:latin typeface="Arial" panose="020B0604020202020204" pitchFamily="34" charset="0"/>
              <a:ea typeface="微软雅黑" panose="020B0503020204020204" pitchFamily="34" charset="-122"/>
            </a:endParaRPr>
          </a:p>
        </p:txBody>
      </p:sp>
      <p:sp>
        <p:nvSpPr>
          <p:cNvPr id="13362" name="Text Box 53"/>
          <p:cNvSpPr txBox="1"/>
          <p:nvPr/>
        </p:nvSpPr>
        <p:spPr>
          <a:xfrm>
            <a:off x="2667000" y="2819400"/>
            <a:ext cx="3748088" cy="368300"/>
          </a:xfrm>
          <a:prstGeom prst="rect">
            <a:avLst/>
          </a:prstGeom>
          <a:noFill/>
          <a:ln w="9525">
            <a:noFill/>
          </a:ln>
        </p:spPr>
        <p:txBody>
          <a:bodyPr wrap="square" anchor="t" anchorCtr="0">
            <a:spAutoFit/>
          </a:bodyPr>
          <a:p>
            <a:pPr algn="ctr" eaLnBrk="0" hangingPunct="0"/>
            <a:r>
              <a:rPr lang="zh-CN" altLang="en-US" dirty="0">
                <a:latin typeface="Arial" panose="020B0604020202020204" pitchFamily="34" charset="0"/>
                <a:ea typeface="微软雅黑" panose="020B0503020204020204" pitchFamily="34" charset="-122"/>
              </a:rPr>
              <a:t>救援过程中穿戴专业的装备</a:t>
            </a:r>
            <a:endParaRPr lang="en-US" altLang="zh-CN" dirty="0">
              <a:latin typeface="Arial" panose="020B0604020202020204" pitchFamily="34" charset="0"/>
              <a:ea typeface="微软雅黑" panose="020B0503020204020204" pitchFamily="34" charset="-122"/>
            </a:endParaRPr>
          </a:p>
        </p:txBody>
      </p:sp>
      <p:sp>
        <p:nvSpPr>
          <p:cNvPr id="13363" name="Text Box 54"/>
          <p:cNvSpPr txBox="1"/>
          <p:nvPr/>
        </p:nvSpPr>
        <p:spPr>
          <a:xfrm>
            <a:off x="2667000" y="3276600"/>
            <a:ext cx="3725863" cy="368300"/>
          </a:xfrm>
          <a:prstGeom prst="rect">
            <a:avLst/>
          </a:prstGeom>
          <a:noFill/>
          <a:ln w="9525">
            <a:noFill/>
          </a:ln>
        </p:spPr>
        <p:txBody>
          <a:bodyPr wrap="square" anchor="t" anchorCtr="0">
            <a:spAutoFit/>
          </a:bodyPr>
          <a:p>
            <a:pPr algn="ctr" eaLnBrk="0" hangingPunct="0"/>
            <a:r>
              <a:rPr lang="zh-CN" altLang="en-US" dirty="0">
                <a:latin typeface="Arial" panose="020B0604020202020204" pitchFamily="34" charset="0"/>
                <a:ea typeface="微软雅黑" panose="020B0503020204020204" pitchFamily="34" charset="-122"/>
              </a:rPr>
              <a:t>先控制火势，再全面灭火</a:t>
            </a:r>
            <a:endParaRPr lang="zh-CN" altLang="en-US" dirty="0">
              <a:latin typeface="Arial" panose="020B0604020202020204" pitchFamily="34" charset="0"/>
              <a:ea typeface="微软雅黑" panose="020B0503020204020204" pitchFamily="34" charset="-122"/>
            </a:endParaRPr>
          </a:p>
        </p:txBody>
      </p:sp>
      <p:sp>
        <p:nvSpPr>
          <p:cNvPr id="13364" name="Text Box 55"/>
          <p:cNvSpPr txBox="1"/>
          <p:nvPr/>
        </p:nvSpPr>
        <p:spPr>
          <a:xfrm>
            <a:off x="2743200" y="3746500"/>
            <a:ext cx="3649663" cy="368300"/>
          </a:xfrm>
          <a:prstGeom prst="rect">
            <a:avLst/>
          </a:prstGeom>
          <a:noFill/>
          <a:ln w="9525">
            <a:noFill/>
          </a:ln>
        </p:spPr>
        <p:txBody>
          <a:bodyPr wrap="square" anchor="t" anchorCtr="0">
            <a:spAutoFit/>
          </a:bodyPr>
          <a:p>
            <a:pPr algn="ctr" eaLnBrk="0" hangingPunct="0"/>
            <a:r>
              <a:rPr lang="zh-CN" altLang="en-US" dirty="0">
                <a:latin typeface="Arial" panose="020B0604020202020204" pitchFamily="34" charset="0"/>
                <a:ea typeface="微软雅黑" panose="020B0503020204020204" pitchFamily="34" charset="-122"/>
              </a:rPr>
              <a:t>室内减少空气流通，室外注意烟气</a:t>
            </a:r>
            <a:endParaRPr lang="zh-CN" altLang="en-US" dirty="0">
              <a:latin typeface="Arial" panose="020B0604020202020204" pitchFamily="34" charset="0"/>
              <a:ea typeface="微软雅黑" panose="020B0503020204020204" pitchFamily="34" charset="-122"/>
            </a:endParaRPr>
          </a:p>
        </p:txBody>
      </p:sp>
      <p:sp>
        <p:nvSpPr>
          <p:cNvPr id="13365" name="Text Box 56"/>
          <p:cNvSpPr txBox="1"/>
          <p:nvPr/>
        </p:nvSpPr>
        <p:spPr>
          <a:xfrm>
            <a:off x="2743200" y="4114800"/>
            <a:ext cx="3649663" cy="368300"/>
          </a:xfrm>
          <a:prstGeom prst="rect">
            <a:avLst/>
          </a:prstGeom>
          <a:noFill/>
          <a:ln w="9525">
            <a:noFill/>
          </a:ln>
        </p:spPr>
        <p:txBody>
          <a:bodyPr wrap="square" anchor="t" anchorCtr="0">
            <a:spAutoFit/>
          </a:bodyPr>
          <a:p>
            <a:pPr algn="ctr" eaLnBrk="0" hangingPunct="0"/>
            <a:r>
              <a:rPr lang="zh-CN" altLang="en-US" dirty="0">
                <a:latin typeface="Arial" panose="020B0604020202020204" pitchFamily="34" charset="0"/>
                <a:ea typeface="微软雅黑" panose="020B0503020204020204" pitchFamily="34" charset="-122"/>
              </a:rPr>
              <a:t>先救人，再救物</a:t>
            </a:r>
            <a:endParaRPr lang="zh-CN" altLang="en-US" dirty="0">
              <a:latin typeface="Arial" panose="020B0604020202020204" pitchFamily="34" charset="0"/>
              <a:ea typeface="微软雅黑" panose="020B0503020204020204" pitchFamily="34" charset="-122"/>
            </a:endParaRPr>
          </a:p>
        </p:txBody>
      </p:sp>
      <p:sp>
        <p:nvSpPr>
          <p:cNvPr id="13366" name="Text Box 57"/>
          <p:cNvSpPr txBox="1"/>
          <p:nvPr/>
        </p:nvSpPr>
        <p:spPr>
          <a:xfrm>
            <a:off x="2667000" y="4572000"/>
            <a:ext cx="3613150" cy="366713"/>
          </a:xfrm>
          <a:prstGeom prst="rect">
            <a:avLst/>
          </a:prstGeom>
          <a:noFill/>
          <a:ln w="9525">
            <a:noFill/>
          </a:ln>
        </p:spPr>
        <p:txBody>
          <a:bodyPr wrap="none" anchor="t" anchorCtr="0">
            <a:spAutoFit/>
          </a:bodyPr>
          <a:p>
            <a:pPr eaLnBrk="0" hangingPunct="0"/>
            <a:r>
              <a:rPr lang="zh-CN" altLang="en-US" dirty="0">
                <a:latin typeface="Arial" panose="020B0604020202020204" pitchFamily="34" charset="0"/>
                <a:ea typeface="微软雅黑" panose="020B0503020204020204" pitchFamily="34" charset="-122"/>
              </a:rPr>
              <a:t>防中毒、防窒息、听指挥、别惊慌</a:t>
            </a:r>
            <a:endParaRPr lang="zh-CN" altLang="en-US" dirty="0">
              <a:latin typeface="Arial" panose="020B0604020202020204" pitchFamily="34" charset="0"/>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3"/>
          <p:cNvSpPr>
            <a:spLocks noGrp="1"/>
          </p:cNvSpPr>
          <p:nvPr>
            <p:ph idx="1"/>
          </p:nvPr>
        </p:nvSpPr>
        <p:spPr>
          <a:xfrm>
            <a:off x="609600" y="2819400"/>
            <a:ext cx="8229600" cy="762000"/>
          </a:xfrm>
          <a:solidFill>
            <a:srgbClr val="C00000"/>
          </a:solidFill>
        </p:spPr>
        <p:txBody>
          <a:bodyPr vert="horz" wrap="square" lIns="91440" tIns="45720" rIns="91440" bIns="45720" anchor="t" anchorCtr="0"/>
          <a:p>
            <a:pPr algn="ctr" eaLnBrk="1" hangingPunct="1">
              <a:buNone/>
            </a:pPr>
            <a:r>
              <a:rPr lang="zh-CN" altLang="en-US" sz="4400" dirty="0">
                <a:solidFill>
                  <a:schemeClr val="bg1"/>
                </a:solidFill>
                <a:latin typeface="+mn-lt"/>
                <a:ea typeface="微软雅黑" panose="020B0503020204020204" pitchFamily="34" charset="-122"/>
                <a:cs typeface="+mn-cs"/>
              </a:rPr>
              <a:t>危险化学品火灾</a:t>
            </a:r>
            <a:endParaRPr lang="zh-CN" altLang="en-US" sz="4400" dirty="0">
              <a:solidFill>
                <a:schemeClr val="bg1"/>
              </a:solidFill>
              <a:latin typeface="+mn-lt"/>
              <a:ea typeface="微软雅黑" panose="020B0503020204020204" pitchFamily="34"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a:xfrm>
            <a:off x="457200" y="106363"/>
            <a:ext cx="8229600" cy="2773362"/>
          </a:xfrm>
        </p:spPr>
        <p:txBody>
          <a:bodyPr vert="horz" wrap="square" lIns="91440" tIns="45720" rIns="91440" bIns="45720" anchor="ctr" anchorCtr="0"/>
          <a:p>
            <a:pPr eaLnBrk="1" hangingPunct="1">
              <a:lnSpc>
                <a:spcPct val="150000"/>
              </a:lnSpc>
            </a:pPr>
            <a:r>
              <a:rPr lang="zh-CN" altLang="en-US" sz="4800" dirty="0">
                <a:solidFill>
                  <a:schemeClr val="tx1"/>
                </a:solidFill>
                <a:latin typeface="+mj-lt"/>
                <a:ea typeface="华文行楷" pitchFamily="2" charset="-122"/>
                <a:cs typeface="+mj-cs"/>
              </a:rPr>
              <a:t>危险化学品</a:t>
            </a:r>
            <a:br>
              <a:rPr lang="zh-CN" altLang="en-US" sz="4800" dirty="0">
                <a:solidFill>
                  <a:schemeClr val="tx1"/>
                </a:solidFill>
                <a:latin typeface="+mj-lt"/>
                <a:ea typeface="华文行楷" pitchFamily="2" charset="-122"/>
                <a:cs typeface="+mj-cs"/>
              </a:rPr>
            </a:br>
            <a:r>
              <a:rPr lang="zh-CN" altLang="en-US" sz="1600" b="1" dirty="0">
                <a:solidFill>
                  <a:srgbClr val="FF0000"/>
                </a:solidFill>
                <a:latin typeface="+mj-lt"/>
                <a:ea typeface="华文行楷" pitchFamily="2" charset="-122"/>
                <a:cs typeface="+mj-cs"/>
              </a:rPr>
              <a:t>《危险化学品安全管理条例》第三条</a:t>
            </a:r>
            <a:br>
              <a:rPr lang="zh-CN" altLang="en-US" sz="1600" b="1" dirty="0">
                <a:solidFill>
                  <a:srgbClr val="FF0000"/>
                </a:solidFill>
                <a:latin typeface="+mj-lt"/>
                <a:ea typeface="华文行楷" pitchFamily="2" charset="-122"/>
                <a:cs typeface="+mj-cs"/>
              </a:rPr>
            </a:br>
            <a:r>
              <a:rPr lang="zh-CN" altLang="en-US" sz="1600" b="1" dirty="0">
                <a:solidFill>
                  <a:srgbClr val="FF0000"/>
                </a:solidFill>
                <a:latin typeface="+mj-lt"/>
                <a:ea typeface="华文行楷" pitchFamily="2" charset="-122"/>
                <a:cs typeface="+mj-cs"/>
              </a:rPr>
              <a:t>本条例所称危险化学品，是指具有毒害、腐蚀、爆炸、燃烧、助燃等性质，对人体、设施、环境具有危害的剧毒化学品和其他化学品。危险化学品目录，由国务院安全生产监督管理部门会同国务院工业和信息化、公安、环境保护、卫生、质量监督检验检疫、交通运输、铁路、民用航空、农业主管部门，根据化学品危险特性的鉴别和分类标准确定、公布，并适时调整。</a:t>
            </a:r>
            <a:endParaRPr lang="zh-CN" altLang="en-US" sz="1600" b="1" dirty="0">
              <a:solidFill>
                <a:srgbClr val="FF0000"/>
              </a:solidFill>
              <a:latin typeface="+mj-lt"/>
              <a:ea typeface="华文行楷" pitchFamily="2" charset="-122"/>
              <a:cs typeface="+mj-cs"/>
            </a:endParaRPr>
          </a:p>
        </p:txBody>
      </p:sp>
      <p:sp>
        <p:nvSpPr>
          <p:cNvPr id="15362" name="AutoShape 3"/>
          <p:cNvSpPr/>
          <p:nvPr/>
        </p:nvSpPr>
        <p:spPr>
          <a:xfrm rot="-3626814">
            <a:off x="5221288" y="3954463"/>
            <a:ext cx="730250" cy="266700"/>
          </a:xfrm>
          <a:prstGeom prst="rightArrow">
            <a:avLst>
              <a:gd name="adj1" fmla="val 35166"/>
              <a:gd name="adj2" fmla="val 110867"/>
            </a:avLst>
          </a:prstGeom>
          <a:gradFill rotWithShape="1">
            <a:gsLst>
              <a:gs pos="0">
                <a:srgbClr val="3C3C3C">
                  <a:alpha val="0"/>
                </a:srgbClr>
              </a:gs>
              <a:gs pos="100000">
                <a:srgbClr val="5F5F5F"/>
              </a:gs>
            </a:gsLst>
            <a:lin ang="0" scaled="1"/>
            <a:tileRect/>
          </a:gradFill>
          <a:ln w="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5363" name="AutoShape 4"/>
          <p:cNvSpPr/>
          <p:nvPr/>
        </p:nvSpPr>
        <p:spPr>
          <a:xfrm rot="3465783">
            <a:off x="5122863" y="5654675"/>
            <a:ext cx="728662" cy="266700"/>
          </a:xfrm>
          <a:prstGeom prst="rightArrow">
            <a:avLst>
              <a:gd name="adj1" fmla="val 35166"/>
              <a:gd name="adj2" fmla="val 110626"/>
            </a:avLst>
          </a:prstGeom>
          <a:gradFill rotWithShape="1">
            <a:gsLst>
              <a:gs pos="0">
                <a:srgbClr val="3C3C3C">
                  <a:alpha val="0"/>
                </a:srgbClr>
              </a:gs>
              <a:gs pos="100000">
                <a:srgbClr val="5F5F5F"/>
              </a:gs>
            </a:gsLst>
            <a:lin ang="0" scaled="1"/>
            <a:tileRect/>
          </a:gradFill>
          <a:ln w="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5364" name="AutoShape 5"/>
          <p:cNvSpPr/>
          <p:nvPr/>
        </p:nvSpPr>
        <p:spPr>
          <a:xfrm rot="-7230978">
            <a:off x="3744913" y="4059238"/>
            <a:ext cx="728662" cy="265112"/>
          </a:xfrm>
          <a:prstGeom prst="rightArrow">
            <a:avLst>
              <a:gd name="adj1" fmla="val 35166"/>
              <a:gd name="adj2" fmla="val 111289"/>
            </a:avLst>
          </a:prstGeom>
          <a:gradFill rotWithShape="1">
            <a:gsLst>
              <a:gs pos="0">
                <a:srgbClr val="3C3C3C">
                  <a:alpha val="0"/>
                </a:srgbClr>
              </a:gs>
              <a:gs pos="100000">
                <a:srgbClr val="5F5F5F"/>
              </a:gs>
            </a:gsLst>
            <a:lin ang="0" scaled="1"/>
            <a:tileRect/>
          </a:gradFill>
          <a:ln w="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5365" name="AutoShape 6"/>
          <p:cNvSpPr/>
          <p:nvPr/>
        </p:nvSpPr>
        <p:spPr>
          <a:xfrm rot="7535209">
            <a:off x="3593783" y="5607050"/>
            <a:ext cx="728662" cy="265113"/>
          </a:xfrm>
          <a:prstGeom prst="rightArrow">
            <a:avLst>
              <a:gd name="adj1" fmla="val 35166"/>
              <a:gd name="adj2" fmla="val 111288"/>
            </a:avLst>
          </a:prstGeom>
          <a:gradFill rotWithShape="1">
            <a:gsLst>
              <a:gs pos="0">
                <a:srgbClr val="3C3C3C">
                  <a:alpha val="0"/>
                </a:srgbClr>
              </a:gs>
              <a:gs pos="100000">
                <a:srgbClr val="5F5F5F"/>
              </a:gs>
            </a:gsLst>
            <a:lin ang="0" scaled="1"/>
            <a:tileRect/>
          </a:gradFill>
          <a:ln w="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5366" name="AutoShape 7"/>
          <p:cNvSpPr/>
          <p:nvPr/>
        </p:nvSpPr>
        <p:spPr>
          <a:xfrm>
            <a:off x="5667375" y="4806950"/>
            <a:ext cx="728663" cy="266700"/>
          </a:xfrm>
          <a:prstGeom prst="rightArrow">
            <a:avLst>
              <a:gd name="adj1" fmla="val 35166"/>
              <a:gd name="adj2" fmla="val 110626"/>
            </a:avLst>
          </a:prstGeom>
          <a:gradFill rotWithShape="1">
            <a:gsLst>
              <a:gs pos="0">
                <a:srgbClr val="3C3C3C">
                  <a:alpha val="0"/>
                </a:srgbClr>
              </a:gs>
              <a:gs pos="100000">
                <a:srgbClr val="5F5F5F"/>
              </a:gs>
            </a:gsLst>
            <a:lin ang="0" scaled="1"/>
            <a:tileRect/>
          </a:gradFill>
          <a:ln w="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5367" name="AutoShape 8"/>
          <p:cNvSpPr/>
          <p:nvPr/>
        </p:nvSpPr>
        <p:spPr>
          <a:xfrm rot="10800000">
            <a:off x="3140075" y="4787900"/>
            <a:ext cx="795338" cy="265113"/>
          </a:xfrm>
          <a:prstGeom prst="rightArrow">
            <a:avLst>
              <a:gd name="adj1" fmla="val 35166"/>
              <a:gd name="adj2" fmla="val 121472"/>
            </a:avLst>
          </a:prstGeom>
          <a:gradFill rotWithShape="1">
            <a:gsLst>
              <a:gs pos="0">
                <a:srgbClr val="3C3C3C">
                  <a:alpha val="0"/>
                </a:srgbClr>
              </a:gs>
              <a:gs pos="100000">
                <a:srgbClr val="5F5F5F"/>
              </a:gs>
            </a:gsLst>
            <a:lin ang="0" scaled="1"/>
            <a:tileRect/>
          </a:gradFill>
          <a:ln w="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5368" name="Oval 9"/>
          <p:cNvSpPr/>
          <p:nvPr/>
        </p:nvSpPr>
        <p:spPr>
          <a:xfrm>
            <a:off x="3048000" y="4710113"/>
            <a:ext cx="3444875" cy="519112"/>
          </a:xfrm>
          <a:prstGeom prst="ellipse">
            <a:avLst/>
          </a:prstGeom>
          <a:noFill/>
          <a:ln w="38100" cap="flat" cmpd="sng">
            <a:solidFill>
              <a:srgbClr val="5F5F5F"/>
            </a:solidFill>
            <a:prstDash val="solid"/>
            <a:round/>
            <a:headEnd type="none" w="med" len="med"/>
            <a:tailEnd type="none" w="med" len="med"/>
          </a:ln>
        </p:spPr>
        <p:txBody>
          <a:bodyPr anchor="ctr" anchorCtr="0">
            <a:spAutoFit/>
          </a:bodyPr>
          <a:p>
            <a:endParaRPr lang="zh-CN" altLang="zh-CN" dirty="0">
              <a:latin typeface="Arial" panose="020B0604020202020204" pitchFamily="34" charset="0"/>
              <a:ea typeface="微软雅黑" panose="020B0503020204020204" pitchFamily="34" charset="-122"/>
            </a:endParaRPr>
          </a:p>
        </p:txBody>
      </p:sp>
      <p:grpSp>
        <p:nvGrpSpPr>
          <p:cNvPr id="15369" name="Group 10"/>
          <p:cNvGrpSpPr/>
          <p:nvPr/>
        </p:nvGrpSpPr>
        <p:grpSpPr>
          <a:xfrm>
            <a:off x="3828415" y="4168140"/>
            <a:ext cx="1860550" cy="1506538"/>
            <a:chOff x="2238" y="1929"/>
            <a:chExt cx="1273" cy="1031"/>
          </a:xfrm>
        </p:grpSpPr>
        <p:sp>
          <p:nvSpPr>
            <p:cNvPr id="15370" name="Oval 11"/>
            <p:cNvSpPr/>
            <p:nvPr/>
          </p:nvSpPr>
          <p:spPr>
            <a:xfrm>
              <a:off x="2238" y="2272"/>
              <a:ext cx="178" cy="356"/>
            </a:xfrm>
            <a:prstGeom prst="ellipse">
              <a:avLst/>
            </a:prstGeom>
            <a:gradFill rotWithShape="1">
              <a:gsLst>
                <a:gs pos="0">
                  <a:srgbClr val="93D4E9"/>
                </a:gs>
                <a:gs pos="50000">
                  <a:srgbClr val="0099CC"/>
                </a:gs>
                <a:gs pos="100000">
                  <a:srgbClr val="93D4E9"/>
                </a:gs>
              </a:gsLst>
              <a:lin ang="2700000" scaled="1"/>
              <a:tileRect/>
            </a:gradFill>
            <a:ln w="38100">
              <a:noFill/>
            </a:ln>
          </p:spPr>
          <p:txBody>
            <a:bodyPr wrap="none" anchor="ctr" anchorCtr="0">
              <a:spAutoFit/>
            </a:bodyPr>
            <a:p>
              <a:endParaRPr lang="zh-CN" altLang="zh-CN" dirty="0">
                <a:latin typeface="Arial" panose="020B0604020202020204" pitchFamily="34" charset="0"/>
                <a:ea typeface="微软雅黑" panose="020B0503020204020204" pitchFamily="34" charset="-122"/>
              </a:endParaRPr>
            </a:p>
          </p:txBody>
        </p:sp>
        <p:sp>
          <p:nvSpPr>
            <p:cNvPr id="15371" name="Oval 12"/>
            <p:cNvSpPr/>
            <p:nvPr/>
          </p:nvSpPr>
          <p:spPr>
            <a:xfrm>
              <a:off x="2327" y="2272"/>
              <a:ext cx="1183" cy="356"/>
            </a:xfrm>
            <a:prstGeom prst="ellipse">
              <a:avLst/>
            </a:prstGeom>
            <a:gradFill rotWithShape="1">
              <a:gsLst>
                <a:gs pos="0">
                  <a:srgbClr val="00536E"/>
                </a:gs>
                <a:gs pos="50000">
                  <a:srgbClr val="0099CC"/>
                </a:gs>
                <a:gs pos="100000">
                  <a:srgbClr val="00536E"/>
                </a:gs>
              </a:gsLst>
              <a:lin ang="18900000" scaled="1"/>
              <a:tileRect/>
            </a:gradFill>
            <a:ln w="38100">
              <a:noFill/>
            </a:ln>
          </p:spPr>
          <p:txBody>
            <a:bodyPr anchor="ctr" anchorCtr="0">
              <a:spAutoFit/>
            </a:bodyPr>
            <a:p>
              <a:endParaRPr lang="zh-CN" altLang="zh-CN" dirty="0">
                <a:latin typeface="Arial" panose="020B0604020202020204" pitchFamily="34" charset="0"/>
                <a:ea typeface="微软雅黑" panose="020B0503020204020204" pitchFamily="34" charset="-122"/>
              </a:endParaRPr>
            </a:p>
          </p:txBody>
        </p:sp>
        <p:sp>
          <p:nvSpPr>
            <p:cNvPr id="15372" name="Oval 13"/>
            <p:cNvSpPr/>
            <p:nvPr/>
          </p:nvSpPr>
          <p:spPr>
            <a:xfrm>
              <a:off x="2328" y="2274"/>
              <a:ext cx="1183" cy="356"/>
            </a:xfrm>
            <a:prstGeom prst="ellipse">
              <a:avLst/>
            </a:prstGeom>
            <a:gradFill rotWithShape="1">
              <a:gsLst>
                <a:gs pos="0">
                  <a:srgbClr val="006182"/>
                </a:gs>
                <a:gs pos="100000">
                  <a:srgbClr val="0099CC">
                    <a:alpha val="0"/>
                  </a:srgbClr>
                </a:gs>
              </a:gsLst>
              <a:lin ang="2700000" scaled="1"/>
              <a:tileRect/>
            </a:gradFill>
            <a:ln w="38100">
              <a:noFill/>
            </a:ln>
          </p:spPr>
          <p:txBody>
            <a:bodyPr anchor="ctr" anchorCtr="0">
              <a:spAutoFit/>
            </a:bodyPr>
            <a:p>
              <a:endParaRPr lang="zh-CN" altLang="zh-CN" dirty="0">
                <a:latin typeface="Arial" panose="020B0604020202020204" pitchFamily="34" charset="0"/>
                <a:ea typeface="微软雅黑" panose="020B0503020204020204" pitchFamily="34" charset="-122"/>
              </a:endParaRPr>
            </a:p>
          </p:txBody>
        </p:sp>
        <p:sp>
          <p:nvSpPr>
            <p:cNvPr id="15373" name="Oval 14"/>
            <p:cNvSpPr/>
            <p:nvPr/>
          </p:nvSpPr>
          <p:spPr>
            <a:xfrm>
              <a:off x="2391" y="2272"/>
              <a:ext cx="1065" cy="356"/>
            </a:xfrm>
            <a:prstGeom prst="ellipse">
              <a:avLst/>
            </a:prstGeom>
            <a:solidFill>
              <a:srgbClr val="333333"/>
            </a:solidFill>
            <a:ln w="38100">
              <a:noFill/>
            </a:ln>
          </p:spPr>
          <p:txBody>
            <a:bodyPr anchor="ctr" anchorCtr="0">
              <a:spAutoFit/>
            </a:bodyPr>
            <a:p>
              <a:endParaRPr lang="zh-CN" altLang="zh-CN" dirty="0">
                <a:latin typeface="Arial" panose="020B0604020202020204" pitchFamily="34" charset="0"/>
                <a:ea typeface="微软雅黑" panose="020B0503020204020204" pitchFamily="34" charset="-122"/>
              </a:endParaRPr>
            </a:p>
          </p:txBody>
        </p:sp>
        <p:grpSp>
          <p:nvGrpSpPr>
            <p:cNvPr id="15374" name="Group 15"/>
            <p:cNvGrpSpPr/>
            <p:nvPr/>
          </p:nvGrpSpPr>
          <p:grpSpPr>
            <a:xfrm>
              <a:off x="2410" y="1929"/>
              <a:ext cx="1031" cy="1031"/>
              <a:chOff x="4166" y="1706"/>
              <a:chExt cx="1252" cy="1252"/>
            </a:xfrm>
          </p:grpSpPr>
          <p:sp>
            <p:nvSpPr>
              <p:cNvPr id="15375" name="Oval 16"/>
              <p:cNvSpPr/>
              <p:nvPr/>
            </p:nvSpPr>
            <p:spPr>
              <a:xfrm>
                <a:off x="4166" y="1706"/>
                <a:ext cx="1252" cy="125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sp>
            <p:nvSpPr>
              <p:cNvPr id="15376" name="Oval 17"/>
              <p:cNvSpPr/>
              <p:nvPr/>
            </p:nvSpPr>
            <p:spPr>
              <a:xfrm>
                <a:off x="4182" y="1713"/>
                <a:ext cx="1222" cy="12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sp>
            <p:nvSpPr>
              <p:cNvPr id="15377" name="Oval 18"/>
              <p:cNvSpPr/>
              <p:nvPr/>
            </p:nvSpPr>
            <p:spPr>
              <a:xfrm>
                <a:off x="4195" y="1725"/>
                <a:ext cx="1162" cy="1141"/>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grpSp>
        <p:sp>
          <p:nvSpPr>
            <p:cNvPr id="15378" name="Text Box 20"/>
            <p:cNvSpPr txBox="1"/>
            <p:nvPr/>
          </p:nvSpPr>
          <p:spPr>
            <a:xfrm>
              <a:off x="2651" y="2243"/>
              <a:ext cx="512" cy="316"/>
            </a:xfrm>
            <a:prstGeom prst="rect">
              <a:avLst/>
            </a:prstGeom>
            <a:noFill/>
            <a:ln w="9525">
              <a:noFill/>
            </a:ln>
          </p:spPr>
          <p:txBody>
            <a:bodyPr wrap="none" anchor="t" anchorCtr="0">
              <a:spAutoFit/>
            </a:bodyPr>
            <a:p>
              <a:pPr algn="ctr" eaLnBrk="0" hangingPunct="0"/>
              <a:r>
                <a:rPr lang="en-US" altLang="zh-CN" sz="2400" dirty="0">
                  <a:solidFill>
                    <a:srgbClr val="080808"/>
                  </a:solidFill>
                  <a:latin typeface="Arial" panose="020B0604020202020204" pitchFamily="34" charset="0"/>
                  <a:ea typeface="微软雅黑" panose="020B0503020204020204" pitchFamily="34" charset="-122"/>
                </a:rPr>
                <a:t>Text</a:t>
              </a:r>
              <a:endParaRPr lang="en-US" altLang="zh-CN" sz="2400" dirty="0">
                <a:solidFill>
                  <a:srgbClr val="080808"/>
                </a:solidFill>
                <a:latin typeface="Arial" panose="020B0604020202020204" pitchFamily="34" charset="0"/>
                <a:ea typeface="微软雅黑" panose="020B0503020204020204" pitchFamily="34" charset="-122"/>
              </a:endParaRPr>
            </a:p>
          </p:txBody>
        </p:sp>
      </p:grpSp>
      <p:sp>
        <p:nvSpPr>
          <p:cNvPr id="109589" name="AutoShape 21"/>
          <p:cNvSpPr>
            <a:spLocks noChangeArrowheads="1"/>
          </p:cNvSpPr>
          <p:nvPr/>
        </p:nvSpPr>
        <p:spPr bwMode="gray">
          <a:xfrm>
            <a:off x="15875" y="4710113"/>
            <a:ext cx="3051175" cy="420688"/>
          </a:xfrm>
          <a:prstGeom prst="roundRect">
            <a:avLst>
              <a:gd name="adj" fmla="val 16667"/>
            </a:avLst>
          </a:prstGeom>
          <a:gradFill rotWithShape="1">
            <a:gsLst>
              <a:gs pos="0">
                <a:schemeClr val="hlink"/>
              </a:gs>
              <a:gs pos="100000">
                <a:schemeClr va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sz="18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毒害品</a:t>
            </a:r>
            <a:r>
              <a:rPr kumimoji="0" lang="zh-CN" sz="18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、放射性物品、腐蚀品</a:t>
            </a:r>
            <a:endParaRPr kumimoji="0" lang="zh-CN" sz="1800" b="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endParaRPr>
          </a:p>
        </p:txBody>
      </p:sp>
      <p:sp>
        <p:nvSpPr>
          <p:cNvPr id="109590" name="AutoShape 22"/>
          <p:cNvSpPr>
            <a:spLocks noChangeArrowheads="1"/>
          </p:cNvSpPr>
          <p:nvPr/>
        </p:nvSpPr>
        <p:spPr bwMode="gray">
          <a:xfrm>
            <a:off x="1828800" y="3400425"/>
            <a:ext cx="2384425" cy="420688"/>
          </a:xfrm>
          <a:prstGeom prst="roundRect">
            <a:avLst>
              <a:gd name="adj" fmla="val 16667"/>
            </a:avLst>
          </a:prstGeom>
          <a:gradFill rotWithShape="1">
            <a:gsLst>
              <a:gs pos="0">
                <a:schemeClr val="accent1"/>
              </a:gs>
              <a:gs pos="100000">
                <a:schemeClr val="accent1">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爆炸品	</a:t>
            </a:r>
            <a:endParaRPr kumimoji="0" lang="zh-CN" altLang="en-US" sz="1800" b="0" i="0" u="none" strike="noStrike" kern="1200" cap="none" spc="0" normalizeH="0" baseline="0" noProof="0" dirty="0">
              <a:ln>
                <a:noFill/>
              </a:ln>
              <a:solidFill>
                <a:srgbClr val="FEFEFE"/>
              </a:solidFill>
              <a:effectLst/>
              <a:uLnTx/>
              <a:uFillTx/>
              <a:latin typeface="Arial" panose="020B0604020202020204" pitchFamily="34" charset="0"/>
              <a:ea typeface="微软雅黑" panose="020B0503020204020204" pitchFamily="34" charset="-122"/>
              <a:cs typeface="+mn-cs"/>
            </a:endParaRPr>
          </a:p>
        </p:txBody>
      </p:sp>
      <p:sp>
        <p:nvSpPr>
          <p:cNvPr id="109591" name="AutoShape 23"/>
          <p:cNvSpPr>
            <a:spLocks noChangeArrowheads="1"/>
          </p:cNvSpPr>
          <p:nvPr/>
        </p:nvSpPr>
        <p:spPr bwMode="gray">
          <a:xfrm>
            <a:off x="701675" y="6019800"/>
            <a:ext cx="2936875" cy="420688"/>
          </a:xfrm>
          <a:prstGeom prst="roundRect">
            <a:avLst>
              <a:gd name="adj" fmla="val 16667"/>
            </a:avLst>
          </a:prstGeom>
          <a:gradFill rotWithShape="1">
            <a:gsLst>
              <a:gs pos="0">
                <a:schemeClr val="folHlink"/>
              </a:gs>
              <a:gs pos="100000">
                <a:schemeClr val="folHlink">
                  <a:gamma/>
                  <a:shade val="46275"/>
                  <a:invGamma/>
                </a:schemeClr>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氧化剂和有机过氧化物</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9592" name="AutoShape 24"/>
          <p:cNvSpPr>
            <a:spLocks noChangeArrowheads="1"/>
          </p:cNvSpPr>
          <p:nvPr/>
        </p:nvSpPr>
        <p:spPr bwMode="gray">
          <a:xfrm>
            <a:off x="6499225" y="4708525"/>
            <a:ext cx="2197100" cy="422275"/>
          </a:xfrm>
          <a:prstGeom prst="roundRect">
            <a:avLst>
              <a:gd name="adj" fmla="val 16667"/>
            </a:avLst>
          </a:prstGeom>
          <a:gradFill rotWithShape="1">
            <a:gsLst>
              <a:gs pos="0">
                <a:schemeClr val="hlink">
                  <a:gamma/>
                  <a:shade val="46275"/>
                  <a:invGamma/>
                </a:schemeClr>
              </a:gs>
              <a:gs pos="100000">
                <a:schemeClr val="hlink"/>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易燃液体</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9593" name="AutoShape 25"/>
          <p:cNvSpPr>
            <a:spLocks noChangeArrowheads="1"/>
          </p:cNvSpPr>
          <p:nvPr/>
        </p:nvSpPr>
        <p:spPr bwMode="gray">
          <a:xfrm>
            <a:off x="5257800" y="3282950"/>
            <a:ext cx="2838450" cy="422275"/>
          </a:xfrm>
          <a:prstGeom prst="roundRect">
            <a:avLst>
              <a:gd name="adj" fmla="val 16667"/>
            </a:avLst>
          </a:prstGeom>
          <a:gradFill rotWithShape="1">
            <a:gsLst>
              <a:gs pos="0">
                <a:schemeClr val="accent1">
                  <a:gamma/>
                  <a:shade val="46275"/>
                  <a:invGamma/>
                </a:schemeClr>
              </a:gs>
              <a:gs pos="100000">
                <a:schemeClr val="accent1"/>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压缩气体和液化气体</a:t>
            </a:r>
            <a:endParaRPr kumimoji="0"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9594" name="AutoShape 26"/>
          <p:cNvSpPr>
            <a:spLocks noChangeArrowheads="1"/>
          </p:cNvSpPr>
          <p:nvPr/>
        </p:nvSpPr>
        <p:spPr bwMode="gray">
          <a:xfrm>
            <a:off x="4995863" y="6019800"/>
            <a:ext cx="4148138" cy="420688"/>
          </a:xfrm>
          <a:prstGeom prst="roundRect">
            <a:avLst>
              <a:gd name="adj" fmla="val 16667"/>
            </a:avLst>
          </a:prstGeom>
          <a:gradFill rotWithShape="1">
            <a:gsLst>
              <a:gs pos="0">
                <a:schemeClr val="folHlink">
                  <a:gamma/>
                  <a:shade val="46275"/>
                  <a:invGamma/>
                </a:schemeClr>
              </a:gs>
              <a:gs pos="100000">
                <a:schemeClr val="folHlink"/>
              </a:gs>
            </a:gsLst>
            <a:lin ang="0" scaled="1"/>
          </a:gradFill>
          <a:ln w="28575">
            <a:solidFill>
              <a:srgbClr val="FEFEFE"/>
            </a:solidFill>
            <a:round/>
          </a:ln>
          <a:effectLst>
            <a:outerShdw dist="107763" dir="2700000" algn="ctr" rotWithShape="0">
              <a:srgbClr val="000000">
                <a:alpha val="50000"/>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 </a:t>
            </a:r>
            <a:r>
              <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易燃固体、自燃物品和遇湿易燃物品</a:t>
            </a: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2"/>
          <p:cNvSpPr>
            <a:spLocks noGrp="1"/>
          </p:cNvSpPr>
          <p:nvPr>
            <p:ph type="title"/>
          </p:nvPr>
        </p:nvSpPr>
        <p:spPr/>
        <p:txBody>
          <a:bodyPr vert="horz" wrap="square" lIns="91440" tIns="45720" rIns="91440" bIns="45720" anchor="ctr" anchorCtr="0"/>
          <a:p>
            <a:pPr eaLnBrk="1" hangingPunct="1"/>
            <a:r>
              <a:rPr lang="zh-CN" altLang="en-US" dirty="0">
                <a:latin typeface="+mj-lt"/>
                <a:ea typeface="微软雅黑" panose="020B0503020204020204" pitchFamily="34" charset="-122"/>
                <a:cs typeface="+mj-cs"/>
              </a:rPr>
              <a:t>常用灭火剂</a:t>
            </a:r>
            <a:endParaRPr lang="zh-CN" altLang="en-US" dirty="0">
              <a:latin typeface="+mj-lt"/>
              <a:ea typeface="微软雅黑" panose="020B0503020204020204" pitchFamily="34" charset="-122"/>
              <a:cs typeface="+mj-cs"/>
            </a:endParaRPr>
          </a:p>
        </p:txBody>
      </p:sp>
      <p:sp>
        <p:nvSpPr>
          <p:cNvPr id="16386" name="AutoShape 3"/>
          <p:cNvSpPr/>
          <p:nvPr/>
        </p:nvSpPr>
        <p:spPr>
          <a:xfrm>
            <a:off x="6151563" y="3433763"/>
            <a:ext cx="1620837" cy="2738437"/>
          </a:xfrm>
          <a:prstGeom prst="roundRect">
            <a:avLst>
              <a:gd name="adj" fmla="val 13745"/>
            </a:avLst>
          </a:prstGeom>
          <a:solidFill>
            <a:srgbClr val="99CCFF"/>
          </a:solidFill>
          <a:ln w="38100" cap="flat" cmpd="sng">
            <a:solidFill>
              <a:schemeClr val="bg2"/>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6387" name="AutoShape 4"/>
          <p:cNvSpPr/>
          <p:nvPr/>
        </p:nvSpPr>
        <p:spPr>
          <a:xfrm>
            <a:off x="4456113" y="3433763"/>
            <a:ext cx="1611312" cy="2738437"/>
          </a:xfrm>
          <a:prstGeom prst="roundRect">
            <a:avLst>
              <a:gd name="adj" fmla="val 13745"/>
            </a:avLst>
          </a:prstGeom>
          <a:solidFill>
            <a:srgbClr val="3366FF"/>
          </a:solidFill>
          <a:ln w="38100" cap="flat" cmpd="sng">
            <a:solidFill>
              <a:schemeClr val="bg2"/>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6388" name="AutoShape 5"/>
          <p:cNvSpPr/>
          <p:nvPr/>
        </p:nvSpPr>
        <p:spPr>
          <a:xfrm>
            <a:off x="2743200" y="3429000"/>
            <a:ext cx="1563688" cy="2738438"/>
          </a:xfrm>
          <a:prstGeom prst="roundRect">
            <a:avLst>
              <a:gd name="adj" fmla="val 13745"/>
            </a:avLst>
          </a:prstGeom>
          <a:solidFill>
            <a:srgbClr val="99CCFF"/>
          </a:solidFill>
          <a:ln w="38100" cap="flat" cmpd="sng">
            <a:solidFill>
              <a:schemeClr val="bg2"/>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6389" name="AutoShape 6"/>
          <p:cNvSpPr/>
          <p:nvPr/>
        </p:nvSpPr>
        <p:spPr>
          <a:xfrm>
            <a:off x="1069975" y="3429000"/>
            <a:ext cx="1524000" cy="2738438"/>
          </a:xfrm>
          <a:prstGeom prst="roundRect">
            <a:avLst>
              <a:gd name="adj" fmla="val 13745"/>
            </a:avLst>
          </a:prstGeom>
          <a:solidFill>
            <a:srgbClr val="339966"/>
          </a:solidFill>
          <a:ln w="38100" cap="flat" cmpd="sng">
            <a:solidFill>
              <a:srgbClr val="3366FF"/>
            </a:solidFill>
            <a:prstDash val="solid"/>
            <a:round/>
            <a:headEnd type="none" w="med" len="med"/>
            <a:tailEnd type="none" w="med" len="med"/>
          </a:ln>
        </p:spPr>
        <p:txBody>
          <a:bodyPr wrap="none" anchor="ctr" anchorCtr="0"/>
          <a:p>
            <a:pPr algn="l"/>
            <a:r>
              <a:rPr lang="zh-CN" altLang="zh-CN" b="1" dirty="0">
                <a:latin typeface="Arial" panose="020B0604020202020204" pitchFamily="34" charset="0"/>
                <a:ea typeface="微软雅黑" panose="020B0503020204020204" pitchFamily="34" charset="-122"/>
              </a:rPr>
              <a:t>当遇到遇水</a:t>
            </a:r>
            <a:endParaRPr lang="zh-CN" altLang="zh-CN" b="1" dirty="0">
              <a:latin typeface="Arial" panose="020B0604020202020204" pitchFamily="34" charset="0"/>
              <a:ea typeface="微软雅黑" panose="020B0503020204020204" pitchFamily="34" charset="-122"/>
            </a:endParaRPr>
          </a:p>
          <a:p>
            <a:pPr algn="l"/>
            <a:r>
              <a:rPr lang="zh-CN" altLang="zh-CN" b="1" dirty="0">
                <a:latin typeface="Arial" panose="020B0604020202020204" pitchFamily="34" charset="0"/>
                <a:ea typeface="微软雅黑" panose="020B0503020204020204" pitchFamily="34" charset="-122"/>
              </a:rPr>
              <a:t>燃烧的物质</a:t>
            </a:r>
            <a:endParaRPr lang="zh-CN" altLang="zh-CN" b="1" dirty="0">
              <a:latin typeface="Arial" panose="020B0604020202020204" pitchFamily="34" charset="0"/>
              <a:ea typeface="微软雅黑" panose="020B0503020204020204" pitchFamily="34" charset="-122"/>
            </a:endParaRPr>
          </a:p>
          <a:p>
            <a:pPr algn="l"/>
            <a:r>
              <a:rPr lang="zh-CN" altLang="zh-CN" b="1" dirty="0">
                <a:latin typeface="Arial" panose="020B0604020202020204" pitchFamily="34" charset="0"/>
                <a:ea typeface="微软雅黑" panose="020B0503020204020204" pitchFamily="34" charset="-122"/>
              </a:rPr>
              <a:t>起火时，可</a:t>
            </a:r>
            <a:endParaRPr lang="zh-CN" altLang="zh-CN" b="1" dirty="0">
              <a:latin typeface="Arial" panose="020B0604020202020204" pitchFamily="34" charset="0"/>
              <a:ea typeface="微软雅黑" panose="020B0503020204020204" pitchFamily="34" charset="-122"/>
            </a:endParaRPr>
          </a:p>
          <a:p>
            <a:pPr algn="l"/>
            <a:r>
              <a:rPr lang="zh-CN" altLang="zh-CN" b="1" dirty="0">
                <a:latin typeface="Arial" panose="020B0604020202020204" pitchFamily="34" charset="0"/>
                <a:ea typeface="微软雅黑" panose="020B0503020204020204" pitchFamily="34" charset="-122"/>
              </a:rPr>
              <a:t>以使用干粉</a:t>
            </a:r>
            <a:endParaRPr lang="zh-CN" altLang="zh-CN" b="1" dirty="0">
              <a:latin typeface="Arial" panose="020B0604020202020204" pitchFamily="34" charset="0"/>
              <a:ea typeface="微软雅黑" panose="020B0503020204020204" pitchFamily="34" charset="-122"/>
            </a:endParaRPr>
          </a:p>
          <a:p>
            <a:pPr algn="l"/>
            <a:r>
              <a:rPr lang="zh-CN" altLang="zh-CN" b="1" dirty="0">
                <a:latin typeface="Arial" panose="020B0604020202020204" pitchFamily="34" charset="0"/>
                <a:ea typeface="微软雅黑" panose="020B0503020204020204" pitchFamily="34" charset="-122"/>
              </a:rPr>
              <a:t>灭火剂或者</a:t>
            </a:r>
            <a:endParaRPr lang="zh-CN" altLang="zh-CN" b="1" dirty="0">
              <a:latin typeface="Arial" panose="020B0604020202020204" pitchFamily="34" charset="0"/>
              <a:ea typeface="微软雅黑" panose="020B0503020204020204" pitchFamily="34" charset="-122"/>
            </a:endParaRPr>
          </a:p>
          <a:p>
            <a:pPr algn="l"/>
            <a:r>
              <a:rPr lang="zh-CN" altLang="zh-CN" b="1" dirty="0">
                <a:latin typeface="Arial" panose="020B0604020202020204" pitchFamily="34" charset="0"/>
                <a:ea typeface="微软雅黑" panose="020B0503020204020204" pitchFamily="34" charset="-122"/>
              </a:rPr>
              <a:t>二氧化碳灭</a:t>
            </a:r>
            <a:endParaRPr lang="zh-CN" altLang="zh-CN" b="1" dirty="0">
              <a:latin typeface="Arial" panose="020B0604020202020204" pitchFamily="34" charset="0"/>
              <a:ea typeface="微软雅黑" panose="020B0503020204020204" pitchFamily="34" charset="-122"/>
            </a:endParaRPr>
          </a:p>
          <a:p>
            <a:pPr algn="l"/>
            <a:r>
              <a:rPr lang="zh-CN" altLang="zh-CN" b="1" dirty="0">
                <a:latin typeface="Arial" panose="020B0604020202020204" pitchFamily="34" charset="0"/>
                <a:ea typeface="微软雅黑" panose="020B0503020204020204" pitchFamily="34" charset="-122"/>
              </a:rPr>
              <a:t>火剂、沙土</a:t>
            </a:r>
            <a:endParaRPr lang="zh-CN" altLang="zh-CN" b="1" dirty="0">
              <a:latin typeface="Arial" panose="020B0604020202020204" pitchFamily="34" charset="0"/>
              <a:ea typeface="微软雅黑" panose="020B0503020204020204" pitchFamily="34" charset="-122"/>
            </a:endParaRPr>
          </a:p>
          <a:p>
            <a:pPr algn="l"/>
            <a:r>
              <a:rPr lang="zh-CN" altLang="zh-CN" b="1" dirty="0">
                <a:latin typeface="Arial" panose="020B0604020202020204" pitchFamily="34" charset="0"/>
                <a:ea typeface="微软雅黑" panose="020B0503020204020204" pitchFamily="34" charset="-122"/>
              </a:rPr>
              <a:t>等进行扑救。</a:t>
            </a:r>
            <a:endParaRPr lang="zh-CN" altLang="zh-CN" b="1" dirty="0">
              <a:latin typeface="Arial" panose="020B0604020202020204" pitchFamily="34" charset="0"/>
              <a:ea typeface="微软雅黑" panose="020B0503020204020204" pitchFamily="34" charset="-122"/>
            </a:endParaRPr>
          </a:p>
        </p:txBody>
      </p:sp>
      <p:grpSp>
        <p:nvGrpSpPr>
          <p:cNvPr id="16390" name="Group 7"/>
          <p:cNvGrpSpPr/>
          <p:nvPr/>
        </p:nvGrpSpPr>
        <p:grpSpPr>
          <a:xfrm>
            <a:off x="1287463" y="2057400"/>
            <a:ext cx="5895975" cy="936625"/>
            <a:chOff x="624" y="1152"/>
            <a:chExt cx="4080" cy="720"/>
          </a:xfrm>
        </p:grpSpPr>
        <p:sp>
          <p:nvSpPr>
            <p:cNvPr id="82952"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nvGrpSpPr>
            <p:cNvPr id="16392" name="Group 9"/>
            <p:cNvGrpSpPr/>
            <p:nvPr/>
          </p:nvGrpSpPr>
          <p:grpSpPr>
            <a:xfrm>
              <a:off x="1296" y="1296"/>
              <a:ext cx="624" cy="96"/>
              <a:chOff x="2003" y="3439"/>
              <a:chExt cx="468" cy="244"/>
            </a:xfrm>
          </p:grpSpPr>
          <p:sp>
            <p:nvSpPr>
              <p:cNvPr id="16393" name="Oval 10"/>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6394" name="Rectangle 11"/>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82956" name="Oval 12"/>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82957" name="Oval 13"/>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sp>
          <p:nvSpPr>
            <p:cNvPr id="16397" name="Rectangle 14"/>
            <p:cNvSpPr/>
            <p:nvPr/>
          </p:nvSpPr>
          <p:spPr>
            <a:xfrm rot="3419336">
              <a:off x="1776" y="1152"/>
              <a:ext cx="672" cy="672"/>
            </a:xfrm>
            <a:prstGeom prst="rect">
              <a:avLst/>
            </a:prstGeom>
            <a:solidFill>
              <a:schemeClr val="accent1"/>
            </a:solidFill>
            <a:ln w="9525"/>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nchorCtr="0">
              <a:flatTx/>
            </a:bodyPr>
            <a:p>
              <a:endParaRPr lang="zh-CN" altLang="zh-CN" dirty="0">
                <a:latin typeface="Arial" panose="020B0604020202020204" pitchFamily="34" charset="0"/>
                <a:ea typeface="微软雅黑" panose="020B0503020204020204" pitchFamily="34" charset="-122"/>
              </a:endParaRPr>
            </a:p>
          </p:txBody>
        </p:sp>
        <p:grpSp>
          <p:nvGrpSpPr>
            <p:cNvPr id="16398" name="Group 15"/>
            <p:cNvGrpSpPr/>
            <p:nvPr/>
          </p:nvGrpSpPr>
          <p:grpSpPr>
            <a:xfrm>
              <a:off x="2448" y="1296"/>
              <a:ext cx="624" cy="96"/>
              <a:chOff x="2003" y="3439"/>
              <a:chExt cx="468" cy="244"/>
            </a:xfrm>
          </p:grpSpPr>
          <p:sp>
            <p:nvSpPr>
              <p:cNvPr id="16399" name="Oval 16"/>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6400" name="Rectangle 17"/>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82962" name="Oval 18"/>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82963" name="Oval 19"/>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sp>
          <p:nvSpPr>
            <p:cNvPr id="82964" name="Rectangle 20"/>
            <p:cNvSpPr>
              <a:spLocks noChangeArrowheads="1"/>
            </p:cNvSpPr>
            <p:nvPr/>
          </p:nvSpPr>
          <p:spPr bwMode="gray">
            <a:xfrm rot="3419336">
              <a:off x="2879" y="1153"/>
              <a:ext cx="671" cy="669"/>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nvGrpSpPr>
            <p:cNvPr id="16404" name="Group 21"/>
            <p:cNvGrpSpPr/>
            <p:nvPr/>
          </p:nvGrpSpPr>
          <p:grpSpPr>
            <a:xfrm>
              <a:off x="3600" y="1296"/>
              <a:ext cx="816" cy="96"/>
              <a:chOff x="2003" y="3439"/>
              <a:chExt cx="468" cy="244"/>
            </a:xfrm>
          </p:grpSpPr>
          <p:sp>
            <p:nvSpPr>
              <p:cNvPr id="16405" name="Oval 22"/>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6406" name="Rectangle 23"/>
              <p:cNvSpPr/>
              <p:nvPr/>
            </p:nvSpPr>
            <p:spPr>
              <a:xfrm>
                <a:off x="2048" y="3441"/>
                <a:ext cx="388" cy="242"/>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82968" name="Oval 24"/>
              <p:cNvSpPr>
                <a:spLocks noChangeArrowheads="1"/>
              </p:cNvSpPr>
              <p:nvPr/>
            </p:nvSpPr>
            <p:spPr bwMode="gray">
              <a:xfrm>
                <a:off x="2400" y="3442"/>
                <a:ext cx="71" cy="236"/>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82969" name="Oval 25"/>
              <p:cNvSpPr>
                <a:spLocks noChangeArrowheads="1"/>
              </p:cNvSpPr>
              <p:nvPr/>
            </p:nvSpPr>
            <p:spPr bwMode="gray">
              <a:xfrm>
                <a:off x="2438" y="3520"/>
                <a:ext cx="20" cy="68"/>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sp>
          <p:nvSpPr>
            <p:cNvPr id="16409" name="Rectangle 26"/>
            <p:cNvSpPr/>
            <p:nvPr/>
          </p:nvSpPr>
          <p:spPr>
            <a:xfrm rot="3419336">
              <a:off x="4032" y="1152"/>
              <a:ext cx="672" cy="672"/>
            </a:xfrm>
            <a:prstGeom prst="rect">
              <a:avLst/>
            </a:prstGeom>
            <a:solidFill>
              <a:schemeClr val="accent1"/>
            </a:solidFill>
            <a:ln w="9525"/>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p:spPr>
          <p:txBody>
            <a:bodyPr wrap="none" anchor="ctr" anchorCtr="0">
              <a:flatTx/>
            </a:bodyPr>
            <a:p>
              <a:endParaRPr lang="zh-CN" altLang="zh-CN" dirty="0">
                <a:latin typeface="Arial" panose="020B0604020202020204" pitchFamily="34" charset="0"/>
                <a:ea typeface="微软雅黑" panose="020B0503020204020204" pitchFamily="34" charset="-122"/>
              </a:endParaRPr>
            </a:p>
          </p:txBody>
        </p:sp>
      </p:grpSp>
      <p:sp>
        <p:nvSpPr>
          <p:cNvPr id="16410" name="Rectangle 27"/>
          <p:cNvSpPr/>
          <p:nvPr/>
        </p:nvSpPr>
        <p:spPr>
          <a:xfrm>
            <a:off x="1441450" y="2359025"/>
            <a:ext cx="311150" cy="366713"/>
          </a:xfrm>
          <a:prstGeom prst="rect">
            <a:avLst/>
          </a:prstGeom>
          <a:noFill/>
          <a:ln w="9525">
            <a:noFill/>
          </a:ln>
        </p:spPr>
        <p:txBody>
          <a:bodyPr wrap="none" anchor="t" anchorCtr="0">
            <a:spAutoFit/>
          </a:bodyPr>
          <a:p>
            <a:r>
              <a:rPr lang="en-US" altLang="zh-CN" b="1" dirty="0">
                <a:solidFill>
                  <a:schemeClr val="bg1"/>
                </a:solidFill>
                <a:latin typeface="Arial" panose="020B0604020202020204" pitchFamily="34" charset="0"/>
                <a:ea typeface="微软雅黑" panose="020B0503020204020204" pitchFamily="34" charset="-122"/>
              </a:rPr>
              <a:t>1</a:t>
            </a:r>
            <a:endParaRPr lang="en-US" altLang="zh-CN" b="1" dirty="0">
              <a:solidFill>
                <a:schemeClr val="bg1"/>
              </a:solidFill>
              <a:latin typeface="Arial" panose="020B0604020202020204" pitchFamily="34" charset="0"/>
              <a:ea typeface="微软雅黑" panose="020B0503020204020204" pitchFamily="34" charset="-122"/>
            </a:endParaRPr>
          </a:p>
        </p:txBody>
      </p:sp>
      <p:sp>
        <p:nvSpPr>
          <p:cNvPr id="16411" name="Rectangle 28"/>
          <p:cNvSpPr/>
          <p:nvPr/>
        </p:nvSpPr>
        <p:spPr>
          <a:xfrm>
            <a:off x="3136900" y="2359025"/>
            <a:ext cx="311150" cy="366713"/>
          </a:xfrm>
          <a:prstGeom prst="rect">
            <a:avLst/>
          </a:prstGeom>
          <a:noFill/>
          <a:ln w="9525">
            <a:noFill/>
          </a:ln>
        </p:spPr>
        <p:txBody>
          <a:bodyPr wrap="none" anchor="t" anchorCtr="0">
            <a:spAutoFit/>
          </a:bodyPr>
          <a:p>
            <a:r>
              <a:rPr lang="en-US" altLang="zh-CN" b="1" dirty="0">
                <a:solidFill>
                  <a:schemeClr val="bg1"/>
                </a:solidFill>
                <a:latin typeface="Arial" panose="020B0604020202020204" pitchFamily="34" charset="0"/>
                <a:ea typeface="微软雅黑" panose="020B0503020204020204" pitchFamily="34" charset="-122"/>
              </a:rPr>
              <a:t>2</a:t>
            </a:r>
            <a:endParaRPr lang="en-US" altLang="zh-CN" b="1" dirty="0">
              <a:solidFill>
                <a:schemeClr val="bg1"/>
              </a:solidFill>
              <a:latin typeface="Arial" panose="020B0604020202020204" pitchFamily="34" charset="0"/>
              <a:ea typeface="微软雅黑" panose="020B0503020204020204" pitchFamily="34" charset="-122"/>
            </a:endParaRPr>
          </a:p>
        </p:txBody>
      </p:sp>
      <p:sp>
        <p:nvSpPr>
          <p:cNvPr id="16412" name="Rectangle 29"/>
          <p:cNvSpPr/>
          <p:nvPr/>
        </p:nvSpPr>
        <p:spPr>
          <a:xfrm>
            <a:off x="4683125" y="2359025"/>
            <a:ext cx="311150" cy="366713"/>
          </a:xfrm>
          <a:prstGeom prst="rect">
            <a:avLst/>
          </a:prstGeom>
          <a:noFill/>
          <a:ln w="9525">
            <a:noFill/>
          </a:ln>
        </p:spPr>
        <p:txBody>
          <a:bodyPr wrap="none" anchor="t" anchorCtr="0">
            <a:spAutoFit/>
          </a:bodyPr>
          <a:p>
            <a:r>
              <a:rPr lang="en-US" altLang="zh-CN" b="1" dirty="0">
                <a:solidFill>
                  <a:schemeClr val="bg1"/>
                </a:solidFill>
                <a:latin typeface="Arial" panose="020B0604020202020204" pitchFamily="34" charset="0"/>
                <a:ea typeface="微软雅黑" panose="020B0503020204020204" pitchFamily="34" charset="-122"/>
              </a:rPr>
              <a:t>3</a:t>
            </a:r>
            <a:endParaRPr lang="en-US" altLang="zh-CN" b="1" dirty="0">
              <a:solidFill>
                <a:schemeClr val="bg1"/>
              </a:solidFill>
              <a:latin typeface="Arial" panose="020B0604020202020204" pitchFamily="34" charset="0"/>
              <a:ea typeface="微软雅黑" panose="020B0503020204020204" pitchFamily="34" charset="-122"/>
            </a:endParaRPr>
          </a:p>
        </p:txBody>
      </p:sp>
      <p:sp>
        <p:nvSpPr>
          <p:cNvPr id="16413" name="Rectangle 30"/>
          <p:cNvSpPr/>
          <p:nvPr/>
        </p:nvSpPr>
        <p:spPr>
          <a:xfrm>
            <a:off x="6378575" y="2359025"/>
            <a:ext cx="311150" cy="366713"/>
          </a:xfrm>
          <a:prstGeom prst="rect">
            <a:avLst/>
          </a:prstGeom>
          <a:noFill/>
          <a:ln w="9525">
            <a:noFill/>
          </a:ln>
        </p:spPr>
        <p:txBody>
          <a:bodyPr wrap="none" anchor="t" anchorCtr="0">
            <a:spAutoFit/>
          </a:bodyPr>
          <a:p>
            <a:r>
              <a:rPr lang="en-US" altLang="zh-CN" b="1" dirty="0">
                <a:solidFill>
                  <a:schemeClr val="bg1"/>
                </a:solidFill>
                <a:latin typeface="Arial" panose="020B0604020202020204" pitchFamily="34" charset="0"/>
                <a:ea typeface="微软雅黑" panose="020B0503020204020204" pitchFamily="34" charset="-122"/>
              </a:rPr>
              <a:t>4</a:t>
            </a:r>
            <a:endParaRPr lang="en-US" altLang="zh-CN" b="1" dirty="0">
              <a:solidFill>
                <a:schemeClr val="bg1"/>
              </a:solidFill>
              <a:latin typeface="Arial" panose="020B0604020202020204" pitchFamily="34" charset="0"/>
              <a:ea typeface="微软雅黑" panose="020B0503020204020204" pitchFamily="34" charset="-122"/>
            </a:endParaRPr>
          </a:p>
        </p:txBody>
      </p:sp>
      <p:sp>
        <p:nvSpPr>
          <p:cNvPr id="16414" name="Rectangle 32"/>
          <p:cNvSpPr/>
          <p:nvPr/>
        </p:nvSpPr>
        <p:spPr>
          <a:xfrm>
            <a:off x="2792095" y="3581400"/>
            <a:ext cx="1465580" cy="2306955"/>
          </a:xfrm>
          <a:prstGeom prst="rect">
            <a:avLst/>
          </a:prstGeom>
          <a:noFill/>
          <a:ln w="9525">
            <a:noFill/>
          </a:ln>
        </p:spPr>
        <p:txBody>
          <a:bodyPr wrap="square" anchor="t" anchorCtr="0">
            <a:spAutoFit/>
          </a:bodyPr>
          <a:p>
            <a:r>
              <a:rPr lang="zh-CN" altLang="en-US" b="1" dirty="0">
                <a:latin typeface="Arial" panose="020B0604020202020204" pitchFamily="34" charset="0"/>
                <a:ea typeface="微软雅黑" panose="020B0503020204020204" pitchFamily="34" charset="-122"/>
              </a:rPr>
              <a:t>不溶于水的</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液体发生火</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灾时，不应</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使用水进行</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灭火，可以使用泡沫、水喷雾、干粉等灭火剂。</a:t>
            </a:r>
            <a:endParaRPr lang="zh-CN" altLang="en-US" b="1" dirty="0">
              <a:latin typeface="Arial" panose="020B0604020202020204" pitchFamily="34" charset="0"/>
              <a:ea typeface="微软雅黑" panose="020B0503020204020204" pitchFamily="34" charset="-122"/>
            </a:endParaRPr>
          </a:p>
        </p:txBody>
      </p:sp>
      <p:sp>
        <p:nvSpPr>
          <p:cNvPr id="16415" name="Rectangle 33"/>
          <p:cNvSpPr/>
          <p:nvPr/>
        </p:nvSpPr>
        <p:spPr>
          <a:xfrm>
            <a:off x="4419600" y="3474720"/>
            <a:ext cx="1690370" cy="2861310"/>
          </a:xfrm>
          <a:prstGeom prst="rect">
            <a:avLst/>
          </a:prstGeom>
          <a:noFill/>
          <a:ln w="9525">
            <a:noFill/>
          </a:ln>
        </p:spPr>
        <p:txBody>
          <a:bodyPr wrap="square" anchor="t" anchorCtr="0">
            <a:spAutoFit/>
          </a:bodyPr>
          <a:p>
            <a:r>
              <a:rPr lang="zh-CN" altLang="en-US" b="1" dirty="0">
                <a:latin typeface="Arial" panose="020B0604020202020204" pitchFamily="34" charset="0"/>
                <a:ea typeface="微软雅黑" panose="020B0503020204020204" pitchFamily="34" charset="-122"/>
              </a:rPr>
              <a:t>化学危险物品</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场所，有些灭</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火剂可能与某</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些化学物品起 </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化学反应，有</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导致火灾扩大</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的可能，应选</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用干粉、沙土</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等灭火剂。</a:t>
            </a:r>
            <a:endParaRPr lang="zh-CN" altLang="en-US" b="1" dirty="0">
              <a:latin typeface="Arial" panose="020B0604020202020204" pitchFamily="34" charset="0"/>
              <a:ea typeface="微软雅黑" panose="020B0503020204020204" pitchFamily="34" charset="-122"/>
            </a:endParaRPr>
          </a:p>
          <a:p>
            <a:endParaRPr lang="en-US" altLang="zh-CN" b="1" dirty="0">
              <a:latin typeface="Arial" panose="020B0604020202020204" pitchFamily="34" charset="0"/>
              <a:ea typeface="微软雅黑" panose="020B0503020204020204" pitchFamily="34" charset="-122"/>
            </a:endParaRPr>
          </a:p>
        </p:txBody>
      </p:sp>
      <p:sp>
        <p:nvSpPr>
          <p:cNvPr id="16416" name="Rectangle 34"/>
          <p:cNvSpPr/>
          <p:nvPr/>
        </p:nvSpPr>
        <p:spPr>
          <a:xfrm>
            <a:off x="6096000" y="3657600"/>
            <a:ext cx="1783080" cy="2306955"/>
          </a:xfrm>
          <a:prstGeom prst="rect">
            <a:avLst/>
          </a:prstGeom>
          <a:noFill/>
          <a:ln w="9525">
            <a:noFill/>
          </a:ln>
        </p:spPr>
        <p:txBody>
          <a:bodyPr wrap="none" anchor="t" anchorCtr="0">
            <a:spAutoFit/>
          </a:bodyPr>
          <a:p>
            <a:r>
              <a:rPr lang="zh-CN" altLang="en-US" b="1" dirty="0">
                <a:latin typeface="Arial" panose="020B0604020202020204" pitchFamily="34" charset="0"/>
                <a:ea typeface="微软雅黑" panose="020B0503020204020204" pitchFamily="34" charset="-122"/>
              </a:rPr>
              <a:t>可燃气体场所，</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有可能出现气</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体泄漏火灾，</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应选用扑灭 可</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燃气体灭火效</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果较好的泡沫</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a:t>
            </a:r>
            <a:r>
              <a:rPr lang="en-US" altLang="zh-CN" b="1" dirty="0">
                <a:latin typeface="Arial" panose="020B0604020202020204" pitchFamily="34" charset="0"/>
                <a:ea typeface="微软雅黑" panose="020B0503020204020204" pitchFamily="34" charset="-122"/>
              </a:rPr>
              <a:t>CO2</a:t>
            </a:r>
            <a:r>
              <a:rPr lang="zh-CN" altLang="en-US" b="1" dirty="0">
                <a:latin typeface="Arial" panose="020B0604020202020204" pitchFamily="34" charset="0"/>
                <a:ea typeface="微软雅黑" panose="020B0503020204020204" pitchFamily="34" charset="-122"/>
              </a:rPr>
              <a:t>等进行</a:t>
            </a:r>
            <a:endParaRPr lang="zh-CN" altLang="en-US" b="1" dirty="0">
              <a:latin typeface="Arial" panose="020B0604020202020204" pitchFamily="34" charset="0"/>
              <a:ea typeface="微软雅黑" panose="020B0503020204020204" pitchFamily="34" charset="-122"/>
            </a:endParaRPr>
          </a:p>
          <a:p>
            <a:r>
              <a:rPr lang="zh-CN" altLang="en-US" b="1" dirty="0">
                <a:latin typeface="Arial" panose="020B0604020202020204" pitchFamily="34" charset="0"/>
                <a:ea typeface="微软雅黑" panose="020B0503020204020204" pitchFamily="34" charset="-122"/>
              </a:rPr>
              <a:t>灭火。</a:t>
            </a:r>
            <a:endParaRPr lang="zh-CN" altLang="en-US" b="1" dirty="0">
              <a:latin typeface="Arial" panose="020B0604020202020204" pitchFamily="34" charset="0"/>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p:txBody>
          <a:bodyPr vert="horz" wrap="square" lIns="91440" tIns="45720" rIns="91440" bIns="45720" anchor="ctr" anchorCtr="0"/>
          <a:p>
            <a:pPr eaLnBrk="1" hangingPunct="1"/>
            <a:r>
              <a:rPr lang="zh-CN" altLang="en-US" sz="4000" b="1" i="1" dirty="0">
                <a:solidFill>
                  <a:srgbClr val="CC6600"/>
                </a:solidFill>
                <a:latin typeface="黑体" panose="02010609060101010101" pitchFamily="49" charset="-122"/>
                <a:ea typeface="黑体" panose="02010609060101010101" pitchFamily="49" charset="-122"/>
                <a:cs typeface="+mj-cs"/>
              </a:rPr>
              <a:t>危化品火灾的特点</a:t>
            </a:r>
            <a:endParaRPr lang="zh-CN" altLang="en-US" sz="4000" b="1" i="1" dirty="0">
              <a:solidFill>
                <a:srgbClr val="CC6600"/>
              </a:solidFill>
              <a:latin typeface="黑体" panose="02010609060101010101" pitchFamily="49" charset="-122"/>
              <a:ea typeface="黑体" panose="02010609060101010101" pitchFamily="49" charset="-122"/>
              <a:cs typeface="+mj-cs"/>
            </a:endParaRPr>
          </a:p>
        </p:txBody>
      </p:sp>
      <p:pic>
        <p:nvPicPr>
          <p:cNvPr id="21506" name="Picture 3" descr="8855"/>
          <p:cNvPicPr>
            <a:picLocks noChangeAspect="1"/>
          </p:cNvPicPr>
          <p:nvPr/>
        </p:nvPicPr>
        <p:blipFill>
          <a:blip r:embed="rId1"/>
          <a:stretch>
            <a:fillRect/>
          </a:stretch>
        </p:blipFill>
        <p:spPr>
          <a:xfrm>
            <a:off x="941388" y="1511300"/>
            <a:ext cx="1984375" cy="1668463"/>
          </a:xfrm>
          <a:prstGeom prst="rect">
            <a:avLst/>
          </a:prstGeom>
          <a:noFill/>
          <a:ln w="9525">
            <a:noFill/>
          </a:ln>
        </p:spPr>
      </p:pic>
      <p:pic>
        <p:nvPicPr>
          <p:cNvPr id="21507" name="Picture 4" descr="5566"/>
          <p:cNvPicPr>
            <a:picLocks noChangeAspect="1"/>
          </p:cNvPicPr>
          <p:nvPr/>
        </p:nvPicPr>
        <p:blipFill>
          <a:blip r:embed="rId2"/>
          <a:stretch>
            <a:fillRect/>
          </a:stretch>
        </p:blipFill>
        <p:spPr>
          <a:xfrm>
            <a:off x="944563" y="4468813"/>
            <a:ext cx="1981200" cy="1443037"/>
          </a:xfrm>
          <a:prstGeom prst="rect">
            <a:avLst/>
          </a:prstGeom>
          <a:noFill/>
          <a:ln w="9525">
            <a:noFill/>
          </a:ln>
        </p:spPr>
      </p:pic>
      <p:pic>
        <p:nvPicPr>
          <p:cNvPr id="21508" name="Picture 5" descr="h2"/>
          <p:cNvPicPr>
            <a:picLocks noChangeAspect="1"/>
          </p:cNvPicPr>
          <p:nvPr/>
        </p:nvPicPr>
        <p:blipFill>
          <a:blip r:embed="rId3"/>
          <a:stretch>
            <a:fillRect/>
          </a:stretch>
        </p:blipFill>
        <p:spPr>
          <a:xfrm>
            <a:off x="3900488" y="1219200"/>
            <a:ext cx="1316037" cy="4856163"/>
          </a:xfrm>
          <a:prstGeom prst="rect">
            <a:avLst/>
          </a:prstGeom>
          <a:noFill/>
          <a:ln w="9525">
            <a:noFill/>
          </a:ln>
        </p:spPr>
      </p:pic>
      <p:pic>
        <p:nvPicPr>
          <p:cNvPr id="21509" name="Picture 7" descr="h1"/>
          <p:cNvPicPr>
            <a:picLocks noChangeAspect="1"/>
          </p:cNvPicPr>
          <p:nvPr/>
        </p:nvPicPr>
        <p:blipFill>
          <a:blip r:embed="rId4"/>
          <a:stretch>
            <a:fillRect/>
          </a:stretch>
        </p:blipFill>
        <p:spPr>
          <a:xfrm>
            <a:off x="3749675" y="1511300"/>
            <a:ext cx="1401763" cy="1449388"/>
          </a:xfrm>
          <a:prstGeom prst="rect">
            <a:avLst/>
          </a:prstGeom>
          <a:noFill/>
          <a:ln w="9525">
            <a:noFill/>
          </a:ln>
        </p:spPr>
      </p:pic>
      <p:pic>
        <p:nvPicPr>
          <p:cNvPr id="21510" name="Picture 8" descr="h1"/>
          <p:cNvPicPr>
            <a:picLocks noChangeAspect="1"/>
          </p:cNvPicPr>
          <p:nvPr/>
        </p:nvPicPr>
        <p:blipFill>
          <a:blip r:embed="rId4"/>
          <a:stretch>
            <a:fillRect/>
          </a:stretch>
        </p:blipFill>
        <p:spPr>
          <a:xfrm>
            <a:off x="3749675" y="2973388"/>
            <a:ext cx="1401763" cy="1449387"/>
          </a:xfrm>
          <a:prstGeom prst="rect">
            <a:avLst/>
          </a:prstGeom>
          <a:noFill/>
          <a:ln w="9525">
            <a:noFill/>
          </a:ln>
        </p:spPr>
      </p:pic>
      <p:pic>
        <p:nvPicPr>
          <p:cNvPr id="21511" name="Picture 9" descr="h1"/>
          <p:cNvPicPr>
            <a:picLocks noChangeAspect="1"/>
          </p:cNvPicPr>
          <p:nvPr/>
        </p:nvPicPr>
        <p:blipFill>
          <a:blip r:embed="rId4"/>
          <a:stretch>
            <a:fillRect/>
          </a:stretch>
        </p:blipFill>
        <p:spPr>
          <a:xfrm>
            <a:off x="3749675" y="4481513"/>
            <a:ext cx="1401763" cy="1449387"/>
          </a:xfrm>
          <a:prstGeom prst="rect">
            <a:avLst/>
          </a:prstGeom>
          <a:noFill/>
          <a:ln w="9525">
            <a:noFill/>
          </a:ln>
        </p:spPr>
      </p:pic>
      <p:sp>
        <p:nvSpPr>
          <p:cNvPr id="21512" name="Line 17"/>
          <p:cNvSpPr/>
          <p:nvPr/>
        </p:nvSpPr>
        <p:spPr>
          <a:xfrm>
            <a:off x="5029200" y="3810000"/>
            <a:ext cx="1266825" cy="9525"/>
          </a:xfrm>
          <a:prstGeom prst="line">
            <a:avLst/>
          </a:prstGeom>
          <a:ln w="19050" cap="flat" cmpd="sng">
            <a:solidFill>
              <a:schemeClr val="tx1"/>
            </a:solidFill>
            <a:prstDash val="solid"/>
            <a:round/>
            <a:headEnd type="none" w="med" len="med"/>
            <a:tailEnd type="none" w="med" len="med"/>
          </a:ln>
        </p:spPr>
      </p:sp>
      <p:sp>
        <p:nvSpPr>
          <p:cNvPr id="21513" name="Line 18"/>
          <p:cNvSpPr/>
          <p:nvPr/>
        </p:nvSpPr>
        <p:spPr>
          <a:xfrm>
            <a:off x="5057775" y="5241925"/>
            <a:ext cx="1266825" cy="15875"/>
          </a:xfrm>
          <a:prstGeom prst="line">
            <a:avLst/>
          </a:prstGeom>
          <a:ln w="19050" cap="flat" cmpd="sng">
            <a:solidFill>
              <a:schemeClr val="tx1"/>
            </a:solidFill>
            <a:prstDash val="solid"/>
            <a:round/>
            <a:headEnd type="none" w="med" len="med"/>
            <a:tailEnd type="none" w="med" len="med"/>
          </a:ln>
        </p:spPr>
      </p:sp>
      <p:sp>
        <p:nvSpPr>
          <p:cNvPr id="21514" name="Line 19"/>
          <p:cNvSpPr/>
          <p:nvPr/>
        </p:nvSpPr>
        <p:spPr>
          <a:xfrm>
            <a:off x="5029200" y="2205038"/>
            <a:ext cx="1219200" cy="4762"/>
          </a:xfrm>
          <a:prstGeom prst="line">
            <a:avLst/>
          </a:prstGeom>
          <a:ln w="19050" cap="flat" cmpd="sng">
            <a:solidFill>
              <a:schemeClr val="tx1"/>
            </a:solidFill>
            <a:prstDash val="solid"/>
            <a:round/>
            <a:headEnd type="none" w="med" len="med"/>
            <a:tailEnd type="none" w="med" len="med"/>
          </a:ln>
        </p:spPr>
      </p:sp>
      <p:pic>
        <p:nvPicPr>
          <p:cNvPr id="21515" name="Picture 20" descr="8855"/>
          <p:cNvPicPr>
            <a:picLocks noChangeAspect="1"/>
          </p:cNvPicPr>
          <p:nvPr/>
        </p:nvPicPr>
        <p:blipFill>
          <a:blip r:embed="rId1"/>
          <a:stretch>
            <a:fillRect/>
          </a:stretch>
        </p:blipFill>
        <p:spPr>
          <a:xfrm>
            <a:off x="6324600" y="3276600"/>
            <a:ext cx="1865313" cy="1233488"/>
          </a:xfrm>
          <a:prstGeom prst="rect">
            <a:avLst/>
          </a:prstGeom>
          <a:noFill/>
          <a:ln w="9525">
            <a:noFill/>
          </a:ln>
        </p:spPr>
      </p:pic>
      <p:pic>
        <p:nvPicPr>
          <p:cNvPr id="21516" name="Picture 21" descr="891"/>
          <p:cNvPicPr>
            <a:picLocks noChangeAspect="1"/>
          </p:cNvPicPr>
          <p:nvPr/>
        </p:nvPicPr>
        <p:blipFill>
          <a:blip r:embed="rId5"/>
          <a:stretch>
            <a:fillRect/>
          </a:stretch>
        </p:blipFill>
        <p:spPr>
          <a:xfrm>
            <a:off x="6343015" y="4614228"/>
            <a:ext cx="1878013" cy="1490662"/>
          </a:xfrm>
          <a:prstGeom prst="rect">
            <a:avLst/>
          </a:prstGeom>
          <a:noFill/>
          <a:ln w="9525">
            <a:noFill/>
          </a:ln>
        </p:spPr>
      </p:pic>
      <p:pic>
        <p:nvPicPr>
          <p:cNvPr id="21517" name="Picture 22" descr="kk1"/>
          <p:cNvPicPr>
            <a:picLocks noChangeAspect="1"/>
          </p:cNvPicPr>
          <p:nvPr/>
        </p:nvPicPr>
        <p:blipFill>
          <a:blip r:embed="rId6"/>
          <a:stretch>
            <a:fillRect/>
          </a:stretch>
        </p:blipFill>
        <p:spPr>
          <a:xfrm>
            <a:off x="6324600" y="1447800"/>
            <a:ext cx="1822450" cy="1676400"/>
          </a:xfrm>
          <a:prstGeom prst="rect">
            <a:avLst/>
          </a:prstGeom>
          <a:noFill/>
          <a:ln w="9525">
            <a:noFill/>
          </a:ln>
        </p:spPr>
      </p:pic>
      <p:sp>
        <p:nvSpPr>
          <p:cNvPr id="21518" name="Text Box 31"/>
          <p:cNvSpPr txBox="1"/>
          <p:nvPr/>
        </p:nvSpPr>
        <p:spPr>
          <a:xfrm>
            <a:off x="1075690" y="1887220"/>
            <a:ext cx="1734185" cy="829945"/>
          </a:xfrm>
          <a:prstGeom prst="rect">
            <a:avLst/>
          </a:prstGeom>
          <a:noFill/>
          <a:ln w="9525">
            <a:noFill/>
          </a:ln>
        </p:spPr>
        <p:txBody>
          <a:bodyPr wrap="square" anchor="t" anchorCtr="0">
            <a:spAutoFit/>
          </a:bodyPr>
          <a:p>
            <a:pPr marL="120650" indent="-120650"/>
            <a:r>
              <a:rPr lang="zh-CN" altLang="en-US" sz="2400" i="1" u="sng" dirty="0">
                <a:latin typeface="Arial" panose="020B0604020202020204" pitchFamily="34" charset="0"/>
                <a:ea typeface="微软雅黑" panose="020B0503020204020204" pitchFamily="34" charset="-122"/>
              </a:rPr>
              <a:t>温度升温快</a:t>
            </a:r>
            <a:endParaRPr lang="zh-CN" altLang="en-US" sz="2400" i="1" u="sng" dirty="0">
              <a:latin typeface="Arial" panose="020B0604020202020204" pitchFamily="34" charset="0"/>
              <a:ea typeface="微软雅黑" panose="020B0503020204020204" pitchFamily="34" charset="-122"/>
            </a:endParaRPr>
          </a:p>
          <a:p>
            <a:pPr marL="120650" indent="-120650"/>
            <a:r>
              <a:rPr lang="zh-CN" altLang="en-US" sz="2400" i="1" u="sng" dirty="0">
                <a:latin typeface="Arial" panose="020B0604020202020204" pitchFamily="34" charset="0"/>
                <a:ea typeface="微软雅黑" panose="020B0503020204020204" pitchFamily="34" charset="-122"/>
              </a:rPr>
              <a:t>燃烧速度快</a:t>
            </a:r>
            <a:endParaRPr lang="zh-CN" altLang="en-US" sz="2400" i="1" u="sng" dirty="0">
              <a:latin typeface="Arial" panose="020B0604020202020204" pitchFamily="34" charset="0"/>
              <a:ea typeface="微软雅黑" panose="020B0503020204020204" pitchFamily="34" charset="-122"/>
            </a:endParaRPr>
          </a:p>
        </p:txBody>
      </p:sp>
      <p:pic>
        <p:nvPicPr>
          <p:cNvPr id="21521" name="Picture 35" descr="kk1"/>
          <p:cNvPicPr>
            <a:picLocks noChangeAspect="1"/>
          </p:cNvPicPr>
          <p:nvPr/>
        </p:nvPicPr>
        <p:blipFill>
          <a:blip r:embed="rId6"/>
          <a:stretch>
            <a:fillRect/>
          </a:stretch>
        </p:blipFill>
        <p:spPr>
          <a:xfrm>
            <a:off x="952500" y="3254375"/>
            <a:ext cx="1973263" cy="1138238"/>
          </a:xfrm>
          <a:prstGeom prst="rect">
            <a:avLst/>
          </a:prstGeom>
          <a:noFill/>
          <a:ln w="9525">
            <a:noFill/>
          </a:ln>
        </p:spPr>
      </p:pic>
      <p:sp>
        <p:nvSpPr>
          <p:cNvPr id="21525" name="Text Box 39"/>
          <p:cNvSpPr txBox="1"/>
          <p:nvPr/>
        </p:nvSpPr>
        <p:spPr>
          <a:xfrm>
            <a:off x="883920" y="3394710"/>
            <a:ext cx="2042160" cy="829945"/>
          </a:xfrm>
          <a:prstGeom prst="rect">
            <a:avLst/>
          </a:prstGeom>
          <a:noFill/>
          <a:ln w="9525">
            <a:noFill/>
          </a:ln>
        </p:spPr>
        <p:txBody>
          <a:bodyPr wrap="square" anchor="t" anchorCtr="0">
            <a:spAutoFit/>
          </a:bodyPr>
          <a:p>
            <a:pPr eaLnBrk="0" hangingPunct="0"/>
            <a:r>
              <a:rPr lang="zh-CN" altLang="en-US" sz="2400" u="sng" dirty="0">
                <a:solidFill>
                  <a:srgbClr val="080808"/>
                </a:solidFill>
                <a:latin typeface="Arial" panose="020B0604020202020204" pitchFamily="34" charset="0"/>
                <a:ea typeface="微软雅黑" panose="020B0503020204020204" pitchFamily="34" charset="-122"/>
              </a:rPr>
              <a:t>火势大</a:t>
            </a:r>
            <a:endParaRPr lang="zh-CN" altLang="en-US" sz="2400" dirty="0">
              <a:solidFill>
                <a:srgbClr val="080808"/>
              </a:solidFill>
              <a:latin typeface="Arial" panose="020B0604020202020204" pitchFamily="34" charset="0"/>
              <a:ea typeface="微软雅黑" panose="020B0503020204020204" pitchFamily="34" charset="-122"/>
            </a:endParaRPr>
          </a:p>
          <a:p>
            <a:pPr eaLnBrk="0" hangingPunct="0"/>
            <a:r>
              <a:rPr lang="zh-CN" altLang="en-US" sz="2400" u="sng" dirty="0">
                <a:solidFill>
                  <a:srgbClr val="080808"/>
                </a:solidFill>
                <a:latin typeface="Arial" panose="020B0604020202020204" pitchFamily="34" charset="0"/>
                <a:ea typeface="微软雅黑" panose="020B0503020204020204" pitchFamily="34" charset="-122"/>
              </a:rPr>
              <a:t>火灾蔓延迅速</a:t>
            </a:r>
            <a:endParaRPr lang="zh-CN" altLang="en-US" sz="2400" u="sng" dirty="0">
              <a:solidFill>
                <a:srgbClr val="080808"/>
              </a:solidFill>
              <a:latin typeface="Arial" panose="020B0604020202020204" pitchFamily="34" charset="0"/>
              <a:ea typeface="微软雅黑" panose="020B0503020204020204" pitchFamily="34" charset="-122"/>
            </a:endParaRPr>
          </a:p>
        </p:txBody>
      </p:sp>
      <p:sp>
        <p:nvSpPr>
          <p:cNvPr id="21526" name="Rectangle 41"/>
          <p:cNvSpPr/>
          <p:nvPr/>
        </p:nvSpPr>
        <p:spPr>
          <a:xfrm>
            <a:off x="3956685" y="3419475"/>
            <a:ext cx="894080" cy="521970"/>
          </a:xfrm>
          <a:prstGeom prst="rect">
            <a:avLst/>
          </a:prstGeom>
          <a:noFill/>
          <a:ln w="9525">
            <a:noFill/>
          </a:ln>
        </p:spPr>
        <p:txBody>
          <a:bodyPr wrap="none" anchor="t" anchorCtr="0">
            <a:spAutoFit/>
          </a:bodyPr>
          <a:p>
            <a:pPr algn="ctr"/>
            <a:r>
              <a:rPr lang="zh-CN" altLang="en-US" sz="2800" i="1" dirty="0">
                <a:solidFill>
                  <a:srgbClr val="FF0066"/>
                </a:solidFill>
                <a:latin typeface="Arial" panose="020B0604020202020204" pitchFamily="34" charset="0"/>
                <a:ea typeface="微软雅黑" panose="020B0503020204020204" pitchFamily="34" charset="-122"/>
              </a:rPr>
              <a:t>特点</a:t>
            </a:r>
            <a:endParaRPr lang="zh-CN" altLang="en-US" sz="2800" i="1" dirty="0">
              <a:solidFill>
                <a:srgbClr val="FF0066"/>
              </a:solidFill>
              <a:latin typeface="Arial" panose="020B0604020202020204" pitchFamily="34" charset="0"/>
              <a:ea typeface="微软雅黑" panose="020B0503020204020204" pitchFamily="34" charset="-122"/>
            </a:endParaRPr>
          </a:p>
        </p:txBody>
      </p:sp>
      <p:sp>
        <p:nvSpPr>
          <p:cNvPr id="21528" name="Text Box 45"/>
          <p:cNvSpPr txBox="1"/>
          <p:nvPr/>
        </p:nvSpPr>
        <p:spPr>
          <a:xfrm>
            <a:off x="6341110" y="4733290"/>
            <a:ext cx="1806575" cy="1014730"/>
          </a:xfrm>
          <a:prstGeom prst="rect">
            <a:avLst/>
          </a:prstGeom>
          <a:noFill/>
          <a:ln w="9525">
            <a:noFill/>
          </a:ln>
        </p:spPr>
        <p:txBody>
          <a:bodyPr wrap="square" anchor="t" anchorCtr="0">
            <a:spAutoFit/>
          </a:bodyPr>
          <a:p>
            <a:pPr marL="120650" indent="-120650">
              <a:spcBef>
                <a:spcPct val="50000"/>
              </a:spcBef>
            </a:pPr>
            <a:r>
              <a:rPr lang="zh-CN" altLang="en-US" sz="2400" i="1" u="sng" dirty="0">
                <a:latin typeface="Arial" panose="020B0604020202020204" pitchFamily="34" charset="0"/>
                <a:ea typeface="微软雅黑" panose="020B0503020204020204" pitchFamily="34" charset="-122"/>
              </a:rPr>
              <a:t>影响大</a:t>
            </a:r>
            <a:endParaRPr lang="zh-CN" altLang="en-US" sz="2400" i="1" u="sng" dirty="0">
              <a:latin typeface="Arial" panose="020B0604020202020204" pitchFamily="34" charset="0"/>
              <a:ea typeface="微软雅黑" panose="020B0503020204020204" pitchFamily="34" charset="-122"/>
            </a:endParaRPr>
          </a:p>
          <a:p>
            <a:pPr marL="120650" indent="-120650">
              <a:spcBef>
                <a:spcPct val="50000"/>
              </a:spcBef>
            </a:pPr>
            <a:r>
              <a:rPr lang="zh-CN" altLang="en-US" sz="2400" i="1" u="sng" dirty="0">
                <a:latin typeface="Arial" panose="020B0604020202020204" pitchFamily="34" charset="0"/>
                <a:ea typeface="微软雅黑" panose="020B0503020204020204" pitchFamily="34" charset="-122"/>
              </a:rPr>
              <a:t>环境破坏大</a:t>
            </a:r>
            <a:endParaRPr lang="zh-CN" altLang="en-US" sz="2400" i="1" u="sng" dirty="0">
              <a:latin typeface="Arial" panose="020B0604020202020204" pitchFamily="34" charset="0"/>
              <a:ea typeface="微软雅黑" panose="020B0503020204020204" pitchFamily="34" charset="-122"/>
            </a:endParaRPr>
          </a:p>
        </p:txBody>
      </p:sp>
      <p:sp>
        <p:nvSpPr>
          <p:cNvPr id="21529" name="Text Box 46"/>
          <p:cNvSpPr txBox="1"/>
          <p:nvPr/>
        </p:nvSpPr>
        <p:spPr>
          <a:xfrm>
            <a:off x="6324600" y="2133600"/>
            <a:ext cx="1831975" cy="274638"/>
          </a:xfrm>
          <a:prstGeom prst="rect">
            <a:avLst/>
          </a:prstGeom>
          <a:noFill/>
          <a:ln w="9525">
            <a:noFill/>
          </a:ln>
        </p:spPr>
        <p:txBody>
          <a:bodyPr anchor="t" anchorCtr="0">
            <a:spAutoFit/>
          </a:bodyPr>
          <a:p>
            <a:pPr marL="120650" indent="-120650">
              <a:spcBef>
                <a:spcPct val="50000"/>
              </a:spcBef>
            </a:pPr>
            <a:endParaRPr lang="zh-CN" altLang="zh-CN" sz="1200" b="1" dirty="0">
              <a:solidFill>
                <a:srgbClr val="080808"/>
              </a:solidFill>
              <a:latin typeface="Arial" panose="020B0604020202020204" pitchFamily="34" charset="0"/>
              <a:ea typeface="微软雅黑" panose="020B0503020204020204" pitchFamily="34" charset="-122"/>
            </a:endParaRPr>
          </a:p>
        </p:txBody>
      </p:sp>
      <p:sp>
        <p:nvSpPr>
          <p:cNvPr id="21531" name="Text Box 49"/>
          <p:cNvSpPr txBox="1"/>
          <p:nvPr/>
        </p:nvSpPr>
        <p:spPr>
          <a:xfrm>
            <a:off x="1075055" y="4597400"/>
            <a:ext cx="1734820" cy="1198880"/>
          </a:xfrm>
          <a:prstGeom prst="rect">
            <a:avLst/>
          </a:prstGeom>
          <a:noFill/>
          <a:ln w="9525">
            <a:noFill/>
          </a:ln>
        </p:spPr>
        <p:txBody>
          <a:bodyPr wrap="square" anchor="t" anchorCtr="0">
            <a:spAutoFit/>
          </a:bodyPr>
          <a:p>
            <a:pPr marL="120650" indent="-120650"/>
            <a:r>
              <a:rPr lang="zh-CN" altLang="en-US" sz="2400" i="1" u="sng" dirty="0">
                <a:latin typeface="Arial" panose="020B0604020202020204" pitchFamily="34" charset="0"/>
                <a:ea typeface="微软雅黑" panose="020B0503020204020204" pitchFamily="34" charset="-122"/>
              </a:rPr>
              <a:t>毒性强</a:t>
            </a:r>
            <a:endParaRPr lang="zh-CN" altLang="en-US" sz="2400" i="1" u="sng" dirty="0">
              <a:latin typeface="Arial" panose="020B0604020202020204" pitchFamily="34" charset="0"/>
              <a:ea typeface="微软雅黑" panose="020B0503020204020204" pitchFamily="34" charset="-122"/>
            </a:endParaRPr>
          </a:p>
          <a:p>
            <a:pPr marL="120650" indent="-120650"/>
            <a:r>
              <a:rPr lang="zh-CN" altLang="en-US" sz="2400" i="1" u="sng" dirty="0">
                <a:latin typeface="Arial" panose="020B0604020202020204" pitchFamily="34" charset="0"/>
                <a:ea typeface="微软雅黑" panose="020B0503020204020204" pitchFamily="34" charset="-122"/>
              </a:rPr>
              <a:t>灭火救援难度大</a:t>
            </a:r>
            <a:endParaRPr lang="zh-CN" altLang="en-US" sz="2400" i="1" u="sng" dirty="0">
              <a:latin typeface="Arial" panose="020B0604020202020204" pitchFamily="34" charset="0"/>
              <a:ea typeface="微软雅黑" panose="020B0503020204020204" pitchFamily="34" charset="-122"/>
            </a:endParaRPr>
          </a:p>
        </p:txBody>
      </p:sp>
      <p:sp>
        <p:nvSpPr>
          <p:cNvPr id="21532" name="Line 19"/>
          <p:cNvSpPr/>
          <p:nvPr/>
        </p:nvSpPr>
        <p:spPr>
          <a:xfrm>
            <a:off x="2971800" y="5257800"/>
            <a:ext cx="762000" cy="0"/>
          </a:xfrm>
          <a:prstGeom prst="line">
            <a:avLst/>
          </a:prstGeom>
          <a:ln w="19050" cap="flat" cmpd="sng">
            <a:solidFill>
              <a:schemeClr val="tx1"/>
            </a:solidFill>
            <a:prstDash val="solid"/>
            <a:round/>
            <a:headEnd type="none" w="med" len="med"/>
            <a:tailEnd type="none" w="med" len="med"/>
          </a:ln>
        </p:spPr>
      </p:sp>
      <p:sp>
        <p:nvSpPr>
          <p:cNvPr id="21533" name="Line 19"/>
          <p:cNvSpPr/>
          <p:nvPr/>
        </p:nvSpPr>
        <p:spPr>
          <a:xfrm>
            <a:off x="2895600" y="3886200"/>
            <a:ext cx="838200" cy="0"/>
          </a:xfrm>
          <a:prstGeom prst="line">
            <a:avLst/>
          </a:prstGeom>
          <a:ln w="19050" cap="flat" cmpd="sng">
            <a:solidFill>
              <a:schemeClr val="tx1"/>
            </a:solidFill>
            <a:prstDash val="solid"/>
            <a:round/>
            <a:headEnd type="none" w="med" len="med"/>
            <a:tailEnd type="none" w="med" len="med"/>
          </a:ln>
        </p:spPr>
      </p:sp>
      <p:sp>
        <p:nvSpPr>
          <p:cNvPr id="21534" name="Line 19"/>
          <p:cNvSpPr/>
          <p:nvPr/>
        </p:nvSpPr>
        <p:spPr>
          <a:xfrm>
            <a:off x="2895600" y="2286000"/>
            <a:ext cx="838200" cy="0"/>
          </a:xfrm>
          <a:prstGeom prst="line">
            <a:avLst/>
          </a:prstGeom>
          <a:ln w="19050" cap="flat" cmpd="sng">
            <a:solidFill>
              <a:schemeClr val="tx1"/>
            </a:solidFill>
            <a:prstDash val="solid"/>
            <a:round/>
            <a:headEnd type="none" w="med" len="med"/>
            <a:tailEnd type="none" w="med" len="med"/>
          </a:ln>
        </p:spPr>
      </p:sp>
      <p:sp>
        <p:nvSpPr>
          <p:cNvPr id="21537" name="Rectangle 57"/>
          <p:cNvSpPr/>
          <p:nvPr/>
        </p:nvSpPr>
        <p:spPr>
          <a:xfrm>
            <a:off x="6415405" y="1757045"/>
            <a:ext cx="1711325" cy="829945"/>
          </a:xfrm>
          <a:prstGeom prst="rect">
            <a:avLst/>
          </a:prstGeom>
          <a:noFill/>
          <a:ln w="9525">
            <a:noFill/>
          </a:ln>
        </p:spPr>
        <p:txBody>
          <a:bodyPr wrap="square" anchor="t" anchorCtr="0">
            <a:spAutoFit/>
          </a:bodyPr>
          <a:p>
            <a:r>
              <a:rPr lang="zh-CN" altLang="en-US" sz="2400" i="1" u="sng" dirty="0">
                <a:latin typeface="Arial" panose="020B0604020202020204" pitchFamily="34" charset="0"/>
                <a:ea typeface="微软雅黑" panose="020B0503020204020204" pitchFamily="34" charset="-122"/>
              </a:rPr>
              <a:t>压力上升快易形成爆炸</a:t>
            </a:r>
            <a:endParaRPr lang="zh-CN" altLang="en-US" sz="2400" i="1" u="sng" dirty="0">
              <a:latin typeface="Arial" panose="020B0604020202020204" pitchFamily="34" charset="0"/>
              <a:ea typeface="微软雅黑" panose="020B0503020204020204" pitchFamily="34" charset="-122"/>
            </a:endParaRPr>
          </a:p>
        </p:txBody>
      </p:sp>
      <p:sp>
        <p:nvSpPr>
          <p:cNvPr id="21539" name="Rectangle 59"/>
          <p:cNvSpPr/>
          <p:nvPr/>
        </p:nvSpPr>
        <p:spPr>
          <a:xfrm>
            <a:off x="6343015" y="3394710"/>
            <a:ext cx="2092960" cy="829945"/>
          </a:xfrm>
          <a:prstGeom prst="rect">
            <a:avLst/>
          </a:prstGeom>
          <a:noFill/>
          <a:ln w="9525">
            <a:noFill/>
          </a:ln>
        </p:spPr>
        <p:txBody>
          <a:bodyPr wrap="square" anchor="t" anchorCtr="0">
            <a:spAutoFit/>
          </a:bodyPr>
          <a:p>
            <a:r>
              <a:rPr lang="zh-CN" altLang="en-US" sz="2400" i="1" u="sng" dirty="0">
                <a:latin typeface="Arial" panose="020B0604020202020204" pitchFamily="34" charset="0"/>
                <a:ea typeface="微软雅黑" panose="020B0503020204020204" pitchFamily="34" charset="-122"/>
              </a:rPr>
              <a:t>破坏力大</a:t>
            </a:r>
            <a:endParaRPr lang="zh-CN" altLang="en-US" sz="2400" i="1" u="sng" dirty="0">
              <a:latin typeface="Arial" panose="020B0604020202020204" pitchFamily="34" charset="0"/>
              <a:ea typeface="微软雅黑" panose="020B0503020204020204" pitchFamily="34" charset="-122"/>
            </a:endParaRPr>
          </a:p>
          <a:p>
            <a:r>
              <a:rPr lang="zh-CN" altLang="en-US" sz="2400" i="1" u="sng" dirty="0">
                <a:latin typeface="Arial" panose="020B0604020202020204" pitchFamily="34" charset="0"/>
                <a:ea typeface="微软雅黑" panose="020B0503020204020204" pitchFamily="34" charset="-122"/>
              </a:rPr>
              <a:t>火场情况复杂</a:t>
            </a:r>
            <a:endParaRPr lang="zh-CN" altLang="en-US" sz="2400" i="1" u="sng" dirty="0">
              <a:latin typeface="Arial" panose="020B0604020202020204" pitchFamily="34" charset="0"/>
              <a:ea typeface="微软雅黑" panose="020B0503020204020204" pitchFamily="34" charset="-122"/>
            </a:endParaRPr>
          </a:p>
        </p:txBody>
      </p:sp>
      <p:pic>
        <p:nvPicPr>
          <p:cNvPr id="21541" name="Picture 61" descr="f69ecafc10230e8fb901a09e"/>
          <p:cNvPicPr>
            <a:picLocks noChangeAspect="1"/>
          </p:cNvPicPr>
          <p:nvPr/>
        </p:nvPicPr>
        <p:blipFill>
          <a:blip r:embed="rId7"/>
          <a:stretch>
            <a:fillRect/>
          </a:stretch>
        </p:blipFill>
        <p:spPr>
          <a:xfrm>
            <a:off x="8077200" y="83820"/>
            <a:ext cx="901700" cy="1525588"/>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AutoShape 2"/>
          <p:cNvSpPr/>
          <p:nvPr/>
        </p:nvSpPr>
        <p:spPr>
          <a:xfrm flipH="1">
            <a:off x="250825" y="1619250"/>
            <a:ext cx="1425575" cy="4038600"/>
          </a:xfrm>
          <a:prstGeom prst="roundRect">
            <a:avLst>
              <a:gd name="adj" fmla="val 11375"/>
            </a:avLst>
          </a:prstGeom>
          <a:solidFill>
            <a:srgbClr val="FFFFFF"/>
          </a:solidFill>
          <a:ln w="28575" cap="flat" cmpd="sng">
            <a:solidFill>
              <a:schemeClr val="hlink"/>
            </a:solidFill>
            <a:prstDash val="solid"/>
            <a:round/>
            <a:headEnd type="none" w="med" len="med"/>
            <a:tailEnd type="none" w="med" len="med"/>
          </a:ln>
        </p:spPr>
        <p:txBody>
          <a:bodyPr wrap="none" anchor="ctr" anchorCtr="0"/>
          <a:p>
            <a:pPr algn="ctr">
              <a:lnSpc>
                <a:spcPct val="220000"/>
              </a:lnSpc>
            </a:pPr>
            <a:r>
              <a:rPr lang="zh-CN" altLang="zh-CN" dirty="0">
                <a:solidFill>
                  <a:srgbClr val="FF0000"/>
                </a:solidFill>
                <a:latin typeface="Arial" panose="020B0604020202020204" pitchFamily="34" charset="0"/>
                <a:ea typeface="微软雅黑" panose="020B0503020204020204" pitchFamily="34" charset="-122"/>
              </a:rPr>
              <a:t>危险化学</a:t>
            </a:r>
            <a:endParaRPr lang="zh-CN" altLang="zh-CN" dirty="0">
              <a:solidFill>
                <a:srgbClr val="FF0000"/>
              </a:solidFill>
              <a:latin typeface="Arial" panose="020B0604020202020204" pitchFamily="34" charset="0"/>
              <a:ea typeface="微软雅黑" panose="020B0503020204020204" pitchFamily="34" charset="-122"/>
            </a:endParaRPr>
          </a:p>
          <a:p>
            <a:pPr algn="ctr">
              <a:lnSpc>
                <a:spcPct val="220000"/>
              </a:lnSpc>
            </a:pPr>
            <a:r>
              <a:rPr lang="zh-CN" altLang="zh-CN" dirty="0">
                <a:solidFill>
                  <a:srgbClr val="FF0000"/>
                </a:solidFill>
                <a:latin typeface="Arial" panose="020B0604020202020204" pitchFamily="34" charset="0"/>
                <a:ea typeface="微软雅黑" panose="020B0503020204020204" pitchFamily="34" charset="-122"/>
              </a:rPr>
              <a:t>品事故现</a:t>
            </a:r>
            <a:endParaRPr lang="zh-CN" altLang="zh-CN" dirty="0">
              <a:solidFill>
                <a:srgbClr val="FF0000"/>
              </a:solidFill>
              <a:latin typeface="Arial" panose="020B0604020202020204" pitchFamily="34" charset="0"/>
              <a:ea typeface="微软雅黑" panose="020B0503020204020204" pitchFamily="34" charset="-122"/>
            </a:endParaRPr>
          </a:p>
          <a:p>
            <a:pPr algn="ctr">
              <a:lnSpc>
                <a:spcPct val="220000"/>
              </a:lnSpc>
            </a:pPr>
            <a:r>
              <a:rPr lang="zh-CN" altLang="zh-CN" dirty="0">
                <a:solidFill>
                  <a:srgbClr val="FF0000"/>
                </a:solidFill>
                <a:latin typeface="Arial" panose="020B0604020202020204" pitchFamily="34" charset="0"/>
                <a:ea typeface="微软雅黑" panose="020B0503020204020204" pitchFamily="34" charset="-122"/>
              </a:rPr>
              <a:t>场救援与</a:t>
            </a:r>
            <a:endParaRPr lang="zh-CN" altLang="zh-CN" dirty="0">
              <a:solidFill>
                <a:srgbClr val="FF0000"/>
              </a:solidFill>
              <a:latin typeface="Arial" panose="020B0604020202020204" pitchFamily="34" charset="0"/>
              <a:ea typeface="微软雅黑" panose="020B0503020204020204" pitchFamily="34" charset="-122"/>
            </a:endParaRPr>
          </a:p>
          <a:p>
            <a:pPr algn="ctr">
              <a:lnSpc>
                <a:spcPct val="220000"/>
              </a:lnSpc>
            </a:pPr>
            <a:r>
              <a:rPr lang="zh-CN" altLang="zh-CN" dirty="0">
                <a:solidFill>
                  <a:srgbClr val="FF0000"/>
                </a:solidFill>
                <a:latin typeface="Arial" panose="020B0604020202020204" pitchFamily="34" charset="0"/>
                <a:ea typeface="微软雅黑" panose="020B0503020204020204" pitchFamily="34" charset="-122"/>
              </a:rPr>
              <a:t>处置基本</a:t>
            </a:r>
            <a:endParaRPr lang="zh-CN" altLang="zh-CN" dirty="0">
              <a:solidFill>
                <a:srgbClr val="FF0000"/>
              </a:solidFill>
              <a:latin typeface="Arial" panose="020B0604020202020204" pitchFamily="34" charset="0"/>
              <a:ea typeface="微软雅黑" panose="020B0503020204020204" pitchFamily="34" charset="-122"/>
            </a:endParaRPr>
          </a:p>
          <a:p>
            <a:pPr algn="ctr">
              <a:lnSpc>
                <a:spcPct val="220000"/>
              </a:lnSpc>
            </a:pPr>
            <a:r>
              <a:rPr lang="zh-CN" altLang="zh-CN" dirty="0">
                <a:solidFill>
                  <a:srgbClr val="FF0000"/>
                </a:solidFill>
                <a:latin typeface="Arial" panose="020B0604020202020204" pitchFamily="34" charset="0"/>
                <a:ea typeface="微软雅黑" panose="020B0503020204020204" pitchFamily="34" charset="-122"/>
              </a:rPr>
              <a:t>程序</a:t>
            </a:r>
            <a:endParaRPr lang="zh-CN" altLang="zh-CN" dirty="0">
              <a:solidFill>
                <a:srgbClr val="FF0000"/>
              </a:solidFill>
              <a:latin typeface="Arial" panose="020B0604020202020204" pitchFamily="34" charset="0"/>
              <a:ea typeface="微软雅黑" panose="020B0503020204020204" pitchFamily="34" charset="-122"/>
            </a:endParaRPr>
          </a:p>
        </p:txBody>
      </p:sp>
      <p:sp>
        <p:nvSpPr>
          <p:cNvPr id="35842" name="AutoShape 3"/>
          <p:cNvSpPr/>
          <p:nvPr/>
        </p:nvSpPr>
        <p:spPr>
          <a:xfrm>
            <a:off x="1774825" y="1676400"/>
            <a:ext cx="6530975" cy="3984625"/>
          </a:xfrm>
          <a:prstGeom prst="roundRect">
            <a:avLst>
              <a:gd name="adj" fmla="val 2454"/>
            </a:avLst>
          </a:prstGeom>
          <a:solidFill>
            <a:schemeClr val="hlink"/>
          </a:solidFill>
          <a:ln w="28575" cap="flat" cmpd="sng">
            <a:solidFill>
              <a:srgbClr val="FEFEFE"/>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02405" name="Freeform 5"/>
          <p:cNvSpPr/>
          <p:nvPr/>
        </p:nvSpPr>
        <p:spPr bwMode="gray">
          <a:xfrm flipH="1">
            <a:off x="7770813" y="1666875"/>
            <a:ext cx="515938" cy="465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0">
            <a:noFill/>
            <a:prstDash val="solid"/>
            <a:round/>
          </a:ln>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smtClean="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nvGrpSpPr>
          <p:cNvPr id="35844" name="Group 6"/>
          <p:cNvGrpSpPr/>
          <p:nvPr/>
        </p:nvGrpSpPr>
        <p:grpSpPr>
          <a:xfrm rot="5400000">
            <a:off x="1479550" y="1765300"/>
            <a:ext cx="495300" cy="666750"/>
            <a:chOff x="778" y="1762"/>
            <a:chExt cx="312" cy="420"/>
          </a:xfrm>
        </p:grpSpPr>
        <p:grpSp>
          <p:nvGrpSpPr>
            <p:cNvPr id="35845" name="Group 7"/>
            <p:cNvGrpSpPr/>
            <p:nvPr/>
          </p:nvGrpSpPr>
          <p:grpSpPr>
            <a:xfrm>
              <a:off x="960" y="1764"/>
              <a:ext cx="130" cy="418"/>
              <a:chOff x="960" y="1764"/>
              <a:chExt cx="130" cy="418"/>
            </a:xfrm>
          </p:grpSpPr>
          <p:sp>
            <p:nvSpPr>
              <p:cNvPr id="35846" name="Oval 8"/>
              <p:cNvSpPr/>
              <p:nvPr/>
            </p:nvSpPr>
            <p:spPr>
              <a:xfrm>
                <a:off x="960" y="1764"/>
                <a:ext cx="126" cy="120"/>
              </a:xfrm>
              <a:prstGeom prst="ellipse">
                <a:avLst/>
              </a:prstGeom>
              <a:solidFill>
                <a:srgbClr val="000000">
                  <a:alpha val="20000"/>
                </a:srgbClr>
              </a:solidFill>
              <a:ln w="38100" cap="flat" cmpd="sng">
                <a:solidFill>
                  <a:srgbClr val="DDDDDD"/>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35847" name="Oval 9"/>
              <p:cNvSpPr/>
              <p:nvPr/>
            </p:nvSpPr>
            <p:spPr>
              <a:xfrm>
                <a:off x="964" y="2062"/>
                <a:ext cx="126" cy="120"/>
              </a:xfrm>
              <a:prstGeom prst="ellipse">
                <a:avLst/>
              </a:prstGeom>
              <a:solidFill>
                <a:srgbClr val="000000">
                  <a:alpha val="30196"/>
                </a:srgbClr>
              </a:solidFill>
              <a:ln w="38100" cap="flat" cmpd="sng">
                <a:solidFill>
                  <a:srgbClr val="DDDDDD"/>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35848" name="AutoShape 10"/>
              <p:cNvSpPr/>
              <p:nvPr/>
            </p:nvSpPr>
            <p:spPr>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tileRect/>
              </a:gradFill>
              <a:ln w="3810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grpSp>
          <p:nvGrpSpPr>
            <p:cNvPr id="35849" name="Group 11"/>
            <p:cNvGrpSpPr/>
            <p:nvPr/>
          </p:nvGrpSpPr>
          <p:grpSpPr>
            <a:xfrm>
              <a:off x="778" y="1762"/>
              <a:ext cx="130" cy="418"/>
              <a:chOff x="960" y="1764"/>
              <a:chExt cx="130" cy="418"/>
            </a:xfrm>
          </p:grpSpPr>
          <p:sp>
            <p:nvSpPr>
              <p:cNvPr id="35850" name="Oval 12"/>
              <p:cNvSpPr/>
              <p:nvPr/>
            </p:nvSpPr>
            <p:spPr>
              <a:xfrm>
                <a:off x="960" y="1764"/>
                <a:ext cx="126" cy="120"/>
              </a:xfrm>
              <a:prstGeom prst="ellipse">
                <a:avLst/>
              </a:prstGeom>
              <a:solidFill>
                <a:srgbClr val="000000">
                  <a:alpha val="20000"/>
                </a:srgbClr>
              </a:solidFill>
              <a:ln w="38100" cap="flat" cmpd="sng">
                <a:solidFill>
                  <a:srgbClr val="DDDDDD"/>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35851" name="Oval 13"/>
              <p:cNvSpPr/>
              <p:nvPr/>
            </p:nvSpPr>
            <p:spPr>
              <a:xfrm>
                <a:off x="964" y="2062"/>
                <a:ext cx="126" cy="120"/>
              </a:xfrm>
              <a:prstGeom prst="ellipse">
                <a:avLst/>
              </a:prstGeom>
              <a:solidFill>
                <a:srgbClr val="000000">
                  <a:alpha val="30196"/>
                </a:srgbClr>
              </a:solidFill>
              <a:ln w="38100" cap="flat" cmpd="sng">
                <a:solidFill>
                  <a:srgbClr val="DDDDDD"/>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35852" name="AutoShape 14"/>
              <p:cNvSpPr/>
              <p:nvPr/>
            </p:nvSpPr>
            <p:spPr>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tileRect/>
              </a:gradFill>
              <a:ln w="3810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grpSp>
      <p:grpSp>
        <p:nvGrpSpPr>
          <p:cNvPr id="35853" name="Group 15"/>
          <p:cNvGrpSpPr/>
          <p:nvPr/>
        </p:nvGrpSpPr>
        <p:grpSpPr>
          <a:xfrm rot="5400000">
            <a:off x="1479550" y="4889500"/>
            <a:ext cx="495300" cy="666750"/>
            <a:chOff x="778" y="1762"/>
            <a:chExt cx="312" cy="420"/>
          </a:xfrm>
        </p:grpSpPr>
        <p:grpSp>
          <p:nvGrpSpPr>
            <p:cNvPr id="35854" name="Group 16"/>
            <p:cNvGrpSpPr/>
            <p:nvPr/>
          </p:nvGrpSpPr>
          <p:grpSpPr>
            <a:xfrm>
              <a:off x="960" y="1764"/>
              <a:ext cx="130" cy="418"/>
              <a:chOff x="960" y="1764"/>
              <a:chExt cx="130" cy="418"/>
            </a:xfrm>
          </p:grpSpPr>
          <p:sp>
            <p:nvSpPr>
              <p:cNvPr id="35855" name="Oval 17"/>
              <p:cNvSpPr/>
              <p:nvPr/>
            </p:nvSpPr>
            <p:spPr>
              <a:xfrm>
                <a:off x="960" y="1764"/>
                <a:ext cx="126" cy="120"/>
              </a:xfrm>
              <a:prstGeom prst="ellipse">
                <a:avLst/>
              </a:prstGeom>
              <a:solidFill>
                <a:srgbClr val="000000">
                  <a:alpha val="20000"/>
                </a:srgbClr>
              </a:solidFill>
              <a:ln w="38100" cap="flat" cmpd="sng">
                <a:solidFill>
                  <a:srgbClr val="DDDDDD"/>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35856" name="Oval 18"/>
              <p:cNvSpPr/>
              <p:nvPr/>
            </p:nvSpPr>
            <p:spPr>
              <a:xfrm>
                <a:off x="964" y="2062"/>
                <a:ext cx="126" cy="120"/>
              </a:xfrm>
              <a:prstGeom prst="ellipse">
                <a:avLst/>
              </a:prstGeom>
              <a:solidFill>
                <a:srgbClr val="000000">
                  <a:alpha val="30196"/>
                </a:srgbClr>
              </a:solidFill>
              <a:ln w="38100" cap="flat" cmpd="sng">
                <a:solidFill>
                  <a:srgbClr val="DDDDDD"/>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35857" name="AutoShape 19"/>
              <p:cNvSpPr/>
              <p:nvPr/>
            </p:nvSpPr>
            <p:spPr>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tileRect/>
              </a:gradFill>
              <a:ln w="3810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grpSp>
          <p:nvGrpSpPr>
            <p:cNvPr id="35858" name="Group 20"/>
            <p:cNvGrpSpPr/>
            <p:nvPr/>
          </p:nvGrpSpPr>
          <p:grpSpPr>
            <a:xfrm>
              <a:off x="778" y="1762"/>
              <a:ext cx="130" cy="418"/>
              <a:chOff x="960" y="1764"/>
              <a:chExt cx="130" cy="418"/>
            </a:xfrm>
          </p:grpSpPr>
          <p:sp>
            <p:nvSpPr>
              <p:cNvPr id="35859" name="Oval 21"/>
              <p:cNvSpPr/>
              <p:nvPr/>
            </p:nvSpPr>
            <p:spPr>
              <a:xfrm>
                <a:off x="960" y="1764"/>
                <a:ext cx="126" cy="120"/>
              </a:xfrm>
              <a:prstGeom prst="ellipse">
                <a:avLst/>
              </a:prstGeom>
              <a:solidFill>
                <a:srgbClr val="000000">
                  <a:alpha val="20000"/>
                </a:srgbClr>
              </a:solidFill>
              <a:ln w="38100" cap="flat" cmpd="sng">
                <a:solidFill>
                  <a:srgbClr val="DDDDDD"/>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35860" name="Oval 22"/>
              <p:cNvSpPr/>
              <p:nvPr/>
            </p:nvSpPr>
            <p:spPr>
              <a:xfrm>
                <a:off x="964" y="2062"/>
                <a:ext cx="126" cy="120"/>
              </a:xfrm>
              <a:prstGeom prst="ellipse">
                <a:avLst/>
              </a:prstGeom>
              <a:solidFill>
                <a:srgbClr val="000000">
                  <a:alpha val="30196"/>
                </a:srgbClr>
              </a:solidFill>
              <a:ln w="38100" cap="flat" cmpd="sng">
                <a:solidFill>
                  <a:srgbClr val="DDDDDD"/>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35861" name="AutoShape 23"/>
              <p:cNvSpPr/>
              <p:nvPr/>
            </p:nvSpPr>
            <p:spPr>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tileRect/>
              </a:gradFill>
              <a:ln w="38100">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grpSp>
      <p:sp>
        <p:nvSpPr>
          <p:cNvPr id="35862" name="Text Box 25"/>
          <p:cNvSpPr txBox="1"/>
          <p:nvPr/>
        </p:nvSpPr>
        <p:spPr>
          <a:xfrm>
            <a:off x="2339975" y="1676400"/>
            <a:ext cx="5547995" cy="3569335"/>
          </a:xfrm>
          <a:prstGeom prst="rect">
            <a:avLst/>
          </a:prstGeom>
          <a:noFill/>
          <a:ln w="9525">
            <a:noFill/>
          </a:ln>
        </p:spPr>
        <p:txBody>
          <a:bodyPr wrap="square" anchor="t" anchorCtr="0">
            <a:spAutoFit/>
          </a:bodyPr>
          <a:p>
            <a:pPr>
              <a:spcBef>
                <a:spcPct val="50000"/>
              </a:spcBef>
            </a:pPr>
            <a:r>
              <a:rPr lang="en-US" altLang="zh-CN" sz="1600" dirty="0">
                <a:latin typeface="Arial" panose="020B0604020202020204" pitchFamily="34" charset="0"/>
                <a:ea typeface="微软雅黑" panose="020B0503020204020204" pitchFamily="34" charset="-122"/>
              </a:rPr>
              <a:t>                                        </a:t>
            </a:r>
            <a:endParaRPr lang="en-US" altLang="zh-CN" sz="2800" dirty="0">
              <a:latin typeface="Arial" panose="020B0604020202020204" pitchFamily="34" charset="0"/>
              <a:ea typeface="微软雅黑" panose="020B0503020204020204" pitchFamily="34" charset="-122"/>
            </a:endParaRPr>
          </a:p>
          <a:p>
            <a:pPr marL="342900" indent="-342900">
              <a:spcBef>
                <a:spcPct val="50000"/>
              </a:spcBef>
              <a:buAutoNum type="arabicPeriod"/>
            </a:pPr>
            <a:r>
              <a:rPr lang="zh-CN" altLang="en-US" sz="2800" dirty="0">
                <a:latin typeface="Arial" panose="020B0604020202020204" pitchFamily="34" charset="0"/>
                <a:ea typeface="微软雅黑" panose="020B0503020204020204" pitchFamily="34" charset="-122"/>
              </a:rPr>
              <a:t>防护；</a:t>
            </a:r>
            <a:r>
              <a:rPr lang="en-US" altLang="zh-CN" sz="2800" dirty="0">
                <a:latin typeface="Arial" panose="020B0604020202020204" pitchFamily="34" charset="0"/>
                <a:ea typeface="微软雅黑" panose="020B0503020204020204" pitchFamily="34" charset="-122"/>
              </a:rPr>
              <a:t>                     6. </a:t>
            </a:r>
            <a:r>
              <a:rPr lang="zh-CN" altLang="en-US" sz="2800" dirty="0">
                <a:latin typeface="Arial" panose="020B0604020202020204" pitchFamily="34" charset="0"/>
                <a:ea typeface="微软雅黑" panose="020B0503020204020204" pitchFamily="34" charset="-122"/>
              </a:rPr>
              <a:t>控险；</a:t>
            </a:r>
            <a:endParaRPr lang="en-US" altLang="zh-CN" sz="2800" dirty="0">
              <a:latin typeface="Arial" panose="020B0604020202020204" pitchFamily="34" charset="0"/>
              <a:ea typeface="微软雅黑" panose="020B0503020204020204" pitchFamily="34" charset="-122"/>
            </a:endParaRPr>
          </a:p>
          <a:p>
            <a:pPr marL="342900" indent="-342900">
              <a:spcBef>
                <a:spcPct val="50000"/>
              </a:spcBef>
              <a:buAutoNum type="arabicPeriod"/>
            </a:pPr>
            <a:r>
              <a:rPr lang="zh-CN" altLang="en-US" sz="2800" dirty="0">
                <a:latin typeface="Arial" panose="020B0604020202020204" pitchFamily="34" charset="0"/>
                <a:ea typeface="微软雅黑" panose="020B0503020204020204" pitchFamily="34" charset="-122"/>
              </a:rPr>
              <a:t>询情；</a:t>
            </a:r>
            <a:r>
              <a:rPr lang="en-US" altLang="zh-CN" sz="2800" dirty="0">
                <a:latin typeface="Arial" panose="020B0604020202020204" pitchFamily="34" charset="0"/>
                <a:ea typeface="微软雅黑" panose="020B0503020204020204" pitchFamily="34" charset="-122"/>
              </a:rPr>
              <a:t>                     7. 救护;      </a:t>
            </a:r>
            <a:endParaRPr lang="en-US" altLang="zh-CN" sz="2800" dirty="0">
              <a:latin typeface="Arial" panose="020B0604020202020204" pitchFamily="34" charset="0"/>
              <a:ea typeface="微软雅黑" panose="020B0503020204020204" pitchFamily="34" charset="-122"/>
            </a:endParaRPr>
          </a:p>
          <a:p>
            <a:pPr marL="342900" indent="-342900">
              <a:spcBef>
                <a:spcPct val="50000"/>
              </a:spcBef>
              <a:buAutoNum type="arabicPeriod"/>
            </a:pPr>
            <a:r>
              <a:rPr lang="zh-CN" altLang="en-US" sz="2800" dirty="0">
                <a:latin typeface="Arial" panose="020B0604020202020204" pitchFamily="34" charset="0"/>
                <a:ea typeface="微软雅黑" panose="020B0503020204020204" pitchFamily="34" charset="-122"/>
              </a:rPr>
              <a:t>侦检；</a:t>
            </a:r>
            <a:r>
              <a:rPr lang="en-US" altLang="zh-CN" sz="2800" dirty="0">
                <a:latin typeface="Arial" panose="020B0604020202020204" pitchFamily="34" charset="0"/>
                <a:ea typeface="微软雅黑" panose="020B0503020204020204" pitchFamily="34" charset="-122"/>
              </a:rPr>
              <a:t>                     8. 洗消;        </a:t>
            </a:r>
            <a:endParaRPr lang="en-US" altLang="zh-CN" sz="2800" dirty="0">
              <a:latin typeface="Arial" panose="020B0604020202020204" pitchFamily="34" charset="0"/>
              <a:ea typeface="微软雅黑" panose="020B0503020204020204" pitchFamily="34" charset="-122"/>
            </a:endParaRPr>
          </a:p>
          <a:p>
            <a:pPr marL="342900" indent="-342900">
              <a:spcBef>
                <a:spcPct val="50000"/>
              </a:spcBef>
              <a:buAutoNum type="arabicPeriod"/>
            </a:pPr>
            <a:r>
              <a:rPr lang="zh-CN" altLang="en-US" sz="2800" dirty="0">
                <a:latin typeface="Arial" panose="020B0604020202020204" pitchFamily="34" charset="0"/>
                <a:ea typeface="微软雅黑" panose="020B0503020204020204" pitchFamily="34" charset="-122"/>
              </a:rPr>
              <a:t>警戒；</a:t>
            </a:r>
            <a:r>
              <a:rPr lang="en-US" altLang="zh-CN" sz="2800" dirty="0">
                <a:latin typeface="Arial" panose="020B0604020202020204" pitchFamily="34" charset="0"/>
                <a:ea typeface="微软雅黑" panose="020B0503020204020204" pitchFamily="34" charset="-122"/>
              </a:rPr>
              <a:t>                     9. 清理;</a:t>
            </a:r>
            <a:endParaRPr lang="en-US" altLang="zh-CN" sz="2800" dirty="0">
              <a:latin typeface="Arial" panose="020B0604020202020204" pitchFamily="34" charset="0"/>
              <a:ea typeface="微软雅黑" panose="020B0503020204020204" pitchFamily="34" charset="-122"/>
            </a:endParaRPr>
          </a:p>
          <a:p>
            <a:pPr marL="342900" indent="-342900">
              <a:spcBef>
                <a:spcPct val="50000"/>
              </a:spcBef>
              <a:buAutoNum type="arabicPeriod"/>
            </a:pPr>
            <a:r>
              <a:rPr lang="zh-CN" altLang="en-US" sz="2800" dirty="0">
                <a:latin typeface="Arial" panose="020B0604020202020204" pitchFamily="34" charset="0"/>
                <a:ea typeface="微软雅黑" panose="020B0503020204020204" pitchFamily="34" charset="-122"/>
              </a:rPr>
              <a:t>救生；</a:t>
            </a:r>
            <a:endParaRPr lang="zh-CN" altLang="en-US" sz="2800" dirty="0">
              <a:latin typeface="Arial" panose="020B0604020202020204" pitchFamily="34" charset="0"/>
              <a:ea typeface="微软雅黑" panose="020B0503020204020204" pitchFamily="34" charset="-122"/>
            </a:endParaRPr>
          </a:p>
        </p:txBody>
      </p:sp>
      <p:sp>
        <p:nvSpPr>
          <p:cNvPr id="94234" name="WordArt 26"/>
          <p:cNvSpPr>
            <a:spLocks noTextEdit="1"/>
          </p:cNvSpPr>
          <p:nvPr/>
        </p:nvSpPr>
        <p:spPr>
          <a:xfrm rot="180211">
            <a:off x="845820" y="-189230"/>
            <a:ext cx="7381240" cy="2485390"/>
          </a:xfrm>
          <a:prstGeom prst="rect">
            <a:avLst/>
          </a:prstGeom>
        </p:spPr>
        <p:txBody>
          <a:bodyPr wrap="none" fromWordArt="1">
            <a:prstTxWarp prst="textSlantUp">
              <a:avLst>
                <a:gd name="adj" fmla="val 38657"/>
              </a:avLst>
            </a:prstTxWarp>
            <a:normAutofit/>
          </a:bodyPr>
          <a:p>
            <a:pPr algn="ctr" eaLnBrk="0" hangingPunct="0"/>
            <a:r>
              <a:rPr lang="zh-CN" altLang="en-US" sz="3600" dirty="0">
                <a:ea typeface="华文行楷" pitchFamily="2" charset="-122"/>
                <a:sym typeface="+mn-ea"/>
              </a:rPr>
              <a:t>危化品火灾处置流程</a:t>
            </a:r>
            <a:endParaRPr lang="zh-CN" altLang="en-US" sz="3600" dirty="0">
              <a:latin typeface="Arial" panose="020B0604020202020204" pitchFamily="34" charset="0"/>
              <a:ea typeface="华文行楷" pitchFamily="2" charset="-122"/>
            </a:endParaRPr>
          </a:p>
          <a:p>
            <a:pPr algn="ctr" eaLnBrk="0" hangingPunct="0"/>
            <a:endParaRPr lang="zh-CN" altLang="en-US" sz="3600">
              <a:ln w="9525" cap="flat" cmpd="sng">
                <a:solidFill>
                  <a:srgbClr val="000000"/>
                </a:solidFill>
                <a:prstDash val="solid"/>
                <a:round/>
                <a:headEnd type="none" w="med" len="med"/>
                <a:tailEnd type="none" w="med" len="med"/>
              </a:ln>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4234"/>
                                        </p:tgtEl>
                                        <p:attrNameLst>
                                          <p:attrName>style.visibility</p:attrName>
                                        </p:attrNameLst>
                                      </p:cBhvr>
                                      <p:to>
                                        <p:strVal val="visible"/>
                                      </p:to>
                                    </p:set>
                                    <p:animEffect transition="in" filter="checkerboard(across)">
                                      <p:cBhvr>
                                        <p:cTn id="7" dur="2000"/>
                                        <p:tgtEl>
                                          <p:spTgt spid="94234"/>
                                        </p:tgtEl>
                                      </p:cBhvr>
                                    </p:animEffect>
                                  </p:childTnLst>
                                </p:cTn>
                              </p:par>
                            </p:childTnLst>
                          </p:cTn>
                        </p:par>
                        <p:par>
                          <p:cTn id="8" fill="hold">
                            <p:stCondLst>
                              <p:cond delay="2000"/>
                            </p:stCondLst>
                            <p:childTnLst>
                              <p:par>
                                <p:cTn id="9" presetID="6" presetClass="emph" presetSubtype="0" autoRev="1" fill="hold" nodeType="afterEffect">
                                  <p:stCondLst>
                                    <p:cond delay="0"/>
                                  </p:stCondLst>
                                  <p:childTnLst>
                                    <p:animScale>
                                      <p:cBhvr>
                                        <p:cTn id="10" dur="2000" fill="hold"/>
                                        <p:tgtEl>
                                          <p:spTgt spid="942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p:nvPr>
        </p:nvSpPr>
        <p:spPr>
          <a:xfrm>
            <a:off x="424815" y="132715"/>
            <a:ext cx="8397875" cy="701675"/>
          </a:xfrm>
        </p:spPr>
        <p:txBody>
          <a:bodyPr vert="horz" wrap="square" lIns="91440" tIns="45720" rIns="91440" bIns="45720" anchor="ctr" anchorCtr="0"/>
          <a:p>
            <a:pPr algn="ctr" eaLnBrk="1" hangingPunct="1"/>
            <a:r>
              <a:rPr lang="zh-CN" altLang="zh-CN" sz="3200" dirty="0">
                <a:solidFill>
                  <a:srgbClr val="FF0000"/>
                </a:solidFill>
                <a:latin typeface="Arial" panose="020B0604020202020204" pitchFamily="34" charset="0"/>
                <a:sym typeface="+mn-ea"/>
              </a:rPr>
              <a:t>危险化学品事故现场救援与处置具体程序</a:t>
            </a:r>
            <a:endParaRPr lang="zh-CN" altLang="zh-CN" sz="3200" dirty="0">
              <a:solidFill>
                <a:srgbClr val="FF0000"/>
              </a:solidFill>
              <a:latin typeface="Arial" panose="020B0604020202020204" pitchFamily="34" charset="0"/>
              <a:ea typeface="微软雅黑" panose="020B0503020204020204" pitchFamily="34" charset="-122"/>
              <a:cs typeface="+mj-cs"/>
              <a:sym typeface="+mn-ea"/>
            </a:endParaRPr>
          </a:p>
        </p:txBody>
      </p:sp>
      <p:sp>
        <p:nvSpPr>
          <p:cNvPr id="147459" name="AutoShape 3"/>
          <p:cNvSpPr>
            <a:spLocks noChangeArrowheads="1"/>
          </p:cNvSpPr>
          <p:nvPr/>
        </p:nvSpPr>
        <p:spPr bwMode="gray">
          <a:xfrm>
            <a:off x="904875" y="1658938"/>
            <a:ext cx="2439988" cy="2000250"/>
          </a:xfrm>
          <a:prstGeom prst="rightArrowCallout">
            <a:avLst>
              <a:gd name="adj1" fmla="val 28435"/>
              <a:gd name="adj2" fmla="val 21477"/>
              <a:gd name="adj3" fmla="val 8889"/>
              <a:gd name="adj4" fmla="val 86532"/>
            </a:avLst>
          </a:prstGeom>
          <a:gradFill rotWithShape="1">
            <a:gsLst>
              <a:gs pos="0">
                <a:schemeClr val="accent2"/>
              </a:gs>
              <a:gs pos="50000">
                <a:schemeClr val="accent2">
                  <a:gamma/>
                  <a:tint val="63529"/>
                  <a:invGamma/>
                  <a:alpha val="89999"/>
                </a:schemeClr>
              </a:gs>
              <a:gs pos="100000">
                <a:schemeClr val="accent2"/>
              </a:gs>
            </a:gsLst>
            <a:lin ang="2700000" scaled="1"/>
          </a:gradFill>
          <a:ln w="9525" algn="ctr">
            <a:noFill/>
            <a:miter lim="800000"/>
          </a:ln>
          <a:effectLst/>
          <a:scene3d>
            <a:camera prst="legacyPerspectiveTopRight"/>
            <a:lightRig rig="legacyFlat3" dir="b"/>
          </a:scene3d>
          <a:sp3d extrusionH="163500" prstMaterial="legacyMetal">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7891" name="AutoShape 4"/>
          <p:cNvSpPr/>
          <p:nvPr/>
        </p:nvSpPr>
        <p:spPr>
          <a:xfrm>
            <a:off x="3546475" y="1658938"/>
            <a:ext cx="2439988" cy="2000250"/>
          </a:xfrm>
          <a:prstGeom prst="rightArrowCallout">
            <a:avLst>
              <a:gd name="adj1" fmla="val 28435"/>
              <a:gd name="adj2" fmla="val 21476"/>
              <a:gd name="adj3" fmla="val 8883"/>
              <a:gd name="adj4" fmla="val 86532"/>
            </a:avLst>
          </a:prstGeom>
          <a:gradFill rotWithShape="1">
            <a:gsLst>
              <a:gs pos="0">
                <a:srgbClr val="99CCFF">
                  <a:alpha val="89998"/>
                </a:srgbClr>
              </a:gs>
              <a:gs pos="100000">
                <a:srgbClr val="CCECFF"/>
              </a:gs>
            </a:gsLst>
            <a:lin ang="2700000" scaled="1"/>
            <a:tileRect/>
          </a:gradFill>
          <a:ln w="9525"/>
          <a:scene3d>
            <a:camera prst="legacyPerspectiveTopRight">
              <a:rot lat="0" lon="0" rev="0"/>
            </a:camera>
            <a:lightRig rig="legacyFlat3" dir="b"/>
          </a:scene3d>
          <a:sp3d extrusionH="163500" prstMaterial="legacyMetal">
            <a:bevelT w="13500" h="13500" prst="angle"/>
            <a:bevelB w="13500" h="13500" prst="angle"/>
            <a:extrusionClr>
              <a:srgbClr val="99CCFF"/>
            </a:extrusionClr>
          </a:sp3d>
        </p:spPr>
        <p:txBody>
          <a:bodyPr wrap="none" anchor="ctr" anchorCtr="0">
            <a:flatTx/>
          </a:bodyPr>
          <a:p>
            <a:endParaRPr lang="zh-CN" altLang="zh-CN" dirty="0">
              <a:latin typeface="Arial" panose="020B0604020202020204" pitchFamily="34" charset="0"/>
              <a:ea typeface="微软雅黑" panose="020B0503020204020204" pitchFamily="34" charset="-122"/>
            </a:endParaRPr>
          </a:p>
        </p:txBody>
      </p:sp>
      <p:sp>
        <p:nvSpPr>
          <p:cNvPr id="147461" name="Rectangle 5"/>
          <p:cNvSpPr>
            <a:spLocks noChangeArrowheads="1"/>
          </p:cNvSpPr>
          <p:nvPr/>
        </p:nvSpPr>
        <p:spPr bwMode="gray">
          <a:xfrm>
            <a:off x="3562350" y="1137603"/>
            <a:ext cx="2109788" cy="515938"/>
          </a:xfrm>
          <a:prstGeom prst="rect">
            <a:avLst/>
          </a:prstGeom>
          <a:gradFill rotWithShape="1">
            <a:gsLst>
              <a:gs pos="0">
                <a:schemeClr val="accent1"/>
              </a:gs>
              <a:gs pos="50000">
                <a:schemeClr val="accent1">
                  <a:gamma/>
                  <a:tint val="76471"/>
                  <a:invGamma/>
                </a:schemeClr>
              </a:gs>
              <a:gs pos="100000">
                <a:schemeClr val="accent1"/>
              </a:gs>
            </a:gsLst>
            <a:lin ang="2700000" scaled="1"/>
          </a:gradFill>
          <a:ln w="9525" algn="ctr">
            <a:noFill/>
            <a:miter lim="800000"/>
          </a:ln>
          <a:effectLst/>
          <a:scene3d>
            <a:camera prst="legacyPerspectiveTopRight"/>
            <a:lightRig rig="legacyFlat3" dir="b"/>
          </a:scene3d>
          <a:sp3d extrusionH="227000" prstMaterial="legacyMetal">
            <a:bevelT w="13500" h="13500" prst="angle"/>
            <a:bevelB w="13500" h="13500" prst="angle"/>
            <a:extrusionClr>
              <a:schemeClr val="accent1"/>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7462" name="AutoShape 6"/>
          <p:cNvSpPr>
            <a:spLocks noChangeArrowheads="1"/>
          </p:cNvSpPr>
          <p:nvPr/>
        </p:nvSpPr>
        <p:spPr bwMode="gray">
          <a:xfrm rot="5400000">
            <a:off x="6084094" y="1753394"/>
            <a:ext cx="2308225" cy="2119313"/>
          </a:xfrm>
          <a:prstGeom prst="rightArrowCallout">
            <a:avLst>
              <a:gd name="adj1" fmla="val 28435"/>
              <a:gd name="adj2" fmla="val 21477"/>
              <a:gd name="adj3" fmla="val 7937"/>
              <a:gd name="adj4" fmla="val 86532"/>
            </a:avLst>
          </a:prstGeom>
          <a:gradFill rotWithShape="1">
            <a:gsLst>
              <a:gs pos="0">
                <a:schemeClr val="accent2"/>
              </a:gs>
              <a:gs pos="50000">
                <a:schemeClr val="accent2">
                  <a:gamma/>
                  <a:tint val="48627"/>
                  <a:invGamma/>
                  <a:alpha val="89999"/>
                </a:schemeClr>
              </a:gs>
              <a:gs pos="100000">
                <a:schemeClr val="accent2"/>
              </a:gs>
            </a:gsLst>
            <a:lin ang="2700000" scaled="1"/>
          </a:gradFill>
          <a:ln w="9525" algn="ctr">
            <a:noFill/>
            <a:miter lim="800000"/>
          </a:ln>
          <a:effectLst/>
          <a:scene3d>
            <a:camera prst="legacyPerspectiveTop"/>
            <a:lightRig rig="legacyFlat3" dir="b"/>
          </a:scene3d>
          <a:sp3d extrusionH="163500" prstMaterial="legacyMetal">
            <a:bevelT w="13500" h="13500" prst="angle"/>
            <a:bevelB w="13500" h="13500" prst="angle"/>
            <a:extrusionClr>
              <a:srgbClr val="99CCFF"/>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7463" name="Rectangle 7"/>
          <p:cNvSpPr>
            <a:spLocks noChangeArrowheads="1"/>
          </p:cNvSpPr>
          <p:nvPr/>
        </p:nvSpPr>
        <p:spPr bwMode="gray">
          <a:xfrm>
            <a:off x="6187440" y="1117283"/>
            <a:ext cx="2119313" cy="515938"/>
          </a:xfrm>
          <a:prstGeom prst="rect">
            <a:avLst/>
          </a:prstGeom>
          <a:gradFill rotWithShape="1">
            <a:gsLst>
              <a:gs pos="0">
                <a:schemeClr val="accent2"/>
              </a:gs>
              <a:gs pos="50000">
                <a:schemeClr val="accent2">
                  <a:gamma/>
                  <a:shade val="81961"/>
                  <a:invGamma/>
                </a:schemeClr>
              </a:gs>
              <a:gs pos="100000">
                <a:schemeClr val="accent2"/>
              </a:gs>
            </a:gsLst>
            <a:lin ang="2700000" scaled="1"/>
          </a:gradFill>
          <a:ln w="9525" algn="ctr">
            <a:noFill/>
            <a:miter lim="800000"/>
          </a:ln>
          <a:effectLst/>
          <a:scene3d>
            <a:camera prst="legacyPerspectiveTop"/>
            <a:lightRig rig="legacyFlat3" dir="b"/>
          </a:scene3d>
          <a:sp3d extrusionH="163500" prstMaterial="legacyMetal">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7464" name="AutoShape 8"/>
          <p:cNvSpPr>
            <a:spLocks noChangeArrowheads="1"/>
          </p:cNvSpPr>
          <p:nvPr/>
        </p:nvSpPr>
        <p:spPr bwMode="gray">
          <a:xfrm flipH="1">
            <a:off x="3281363" y="4484370"/>
            <a:ext cx="2439988" cy="2000250"/>
          </a:xfrm>
          <a:prstGeom prst="rightArrowCallout">
            <a:avLst>
              <a:gd name="adj1" fmla="val 28435"/>
              <a:gd name="adj2" fmla="val 21477"/>
              <a:gd name="adj3" fmla="val 8889"/>
              <a:gd name="adj4" fmla="val 86532"/>
            </a:avLst>
          </a:prstGeom>
          <a:gradFill rotWithShape="1">
            <a:gsLst>
              <a:gs pos="0">
                <a:schemeClr val="accent2"/>
              </a:gs>
              <a:gs pos="50000">
                <a:schemeClr val="accent2">
                  <a:gamma/>
                  <a:tint val="63529"/>
                  <a:invGamma/>
                  <a:alpha val="89999"/>
                </a:schemeClr>
              </a:gs>
              <a:gs pos="100000">
                <a:schemeClr val="accent2"/>
              </a:gs>
            </a:gsLst>
            <a:lin ang="2700000" scaled="1"/>
          </a:gradFill>
          <a:ln w="9525" algn="ctr">
            <a:noFill/>
            <a:miter lim="800000"/>
          </a:ln>
          <a:effectLst/>
          <a:scene3d>
            <a:camera prst="legacyPerspectiveTopLeft"/>
            <a:lightRig rig="legacyFlat3" dir="b"/>
          </a:scene3d>
          <a:sp3d extrusionH="163500" prstMaterial="legacyMetal">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7465" name="Rectangle 9"/>
          <p:cNvSpPr>
            <a:spLocks noChangeArrowheads="1"/>
          </p:cNvSpPr>
          <p:nvPr/>
        </p:nvSpPr>
        <p:spPr bwMode="gray">
          <a:xfrm>
            <a:off x="3602673" y="3949065"/>
            <a:ext cx="2112963" cy="515938"/>
          </a:xfrm>
          <a:prstGeom prst="rect">
            <a:avLst/>
          </a:prstGeom>
          <a:gradFill rotWithShape="1">
            <a:gsLst>
              <a:gs pos="0">
                <a:schemeClr val="accent2"/>
              </a:gs>
              <a:gs pos="50000">
                <a:schemeClr val="accent2">
                  <a:gamma/>
                  <a:shade val="87843"/>
                  <a:invGamma/>
                </a:schemeClr>
              </a:gs>
              <a:gs pos="100000">
                <a:schemeClr val="accent2"/>
              </a:gs>
            </a:gsLst>
            <a:lin ang="2700000" scaled="1"/>
          </a:gradFill>
          <a:ln w="9525" algn="ctr">
            <a:noFill/>
            <a:miter lim="800000"/>
          </a:ln>
          <a:effectLst/>
          <a:scene3d>
            <a:camera prst="legacyPerspectiveTopLeft"/>
            <a:lightRig rig="legacyFlat3" dir="b"/>
          </a:scene3d>
          <a:sp3d extrusionH="188900" prstMaterial="legacyMetal">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7897" name="AutoShape 10"/>
          <p:cNvSpPr/>
          <p:nvPr/>
        </p:nvSpPr>
        <p:spPr>
          <a:xfrm flipH="1">
            <a:off x="5866765" y="4465320"/>
            <a:ext cx="2439988" cy="2000250"/>
          </a:xfrm>
          <a:prstGeom prst="rightArrowCallout">
            <a:avLst>
              <a:gd name="adj1" fmla="val 28435"/>
              <a:gd name="adj2" fmla="val 21476"/>
              <a:gd name="adj3" fmla="val 8883"/>
              <a:gd name="adj4" fmla="val 86532"/>
            </a:avLst>
          </a:prstGeom>
          <a:gradFill rotWithShape="1">
            <a:gsLst>
              <a:gs pos="0">
                <a:srgbClr val="99CCFF">
                  <a:alpha val="89998"/>
                </a:srgbClr>
              </a:gs>
              <a:gs pos="100000">
                <a:srgbClr val="CCECFF"/>
              </a:gs>
            </a:gsLst>
            <a:lin ang="2700000" scaled="1"/>
            <a:tileRect/>
          </a:gradFill>
          <a:ln w="9525"/>
          <a:scene3d>
            <a:camera prst="legacyPerspectiveTopLeft">
              <a:rot lat="0" lon="0" rev="0"/>
            </a:camera>
            <a:lightRig rig="legacyFlat3" dir="b"/>
          </a:scene3d>
          <a:sp3d extrusionH="163500" prstMaterial="legacyMetal">
            <a:bevelT w="13500" h="13500" prst="angle"/>
            <a:bevelB w="13500" h="13500" prst="angle"/>
            <a:extrusionClr>
              <a:srgbClr val="99CCFF"/>
            </a:extrusionClr>
          </a:sp3d>
        </p:spPr>
        <p:txBody>
          <a:bodyPr wrap="none" anchor="ctr" anchorCtr="0">
            <a:flatTx/>
          </a:bodyPr>
          <a:p>
            <a:endParaRPr lang="zh-CN" altLang="zh-CN" dirty="0">
              <a:latin typeface="Arial" panose="020B0604020202020204" pitchFamily="34" charset="0"/>
              <a:ea typeface="微软雅黑" panose="020B0503020204020204" pitchFamily="34" charset="-122"/>
            </a:endParaRPr>
          </a:p>
        </p:txBody>
      </p:sp>
      <p:sp>
        <p:nvSpPr>
          <p:cNvPr id="147467" name="Rectangle 11"/>
          <p:cNvSpPr>
            <a:spLocks noChangeArrowheads="1"/>
          </p:cNvSpPr>
          <p:nvPr/>
        </p:nvSpPr>
        <p:spPr bwMode="gray">
          <a:xfrm>
            <a:off x="6169660" y="3962400"/>
            <a:ext cx="2119313" cy="515938"/>
          </a:xfrm>
          <a:prstGeom prst="rect">
            <a:avLst/>
          </a:prstGeom>
          <a:gradFill rotWithShape="1">
            <a:gsLst>
              <a:gs pos="0">
                <a:schemeClr val="accent1"/>
              </a:gs>
              <a:gs pos="50000">
                <a:schemeClr val="accent1">
                  <a:gamma/>
                  <a:tint val="76471"/>
                  <a:invGamma/>
                </a:schemeClr>
              </a:gs>
              <a:gs pos="100000">
                <a:schemeClr val="accent1"/>
              </a:gs>
            </a:gsLst>
            <a:lin ang="2700000" scaled="1"/>
          </a:gradFill>
          <a:ln w="9525" algn="ctr">
            <a:noFill/>
            <a:miter lim="800000"/>
          </a:ln>
          <a:effectLst/>
          <a:scene3d>
            <a:camera prst="legacyPerspectiveTopLeft"/>
            <a:lightRig rig="legacyFlat3" dir="b"/>
          </a:scene3d>
          <a:sp3d extrusionH="227000" prstMaterial="legacyMetal">
            <a:bevelT w="13500" h="13500" prst="angle"/>
            <a:bevelB w="13500" h="13500" prst="angle"/>
            <a:extrusionClr>
              <a:schemeClr val="accent1"/>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7468" name="Rectangle 12"/>
          <p:cNvSpPr>
            <a:spLocks noChangeArrowheads="1"/>
          </p:cNvSpPr>
          <p:nvPr/>
        </p:nvSpPr>
        <p:spPr bwMode="gray">
          <a:xfrm>
            <a:off x="914083" y="1142048"/>
            <a:ext cx="2114550" cy="515938"/>
          </a:xfrm>
          <a:prstGeom prst="rect">
            <a:avLst/>
          </a:prstGeom>
          <a:gradFill rotWithShape="1">
            <a:gsLst>
              <a:gs pos="0">
                <a:schemeClr val="accent2"/>
              </a:gs>
              <a:gs pos="50000">
                <a:schemeClr val="accent2">
                  <a:gamma/>
                  <a:shade val="87843"/>
                  <a:invGamma/>
                </a:schemeClr>
              </a:gs>
              <a:gs pos="100000">
                <a:schemeClr val="accent2"/>
              </a:gs>
            </a:gsLst>
            <a:lin ang="2700000" scaled="1"/>
          </a:gradFill>
          <a:ln w="9525" algn="ctr">
            <a:noFill/>
            <a:miter lim="800000"/>
          </a:ln>
          <a:effectLst/>
          <a:scene3d>
            <a:camera prst="legacyPerspectiveTopRight"/>
            <a:lightRig rig="legacyFlat3" dir="b"/>
          </a:scene3d>
          <a:sp3d extrusionH="227000" prstMaterial="legacyMetal">
            <a:bevelT w="13500" h="13500" prst="angle"/>
            <a:bevelB w="13500" h="13500" prst="angle"/>
            <a:extrusionClr>
              <a:schemeClr val="accent2"/>
            </a:extrusionClr>
          </a:sp3d>
        </p:spPr>
        <p:txBody>
          <a:bodyPr wrap="none" anchor="ctr">
            <a:flatTx/>
          </a:bodyPr>
          <a:lstStyle/>
          <a:p>
            <a:pPr algn="ctr"/>
            <a:r>
              <a:rPr lang="zh-CN" altLang="en-US" sz="2800" b="1">
                <a:sym typeface="+mn-ea"/>
              </a:rPr>
              <a:t>防护</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p:txBody>
      </p:sp>
      <p:sp>
        <p:nvSpPr>
          <p:cNvPr id="37901" name="Text Box 14"/>
          <p:cNvSpPr txBox="1"/>
          <p:nvPr/>
        </p:nvSpPr>
        <p:spPr>
          <a:xfrm>
            <a:off x="3886200" y="1125855"/>
            <a:ext cx="1577340" cy="521970"/>
          </a:xfrm>
          <a:prstGeom prst="rect">
            <a:avLst/>
          </a:prstGeom>
          <a:noFill/>
          <a:ln w="9525">
            <a:noFill/>
          </a:ln>
        </p:spPr>
        <p:txBody>
          <a:bodyPr wrap="square" anchor="t" anchorCtr="0">
            <a:spAutoFit/>
          </a:bodyPr>
          <a:p>
            <a:pPr algn="ctr"/>
            <a:r>
              <a:rPr lang="zh-CN" altLang="en-US" sz="2800" b="1">
                <a:sym typeface="+mn-ea"/>
              </a:rPr>
              <a:t>询情</a:t>
            </a:r>
            <a:endParaRPr lang="zh-CN" altLang="en-US" sz="2800" b="1" dirty="0">
              <a:latin typeface="Arial" panose="020B0604020202020204" pitchFamily="34" charset="0"/>
              <a:ea typeface="微软雅黑" panose="020B0503020204020204" pitchFamily="34" charset="-122"/>
              <a:sym typeface="+mn-ea"/>
            </a:endParaRPr>
          </a:p>
        </p:txBody>
      </p:sp>
      <p:sp>
        <p:nvSpPr>
          <p:cNvPr id="37902" name="Text Box 15"/>
          <p:cNvSpPr txBox="1"/>
          <p:nvPr/>
        </p:nvSpPr>
        <p:spPr>
          <a:xfrm>
            <a:off x="6276340" y="1143000"/>
            <a:ext cx="1906270" cy="521970"/>
          </a:xfrm>
          <a:prstGeom prst="rect">
            <a:avLst/>
          </a:prstGeom>
          <a:noFill/>
          <a:ln w="9525">
            <a:noFill/>
          </a:ln>
        </p:spPr>
        <p:txBody>
          <a:bodyPr wrap="square" anchor="t" anchorCtr="0">
            <a:spAutoFit/>
          </a:bodyPr>
          <a:p>
            <a:pPr algn="ctr"/>
            <a:r>
              <a:rPr lang="zh-CN" altLang="en-US" sz="2800" b="1" dirty="0">
                <a:ea typeface="微软雅黑" panose="020B0503020204020204" pitchFamily="34" charset="-122"/>
                <a:sym typeface="+mn-ea"/>
              </a:rPr>
              <a:t>侦检</a:t>
            </a:r>
            <a:endParaRPr lang="zh-CN" altLang="en-US" sz="2800" b="1" dirty="0">
              <a:latin typeface="Arial" panose="020B0604020202020204" pitchFamily="34" charset="0"/>
              <a:ea typeface="微软雅黑" panose="020B0503020204020204" pitchFamily="34" charset="-122"/>
              <a:sym typeface="+mn-ea"/>
            </a:endParaRPr>
          </a:p>
        </p:txBody>
      </p:sp>
      <p:sp>
        <p:nvSpPr>
          <p:cNvPr id="37903" name="Text Box 16"/>
          <p:cNvSpPr txBox="1"/>
          <p:nvPr/>
        </p:nvSpPr>
        <p:spPr>
          <a:xfrm>
            <a:off x="3602990" y="4001770"/>
            <a:ext cx="2085340" cy="521970"/>
          </a:xfrm>
          <a:prstGeom prst="rect">
            <a:avLst/>
          </a:prstGeom>
          <a:noFill/>
          <a:ln w="9525">
            <a:noFill/>
          </a:ln>
        </p:spPr>
        <p:txBody>
          <a:bodyPr wrap="square" anchor="t" anchorCtr="0">
            <a:spAutoFit/>
          </a:bodyPr>
          <a:p>
            <a:pPr algn="ctr" eaLnBrk="0" hangingPunct="0"/>
            <a:r>
              <a:rPr lang="zh-CN" altLang="en-US" sz="2800" b="1" dirty="0">
                <a:solidFill>
                  <a:schemeClr val="tx1"/>
                </a:solidFill>
                <a:latin typeface="Arial" panose="020B0604020202020204" pitchFamily="34" charset="0"/>
                <a:ea typeface="微软雅黑" panose="020B0503020204020204" pitchFamily="34" charset="-122"/>
              </a:rPr>
              <a:t>救生</a:t>
            </a:r>
            <a:endParaRPr lang="zh-CN" altLang="en-US" sz="2800" b="1" dirty="0">
              <a:solidFill>
                <a:schemeClr val="tx1"/>
              </a:solidFill>
              <a:latin typeface="Arial" panose="020B0604020202020204" pitchFamily="34" charset="0"/>
              <a:ea typeface="微软雅黑" panose="020B0503020204020204" pitchFamily="34" charset="-122"/>
            </a:endParaRPr>
          </a:p>
        </p:txBody>
      </p:sp>
      <p:sp>
        <p:nvSpPr>
          <p:cNvPr id="37904" name="Text Box 17"/>
          <p:cNvSpPr txBox="1"/>
          <p:nvPr/>
        </p:nvSpPr>
        <p:spPr>
          <a:xfrm>
            <a:off x="6212205" y="3959860"/>
            <a:ext cx="2101215" cy="521970"/>
          </a:xfrm>
          <a:prstGeom prst="rect">
            <a:avLst/>
          </a:prstGeom>
          <a:noFill/>
          <a:ln w="9525">
            <a:noFill/>
          </a:ln>
        </p:spPr>
        <p:txBody>
          <a:bodyPr wrap="square" anchor="t" anchorCtr="0">
            <a:spAutoFit/>
          </a:bodyPr>
          <a:p>
            <a:pPr algn="ctr" eaLnBrk="0" hangingPunct="0"/>
            <a:r>
              <a:rPr lang="zh-CN" altLang="en-US" sz="2800" b="1" dirty="0">
                <a:ea typeface="微软雅黑" panose="020B0503020204020204" pitchFamily="34" charset="-122"/>
                <a:sym typeface="+mn-ea"/>
              </a:rPr>
              <a:t>警戒</a:t>
            </a:r>
            <a:endParaRPr lang="zh-CN" altLang="en-US" sz="2800" b="1" dirty="0">
              <a:latin typeface="Arial" panose="020B0604020202020204" pitchFamily="34" charset="0"/>
              <a:ea typeface="微软雅黑" panose="020B0503020204020204" pitchFamily="34" charset="-122"/>
              <a:sym typeface="+mn-ea"/>
            </a:endParaRPr>
          </a:p>
        </p:txBody>
      </p:sp>
      <p:sp>
        <p:nvSpPr>
          <p:cNvPr id="37905" name="Text Box 19"/>
          <p:cNvSpPr txBox="1"/>
          <p:nvPr/>
        </p:nvSpPr>
        <p:spPr>
          <a:xfrm>
            <a:off x="885190" y="1658620"/>
            <a:ext cx="2171700" cy="2061210"/>
          </a:xfrm>
          <a:prstGeom prst="rect">
            <a:avLst/>
          </a:prstGeom>
          <a:noFill/>
          <a:ln w="9525">
            <a:noFill/>
          </a:ln>
        </p:spPr>
        <p:txBody>
          <a:bodyPr wrap="square" anchor="t" anchorCtr="0">
            <a:spAutoFit/>
          </a:bodyPr>
          <a:p>
            <a:pPr algn="ctr"/>
            <a:r>
              <a:rPr lang="en-US" altLang="zh-CN" sz="1600" dirty="0">
                <a:latin typeface="Arial" panose="020B0604020202020204" pitchFamily="34" charset="0"/>
                <a:ea typeface="微软雅黑" panose="020B0503020204020204" pitchFamily="34" charset="-122"/>
              </a:rPr>
              <a:t>  </a:t>
            </a:r>
            <a:r>
              <a:rPr lang="zh-CN" altLang="en-US" sz="1600" b="1">
                <a:sym typeface="+mn-ea"/>
              </a:rPr>
              <a:t>根据事故现场所涉及危险化学品的特性及划定的危险区域，确定相应的防护等级。全部进入防护区的相关人员必须按相应防护标准采取相关防护措施</a:t>
            </a:r>
            <a:endParaRPr lang="zh-CN" altLang="en-US" sz="1600" dirty="0">
              <a:latin typeface="Arial" panose="020B0604020202020204" pitchFamily="34" charset="0"/>
              <a:ea typeface="微软雅黑" panose="020B0503020204020204" pitchFamily="34" charset="-122"/>
            </a:endParaRPr>
          </a:p>
        </p:txBody>
      </p:sp>
      <p:sp>
        <p:nvSpPr>
          <p:cNvPr id="37906" name="Text Box 20"/>
          <p:cNvSpPr txBox="1"/>
          <p:nvPr/>
        </p:nvSpPr>
        <p:spPr>
          <a:xfrm>
            <a:off x="3553460" y="1633855"/>
            <a:ext cx="2101215" cy="1568450"/>
          </a:xfrm>
          <a:prstGeom prst="rect">
            <a:avLst/>
          </a:prstGeom>
          <a:noFill/>
          <a:ln w="9525">
            <a:noFill/>
          </a:ln>
        </p:spPr>
        <p:txBody>
          <a:bodyPr wrap="square" anchor="t" anchorCtr="0">
            <a:spAutoFit/>
          </a:bodyPr>
          <a:p>
            <a:pPr algn="l"/>
            <a:r>
              <a:rPr lang="zh-CN" altLang="en-US" sz="1600" b="1">
                <a:sym typeface="+mn-ea"/>
              </a:rPr>
              <a:t>人员情况；容器储量、泄漏量、泄漏时间、部位、形式、扩散范围；周边单位、工艺措施、到场人员处置意见。</a:t>
            </a:r>
            <a:endParaRPr lang="zh-CN" altLang="en-US" sz="1600" dirty="0">
              <a:latin typeface="Arial" panose="020B0604020202020204" pitchFamily="34" charset="0"/>
              <a:ea typeface="微软雅黑" panose="020B0503020204020204" pitchFamily="34" charset="-122"/>
            </a:endParaRPr>
          </a:p>
        </p:txBody>
      </p:sp>
      <p:sp>
        <p:nvSpPr>
          <p:cNvPr id="37907" name="Text Box 21"/>
          <p:cNvSpPr txBox="1"/>
          <p:nvPr/>
        </p:nvSpPr>
        <p:spPr>
          <a:xfrm>
            <a:off x="6208395" y="1664335"/>
            <a:ext cx="2037080" cy="1814830"/>
          </a:xfrm>
          <a:prstGeom prst="rect">
            <a:avLst/>
          </a:prstGeom>
          <a:noFill/>
          <a:ln w="9525">
            <a:noFill/>
          </a:ln>
        </p:spPr>
        <p:txBody>
          <a:bodyPr wrap="square" anchor="t" anchorCtr="0">
            <a:spAutoFit/>
          </a:bodyPr>
          <a:p>
            <a:pPr algn="ctr"/>
            <a:r>
              <a:rPr lang="zh-CN" altLang="en-US" sz="1600" b="1">
                <a:sym typeface="+mn-ea"/>
              </a:rPr>
              <a:t>检测泄漏物质、浓度，观察风向、风速，确认设施、建（构）筑物险情及可能引发爆炸燃烧的各种危险源，确定攻防路线、阵地，现场及周边污染情况。</a:t>
            </a:r>
            <a:endParaRPr lang="zh-CN" altLang="en-US" sz="1600" dirty="0">
              <a:latin typeface="Arial" panose="020B0604020202020204" pitchFamily="34" charset="0"/>
              <a:ea typeface="微软雅黑" panose="020B0503020204020204" pitchFamily="34" charset="-122"/>
            </a:endParaRPr>
          </a:p>
        </p:txBody>
      </p:sp>
      <p:sp>
        <p:nvSpPr>
          <p:cNvPr id="37908" name="Text Box 22"/>
          <p:cNvSpPr txBox="1"/>
          <p:nvPr/>
        </p:nvSpPr>
        <p:spPr>
          <a:xfrm>
            <a:off x="6031865" y="4478655"/>
            <a:ext cx="2388870" cy="2061210"/>
          </a:xfrm>
          <a:prstGeom prst="rect">
            <a:avLst/>
          </a:prstGeom>
          <a:noFill/>
          <a:ln w="9525">
            <a:noFill/>
          </a:ln>
        </p:spPr>
        <p:txBody>
          <a:bodyPr wrap="square" anchor="t" anchorCtr="0">
            <a:spAutoFit/>
          </a:bodyPr>
          <a:p>
            <a:pPr marL="120650" indent="-120650"/>
            <a:r>
              <a:rPr lang="en-US" altLang="zh-CN" sz="1600" b="1">
                <a:sym typeface="+mn-ea"/>
              </a:rPr>
              <a:t> </a:t>
            </a:r>
            <a:r>
              <a:rPr lang="zh-CN" altLang="en-US" sz="1600" b="1">
                <a:sym typeface="+mn-ea"/>
              </a:rPr>
              <a:t>根据询情、侦检情况确定警戒区域，将警戒区域划分为重危区、中危区、轻危区和安全区，并设立警戒标志，在安全区视情设立隔离带，合理设置出入口。</a:t>
            </a:r>
            <a:endParaRPr lang="zh-CN" altLang="en-US" sz="1600" b="1"/>
          </a:p>
          <a:p>
            <a:pPr marL="120650" indent="-120650"/>
            <a:endParaRPr lang="zh-CN" altLang="en-US" sz="1600" dirty="0">
              <a:latin typeface="Arial" panose="020B0604020202020204" pitchFamily="34" charset="0"/>
              <a:ea typeface="微软雅黑" panose="020B0503020204020204" pitchFamily="34" charset="-122"/>
            </a:endParaRPr>
          </a:p>
        </p:txBody>
      </p:sp>
      <p:sp>
        <p:nvSpPr>
          <p:cNvPr id="37909" name="Text Box 23"/>
          <p:cNvSpPr txBox="1"/>
          <p:nvPr/>
        </p:nvSpPr>
        <p:spPr>
          <a:xfrm>
            <a:off x="3562350" y="4484370"/>
            <a:ext cx="2286000" cy="2061210"/>
          </a:xfrm>
          <a:prstGeom prst="rect">
            <a:avLst/>
          </a:prstGeom>
          <a:noFill/>
          <a:ln w="9525">
            <a:noFill/>
          </a:ln>
        </p:spPr>
        <p:txBody>
          <a:bodyPr anchor="t" anchorCtr="0">
            <a:spAutoFit/>
          </a:bodyPr>
          <a:p>
            <a:pPr marL="120650" indent="-120650"/>
            <a:r>
              <a:rPr lang="en-US" altLang="zh-CN" sz="1600" dirty="0">
                <a:latin typeface="Arial" panose="020B0604020202020204" pitchFamily="34" charset="0"/>
                <a:ea typeface="微软雅黑" panose="020B0503020204020204" pitchFamily="34" charset="-122"/>
              </a:rPr>
              <a:t>  </a:t>
            </a:r>
            <a:r>
              <a:rPr lang="zh-CN" altLang="en-US" sz="1600" dirty="0">
                <a:latin typeface="Arial" panose="020B0604020202020204" pitchFamily="34" charset="0"/>
                <a:ea typeface="微软雅黑" panose="020B0503020204020204" pitchFamily="34" charset="-122"/>
              </a:rPr>
              <a:t>组成救生小组，携带救生器材进入危险区域；采取正确的求助方式，将所有遇险人员移至安全区域；对受伤人员进行急救；将伤情较重者送交医疗急救部门救治。</a:t>
            </a:r>
            <a:endParaRPr lang="zh-CN" altLang="en-US" sz="1600" dirty="0">
              <a:latin typeface="Arial" panose="020B0604020202020204" pitchFamily="34" charset="0"/>
              <a:ea typeface="微软雅黑" panose="020B0503020204020204" pitchFamily="34" charset="-122"/>
            </a:endParaRPr>
          </a:p>
        </p:txBody>
      </p:sp>
      <p:sp>
        <p:nvSpPr>
          <p:cNvPr id="2" name="AutoShape 10"/>
          <p:cNvSpPr/>
          <p:nvPr/>
        </p:nvSpPr>
        <p:spPr>
          <a:xfrm flipH="1">
            <a:off x="620395" y="4491990"/>
            <a:ext cx="2439988" cy="2000250"/>
          </a:xfrm>
          <a:prstGeom prst="rightArrowCallout">
            <a:avLst>
              <a:gd name="adj1" fmla="val 28435"/>
              <a:gd name="adj2" fmla="val 21476"/>
              <a:gd name="adj3" fmla="val 8883"/>
              <a:gd name="adj4" fmla="val 86532"/>
            </a:avLst>
          </a:prstGeom>
          <a:gradFill rotWithShape="1">
            <a:gsLst>
              <a:gs pos="0">
                <a:srgbClr val="99CCFF">
                  <a:alpha val="89998"/>
                </a:srgbClr>
              </a:gs>
              <a:gs pos="100000">
                <a:srgbClr val="CCECFF"/>
              </a:gs>
            </a:gsLst>
            <a:lin ang="2700000" scaled="1"/>
            <a:tileRect/>
          </a:gradFill>
          <a:ln w="9525"/>
          <a:scene3d>
            <a:camera prst="legacyPerspectiveTopLeft">
              <a:rot lat="0" lon="0" rev="0"/>
            </a:camera>
            <a:lightRig rig="legacyFlat3" dir="b"/>
          </a:scene3d>
          <a:sp3d extrusionH="163500" prstMaterial="legacyMetal">
            <a:bevelT w="13500" h="13500" prst="angle"/>
            <a:bevelB w="13500" h="13500" prst="angle"/>
            <a:extrusionClr>
              <a:srgbClr val="99CCFF"/>
            </a:extrusionClr>
          </a:sp3d>
        </p:spPr>
        <p:txBody>
          <a:bodyPr wrap="none" anchor="ctr" anchorCtr="0">
            <a:flatTx/>
          </a:bodyPr>
          <a:p>
            <a:pPr algn="l"/>
            <a:r>
              <a:rPr lang="zh-CN" altLang="zh-CN" dirty="0">
                <a:latin typeface="Arial" panose="020B0604020202020204" pitchFamily="34" charset="0"/>
                <a:ea typeface="微软雅黑" panose="020B0503020204020204" pitchFamily="34" charset="-122"/>
              </a:rPr>
              <a:t>启动单位消防设施</a:t>
            </a:r>
            <a:endParaRPr lang="zh-CN" altLang="zh-CN" dirty="0">
              <a:latin typeface="Arial" panose="020B0604020202020204" pitchFamily="34" charset="0"/>
              <a:ea typeface="微软雅黑" panose="020B0503020204020204" pitchFamily="34" charset="-122"/>
            </a:endParaRPr>
          </a:p>
          <a:p>
            <a:pPr algn="l"/>
            <a:r>
              <a:rPr lang="zh-CN" altLang="zh-CN" dirty="0">
                <a:latin typeface="Arial" panose="020B0604020202020204" pitchFamily="34" charset="0"/>
                <a:ea typeface="微软雅黑" panose="020B0503020204020204" pitchFamily="34" charset="-122"/>
              </a:rPr>
              <a:t>控制火灾，消防队</a:t>
            </a:r>
            <a:endParaRPr lang="zh-CN" altLang="zh-CN" dirty="0">
              <a:latin typeface="Arial" panose="020B0604020202020204" pitchFamily="34" charset="0"/>
              <a:ea typeface="微软雅黑" panose="020B0503020204020204" pitchFamily="34" charset="-122"/>
            </a:endParaRPr>
          </a:p>
          <a:p>
            <a:pPr algn="l"/>
            <a:r>
              <a:rPr lang="zh-CN" altLang="zh-CN" dirty="0">
                <a:latin typeface="Arial" panose="020B0604020202020204" pitchFamily="34" charset="0"/>
                <a:ea typeface="微软雅黑" panose="020B0503020204020204" pitchFamily="34" charset="-122"/>
              </a:rPr>
              <a:t>使用消防器材进行</a:t>
            </a:r>
            <a:endParaRPr lang="zh-CN" altLang="zh-CN" dirty="0">
              <a:latin typeface="Arial" panose="020B0604020202020204" pitchFamily="34" charset="0"/>
              <a:ea typeface="微软雅黑" panose="020B0503020204020204" pitchFamily="34" charset="-122"/>
            </a:endParaRPr>
          </a:p>
          <a:p>
            <a:pPr algn="l"/>
            <a:r>
              <a:rPr lang="zh-CN" altLang="zh-CN" dirty="0">
                <a:latin typeface="Arial" panose="020B0604020202020204" pitchFamily="34" charset="0"/>
                <a:ea typeface="微软雅黑" panose="020B0503020204020204" pitchFamily="34" charset="-122"/>
              </a:rPr>
              <a:t>控火、灭火，制定</a:t>
            </a:r>
            <a:endParaRPr lang="zh-CN" altLang="zh-CN" dirty="0">
              <a:latin typeface="Arial" panose="020B0604020202020204" pitchFamily="34" charset="0"/>
              <a:ea typeface="微软雅黑" panose="020B0503020204020204" pitchFamily="34" charset="-122"/>
            </a:endParaRPr>
          </a:p>
          <a:p>
            <a:pPr algn="l"/>
            <a:r>
              <a:rPr lang="zh-CN" altLang="zh-CN" dirty="0">
                <a:latin typeface="Arial" panose="020B0604020202020204" pitchFamily="34" charset="0"/>
                <a:ea typeface="微软雅黑" panose="020B0503020204020204" pitchFamily="34" charset="-122"/>
              </a:rPr>
              <a:t>堵漏方案，并严格</a:t>
            </a:r>
            <a:endParaRPr lang="zh-CN" altLang="zh-CN" dirty="0">
              <a:latin typeface="Arial" panose="020B0604020202020204" pitchFamily="34" charset="0"/>
              <a:ea typeface="微软雅黑" panose="020B0503020204020204" pitchFamily="34" charset="-122"/>
            </a:endParaRPr>
          </a:p>
          <a:p>
            <a:pPr algn="l"/>
            <a:r>
              <a:rPr lang="zh-CN" altLang="zh-CN" dirty="0">
                <a:latin typeface="Arial" panose="020B0604020202020204" pitchFamily="34" charset="0"/>
                <a:ea typeface="微软雅黑" panose="020B0503020204020204" pitchFamily="34" charset="-122"/>
              </a:rPr>
              <a:t>按照堵漏方案实施，</a:t>
            </a:r>
            <a:endParaRPr lang="zh-CN" altLang="zh-CN" dirty="0">
              <a:latin typeface="Arial" panose="020B0604020202020204" pitchFamily="34" charset="0"/>
              <a:ea typeface="微软雅黑" panose="020B0503020204020204" pitchFamily="34" charset="-122"/>
            </a:endParaRPr>
          </a:p>
          <a:p>
            <a:pPr algn="l"/>
            <a:r>
              <a:rPr lang="zh-CN" altLang="zh-CN" dirty="0">
                <a:latin typeface="Arial" panose="020B0604020202020204" pitchFamily="34" charset="0"/>
                <a:ea typeface="微软雅黑" panose="020B0503020204020204" pitchFamily="34" charset="-122"/>
              </a:rPr>
              <a:t>转移危险的物资。</a:t>
            </a:r>
            <a:endParaRPr lang="zh-CN" altLang="zh-CN" dirty="0">
              <a:latin typeface="Arial" panose="020B0604020202020204" pitchFamily="34" charset="0"/>
              <a:ea typeface="微软雅黑" panose="020B0503020204020204" pitchFamily="34" charset="-122"/>
            </a:endParaRPr>
          </a:p>
        </p:txBody>
      </p:sp>
      <p:sp>
        <p:nvSpPr>
          <p:cNvPr id="5" name="Rectangle 11"/>
          <p:cNvSpPr>
            <a:spLocks noChangeArrowheads="1"/>
          </p:cNvSpPr>
          <p:nvPr/>
        </p:nvSpPr>
        <p:spPr bwMode="gray">
          <a:xfrm>
            <a:off x="937260" y="3943350"/>
            <a:ext cx="2119313" cy="515938"/>
          </a:xfrm>
          <a:prstGeom prst="rect">
            <a:avLst/>
          </a:prstGeom>
          <a:gradFill rotWithShape="1">
            <a:gsLst>
              <a:gs pos="0">
                <a:schemeClr val="accent1"/>
              </a:gs>
              <a:gs pos="50000">
                <a:schemeClr val="accent1">
                  <a:gamma/>
                  <a:tint val="76471"/>
                  <a:invGamma/>
                </a:schemeClr>
              </a:gs>
              <a:gs pos="100000">
                <a:schemeClr val="accent1"/>
              </a:gs>
            </a:gsLst>
            <a:lin ang="2700000" scaled="1"/>
          </a:gradFill>
          <a:ln w="9525" algn="ctr">
            <a:noFill/>
            <a:miter lim="800000"/>
          </a:ln>
          <a:effectLst/>
          <a:scene3d>
            <a:camera prst="legacyPerspectiveTopLeft"/>
            <a:lightRig rig="legacyFlat3" dir="b"/>
          </a:scene3d>
          <a:sp3d extrusionH="227000" prstMaterial="legacyMetal">
            <a:bevelT w="13500" h="13500" prst="angle"/>
            <a:bevelB w="13500" h="13500" prst="angle"/>
            <a:extrusionClr>
              <a:schemeClr val="accent1"/>
            </a:extrusionClr>
          </a:sp3d>
        </p:spPr>
        <p:txBody>
          <a:bodyPr wrap="none" anchor="ctr">
            <a:flatTx/>
          </a:bodyPr>
          <a:p>
            <a:pPr algn="ctr" eaLnBrk="0" hangingPunct="0"/>
            <a:r>
              <a:rPr lang="zh-CN" altLang="en-US" sz="2800" b="1" dirty="0">
                <a:ea typeface="微软雅黑" panose="020B0503020204020204" pitchFamily="34" charset="-122"/>
                <a:sym typeface="+mn-ea"/>
              </a:rPr>
              <a:t>控险</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p:nvPr>
        </p:nvSpPr>
        <p:spPr>
          <a:xfrm>
            <a:off x="424815" y="132715"/>
            <a:ext cx="8397875" cy="701675"/>
          </a:xfrm>
        </p:spPr>
        <p:txBody>
          <a:bodyPr vert="horz" wrap="square" lIns="91440" tIns="45720" rIns="91440" bIns="45720" anchor="ctr" anchorCtr="0"/>
          <a:p>
            <a:pPr algn="ctr" eaLnBrk="1" hangingPunct="1"/>
            <a:r>
              <a:rPr lang="zh-CN" altLang="zh-CN" sz="3200" dirty="0">
                <a:solidFill>
                  <a:srgbClr val="FF0000"/>
                </a:solidFill>
                <a:latin typeface="Arial" panose="020B0604020202020204" pitchFamily="34" charset="0"/>
                <a:sym typeface="+mn-ea"/>
              </a:rPr>
              <a:t>危险化学品事故现场救援与处置具体程序</a:t>
            </a:r>
            <a:endParaRPr lang="zh-CN" altLang="zh-CN" sz="3200" dirty="0">
              <a:solidFill>
                <a:srgbClr val="FF0000"/>
              </a:solidFill>
              <a:latin typeface="Arial" panose="020B0604020202020204" pitchFamily="34" charset="0"/>
              <a:ea typeface="微软雅黑" panose="020B0503020204020204" pitchFamily="34" charset="-122"/>
              <a:cs typeface="+mj-cs"/>
              <a:sym typeface="+mn-ea"/>
            </a:endParaRPr>
          </a:p>
        </p:txBody>
      </p:sp>
      <p:sp>
        <p:nvSpPr>
          <p:cNvPr id="147459" name="AutoShape 3"/>
          <p:cNvSpPr>
            <a:spLocks noChangeArrowheads="1"/>
          </p:cNvSpPr>
          <p:nvPr/>
        </p:nvSpPr>
        <p:spPr bwMode="gray">
          <a:xfrm>
            <a:off x="904875" y="1658938"/>
            <a:ext cx="2439988" cy="2000250"/>
          </a:xfrm>
          <a:prstGeom prst="rightArrowCallout">
            <a:avLst>
              <a:gd name="adj1" fmla="val 28435"/>
              <a:gd name="adj2" fmla="val 21477"/>
              <a:gd name="adj3" fmla="val 8889"/>
              <a:gd name="adj4" fmla="val 86532"/>
            </a:avLst>
          </a:prstGeom>
          <a:gradFill rotWithShape="1">
            <a:gsLst>
              <a:gs pos="0">
                <a:schemeClr val="accent2"/>
              </a:gs>
              <a:gs pos="50000">
                <a:schemeClr val="accent2">
                  <a:gamma/>
                  <a:tint val="63529"/>
                  <a:invGamma/>
                  <a:alpha val="89999"/>
                </a:schemeClr>
              </a:gs>
              <a:gs pos="100000">
                <a:schemeClr val="accent2"/>
              </a:gs>
            </a:gsLst>
            <a:lin ang="2700000" scaled="1"/>
          </a:gradFill>
          <a:ln w="9525" algn="ctr">
            <a:noFill/>
            <a:miter lim="800000"/>
          </a:ln>
          <a:effectLst/>
          <a:scene3d>
            <a:camera prst="legacyPerspectiveTopRight"/>
            <a:lightRig rig="legacyFlat3" dir="b"/>
          </a:scene3d>
          <a:sp3d extrusionH="163500" prstMaterial="legacyMetal">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7891" name="AutoShape 4"/>
          <p:cNvSpPr/>
          <p:nvPr/>
        </p:nvSpPr>
        <p:spPr>
          <a:xfrm>
            <a:off x="3546475" y="1658938"/>
            <a:ext cx="2439988" cy="2000250"/>
          </a:xfrm>
          <a:prstGeom prst="rightArrowCallout">
            <a:avLst>
              <a:gd name="adj1" fmla="val 28435"/>
              <a:gd name="adj2" fmla="val 21476"/>
              <a:gd name="adj3" fmla="val 8883"/>
              <a:gd name="adj4" fmla="val 86532"/>
            </a:avLst>
          </a:prstGeom>
          <a:gradFill rotWithShape="1">
            <a:gsLst>
              <a:gs pos="0">
                <a:srgbClr val="99CCFF">
                  <a:alpha val="89998"/>
                </a:srgbClr>
              </a:gs>
              <a:gs pos="100000">
                <a:srgbClr val="CCECFF"/>
              </a:gs>
            </a:gsLst>
            <a:lin ang="2700000" scaled="1"/>
            <a:tileRect/>
          </a:gradFill>
          <a:ln w="9525"/>
          <a:scene3d>
            <a:camera prst="legacyPerspectiveTopRight">
              <a:rot lat="0" lon="0" rev="0"/>
            </a:camera>
            <a:lightRig rig="legacyFlat3" dir="b"/>
          </a:scene3d>
          <a:sp3d extrusionH="163500" prstMaterial="legacyMetal">
            <a:bevelT w="13500" h="13500" prst="angle"/>
            <a:bevelB w="13500" h="13500" prst="angle"/>
            <a:extrusionClr>
              <a:srgbClr val="99CCFF"/>
            </a:extrusionClr>
          </a:sp3d>
        </p:spPr>
        <p:txBody>
          <a:bodyPr wrap="none" anchor="ctr" anchorCtr="0">
            <a:flatTx/>
          </a:bodyPr>
          <a:p>
            <a:endParaRPr lang="zh-CN" altLang="zh-CN" dirty="0">
              <a:latin typeface="Arial" panose="020B0604020202020204" pitchFamily="34" charset="0"/>
              <a:ea typeface="微软雅黑" panose="020B0503020204020204" pitchFamily="34" charset="-122"/>
            </a:endParaRPr>
          </a:p>
        </p:txBody>
      </p:sp>
      <p:sp>
        <p:nvSpPr>
          <p:cNvPr id="147461" name="Rectangle 5"/>
          <p:cNvSpPr>
            <a:spLocks noChangeArrowheads="1"/>
          </p:cNvSpPr>
          <p:nvPr/>
        </p:nvSpPr>
        <p:spPr bwMode="gray">
          <a:xfrm>
            <a:off x="3562350" y="1137603"/>
            <a:ext cx="2109788" cy="515938"/>
          </a:xfrm>
          <a:prstGeom prst="rect">
            <a:avLst/>
          </a:prstGeom>
          <a:gradFill rotWithShape="1">
            <a:gsLst>
              <a:gs pos="0">
                <a:schemeClr val="accent1"/>
              </a:gs>
              <a:gs pos="50000">
                <a:schemeClr val="accent1">
                  <a:gamma/>
                  <a:tint val="76471"/>
                  <a:invGamma/>
                </a:schemeClr>
              </a:gs>
              <a:gs pos="100000">
                <a:schemeClr val="accent1"/>
              </a:gs>
            </a:gsLst>
            <a:lin ang="2700000" scaled="1"/>
          </a:gradFill>
          <a:ln w="9525" algn="ctr">
            <a:noFill/>
            <a:miter lim="800000"/>
          </a:ln>
          <a:effectLst/>
          <a:scene3d>
            <a:camera prst="legacyPerspectiveTopRight"/>
            <a:lightRig rig="legacyFlat3" dir="b"/>
          </a:scene3d>
          <a:sp3d extrusionH="227000" prstMaterial="legacyMetal">
            <a:bevelT w="13500" h="13500" prst="angle"/>
            <a:bevelB w="13500" h="13500" prst="angle"/>
            <a:extrusionClr>
              <a:schemeClr val="accent1"/>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7462" name="AutoShape 6"/>
          <p:cNvSpPr>
            <a:spLocks noChangeArrowheads="1"/>
          </p:cNvSpPr>
          <p:nvPr/>
        </p:nvSpPr>
        <p:spPr bwMode="gray">
          <a:xfrm rot="5400000">
            <a:off x="6084094" y="1753394"/>
            <a:ext cx="2308225" cy="2119313"/>
          </a:xfrm>
          <a:prstGeom prst="rightArrowCallout">
            <a:avLst>
              <a:gd name="adj1" fmla="val 28435"/>
              <a:gd name="adj2" fmla="val 21477"/>
              <a:gd name="adj3" fmla="val 7937"/>
              <a:gd name="adj4" fmla="val 86532"/>
            </a:avLst>
          </a:prstGeom>
          <a:gradFill rotWithShape="1">
            <a:gsLst>
              <a:gs pos="0">
                <a:schemeClr val="accent2"/>
              </a:gs>
              <a:gs pos="50000">
                <a:schemeClr val="accent2">
                  <a:gamma/>
                  <a:tint val="48627"/>
                  <a:invGamma/>
                  <a:alpha val="89999"/>
                </a:schemeClr>
              </a:gs>
              <a:gs pos="100000">
                <a:schemeClr val="accent2"/>
              </a:gs>
            </a:gsLst>
            <a:lin ang="2700000" scaled="1"/>
          </a:gradFill>
          <a:ln w="9525" algn="ctr">
            <a:noFill/>
            <a:miter lim="800000"/>
          </a:ln>
          <a:effectLst/>
          <a:scene3d>
            <a:camera prst="legacyPerspectiveTop"/>
            <a:lightRig rig="legacyFlat3" dir="b"/>
          </a:scene3d>
          <a:sp3d extrusionH="163500" prstMaterial="legacyMetal">
            <a:bevelT w="13500" h="13500" prst="angle"/>
            <a:bevelB w="13500" h="13500" prst="angle"/>
            <a:extrusionClr>
              <a:srgbClr val="99CCFF"/>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7463" name="Rectangle 7"/>
          <p:cNvSpPr>
            <a:spLocks noChangeArrowheads="1"/>
          </p:cNvSpPr>
          <p:nvPr/>
        </p:nvSpPr>
        <p:spPr bwMode="gray">
          <a:xfrm>
            <a:off x="6187440" y="1117283"/>
            <a:ext cx="2119313" cy="515938"/>
          </a:xfrm>
          <a:prstGeom prst="rect">
            <a:avLst/>
          </a:prstGeom>
          <a:gradFill rotWithShape="1">
            <a:gsLst>
              <a:gs pos="0">
                <a:schemeClr val="accent2"/>
              </a:gs>
              <a:gs pos="50000">
                <a:schemeClr val="accent2">
                  <a:gamma/>
                  <a:shade val="81961"/>
                  <a:invGamma/>
                </a:schemeClr>
              </a:gs>
              <a:gs pos="100000">
                <a:schemeClr val="accent2"/>
              </a:gs>
            </a:gsLst>
            <a:lin ang="2700000" scaled="1"/>
          </a:gradFill>
          <a:ln w="9525" algn="ctr">
            <a:noFill/>
            <a:miter lim="800000"/>
          </a:ln>
          <a:effectLst/>
          <a:scene3d>
            <a:camera prst="legacyPerspectiveTop"/>
            <a:lightRig rig="legacyFlat3" dir="b"/>
          </a:scene3d>
          <a:sp3d extrusionH="163500" prstMaterial="legacyMetal">
            <a:bevelT w="13500" h="13500" prst="angle"/>
            <a:bevelB w="13500" h="13500" prst="angle"/>
            <a:extrusionClr>
              <a:schemeClr val="accent2"/>
            </a:extrusionClr>
          </a:sp3d>
        </p:spPr>
        <p:txBody>
          <a:bodyPr wrap="none" anchor="ctr">
            <a:flatTx/>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47468" name="Rectangle 12"/>
          <p:cNvSpPr>
            <a:spLocks noChangeArrowheads="1"/>
          </p:cNvSpPr>
          <p:nvPr/>
        </p:nvSpPr>
        <p:spPr bwMode="gray">
          <a:xfrm>
            <a:off x="914083" y="1142048"/>
            <a:ext cx="2114550" cy="515938"/>
          </a:xfrm>
          <a:prstGeom prst="rect">
            <a:avLst/>
          </a:prstGeom>
          <a:gradFill rotWithShape="1">
            <a:gsLst>
              <a:gs pos="0">
                <a:schemeClr val="accent2"/>
              </a:gs>
              <a:gs pos="50000">
                <a:schemeClr val="accent2">
                  <a:gamma/>
                  <a:shade val="87843"/>
                  <a:invGamma/>
                </a:schemeClr>
              </a:gs>
              <a:gs pos="100000">
                <a:schemeClr val="accent2"/>
              </a:gs>
            </a:gsLst>
            <a:lin ang="2700000" scaled="1"/>
          </a:gradFill>
          <a:ln w="9525" algn="ctr">
            <a:noFill/>
            <a:miter lim="800000"/>
          </a:ln>
          <a:effectLst/>
          <a:scene3d>
            <a:camera prst="legacyPerspectiveTopRight"/>
            <a:lightRig rig="legacyFlat3" dir="b"/>
          </a:scene3d>
          <a:sp3d extrusionH="227000" prstMaterial="legacyMetal">
            <a:bevelT w="13500" h="13500" prst="angle"/>
            <a:bevelB w="13500" h="13500" prst="angle"/>
            <a:extrusionClr>
              <a:schemeClr val="accent2"/>
            </a:extrusionClr>
          </a:sp3d>
        </p:spPr>
        <p:txBody>
          <a:bodyPr wrap="none" anchor="ctr">
            <a:flatTx/>
          </a:bodyPr>
          <a:lstStyle/>
          <a:p>
            <a:pPr algn="ctr"/>
            <a:r>
              <a:rPr lang="zh-CN" altLang="en-US" sz="2800" b="1">
                <a:sym typeface="+mn-ea"/>
              </a:rPr>
              <a:t>救护</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mn-ea"/>
            </a:endParaRPr>
          </a:p>
        </p:txBody>
      </p:sp>
      <p:sp>
        <p:nvSpPr>
          <p:cNvPr id="37901" name="Text Box 14"/>
          <p:cNvSpPr txBox="1"/>
          <p:nvPr/>
        </p:nvSpPr>
        <p:spPr>
          <a:xfrm>
            <a:off x="3886200" y="1125855"/>
            <a:ext cx="1577340" cy="521970"/>
          </a:xfrm>
          <a:prstGeom prst="rect">
            <a:avLst/>
          </a:prstGeom>
          <a:noFill/>
          <a:ln w="9525">
            <a:noFill/>
          </a:ln>
        </p:spPr>
        <p:txBody>
          <a:bodyPr wrap="square" anchor="t" anchorCtr="0">
            <a:spAutoFit/>
          </a:bodyPr>
          <a:p>
            <a:pPr algn="ctr"/>
            <a:r>
              <a:rPr lang="zh-CN" altLang="en-US" sz="2800" b="1">
                <a:sym typeface="+mn-ea"/>
              </a:rPr>
              <a:t>洗消</a:t>
            </a:r>
            <a:endParaRPr lang="zh-CN" altLang="en-US" sz="2800" b="1">
              <a:sym typeface="+mn-ea"/>
            </a:endParaRPr>
          </a:p>
        </p:txBody>
      </p:sp>
      <p:sp>
        <p:nvSpPr>
          <p:cNvPr id="37902" name="Text Box 15"/>
          <p:cNvSpPr txBox="1"/>
          <p:nvPr/>
        </p:nvSpPr>
        <p:spPr>
          <a:xfrm>
            <a:off x="6276340" y="1143000"/>
            <a:ext cx="1906270" cy="521970"/>
          </a:xfrm>
          <a:prstGeom prst="rect">
            <a:avLst/>
          </a:prstGeom>
          <a:noFill/>
          <a:ln w="9525">
            <a:noFill/>
          </a:ln>
        </p:spPr>
        <p:txBody>
          <a:bodyPr wrap="square" anchor="t" anchorCtr="0">
            <a:spAutoFit/>
          </a:bodyPr>
          <a:p>
            <a:pPr algn="ctr"/>
            <a:r>
              <a:rPr lang="zh-CN" altLang="en-US" sz="2800" b="1" dirty="0">
                <a:ea typeface="微软雅黑" panose="020B0503020204020204" pitchFamily="34" charset="-122"/>
                <a:sym typeface="+mn-ea"/>
              </a:rPr>
              <a:t>清理</a:t>
            </a:r>
            <a:endParaRPr lang="zh-CN" altLang="en-US" sz="2800" b="1" dirty="0">
              <a:ea typeface="微软雅黑" panose="020B0503020204020204" pitchFamily="34" charset="-122"/>
              <a:sym typeface="+mn-ea"/>
            </a:endParaRPr>
          </a:p>
        </p:txBody>
      </p:sp>
      <p:sp>
        <p:nvSpPr>
          <p:cNvPr id="37905" name="Text Box 19"/>
          <p:cNvSpPr txBox="1"/>
          <p:nvPr/>
        </p:nvSpPr>
        <p:spPr>
          <a:xfrm>
            <a:off x="885190" y="1658620"/>
            <a:ext cx="2171700" cy="2306955"/>
          </a:xfrm>
          <a:prstGeom prst="rect">
            <a:avLst/>
          </a:prstGeom>
          <a:noFill/>
          <a:ln w="9525">
            <a:noFill/>
          </a:ln>
        </p:spPr>
        <p:txBody>
          <a:bodyPr wrap="square" anchor="t" anchorCtr="0">
            <a:spAutoFit/>
          </a:bodyPr>
          <a:p>
            <a:pPr algn="ctr"/>
            <a:r>
              <a:rPr lang="zh-CN" altLang="en-US" sz="1600" b="1">
                <a:sym typeface="+mn-ea"/>
              </a:rPr>
              <a:t>将人员迅速撤离现场，转移到上风或侧上风方向空气无污染地区；</a:t>
            </a:r>
            <a:endParaRPr lang="zh-CN" altLang="en-US" sz="1600" b="1">
              <a:sym typeface="+mn-ea"/>
            </a:endParaRPr>
          </a:p>
          <a:p>
            <a:pPr algn="ctr"/>
            <a:r>
              <a:rPr lang="zh-CN" altLang="en-US" sz="1600" b="1">
                <a:sym typeface="+mn-ea"/>
              </a:rPr>
              <a:t>对呼吸、心跳停止者，应立即进行人工呼吸和心脏挤压，采取心肺复苏措施。</a:t>
            </a:r>
            <a:endParaRPr lang="zh-CN" altLang="en-US" sz="1600" b="1">
              <a:sym typeface="+mn-ea"/>
            </a:endParaRPr>
          </a:p>
          <a:p>
            <a:pPr algn="ctr"/>
            <a:r>
              <a:rPr lang="zh-CN" altLang="en-US" sz="1600" b="1">
                <a:sym typeface="+mn-ea"/>
              </a:rPr>
              <a:t>。</a:t>
            </a:r>
            <a:endParaRPr lang="zh-CN" altLang="en-US" sz="1600" b="1">
              <a:sym typeface="+mn-ea"/>
            </a:endParaRPr>
          </a:p>
          <a:p>
            <a:pPr algn="ctr"/>
            <a:endParaRPr lang="zh-CN" altLang="en-US" sz="1600" b="1">
              <a:sym typeface="+mn-ea"/>
            </a:endParaRPr>
          </a:p>
        </p:txBody>
      </p:sp>
      <p:sp>
        <p:nvSpPr>
          <p:cNvPr id="37906" name="Text Box 20"/>
          <p:cNvSpPr txBox="1"/>
          <p:nvPr/>
        </p:nvSpPr>
        <p:spPr>
          <a:xfrm>
            <a:off x="3553460" y="1633855"/>
            <a:ext cx="2101215" cy="1568450"/>
          </a:xfrm>
          <a:prstGeom prst="rect">
            <a:avLst/>
          </a:prstGeom>
          <a:noFill/>
          <a:ln w="9525">
            <a:noFill/>
          </a:ln>
        </p:spPr>
        <p:txBody>
          <a:bodyPr wrap="square" anchor="t" anchorCtr="0">
            <a:spAutoFit/>
          </a:bodyPr>
          <a:p>
            <a:pPr algn="l"/>
            <a:r>
              <a:rPr lang="zh-CN" altLang="en-US" sz="1600" b="1">
                <a:sym typeface="+mn-ea"/>
              </a:rPr>
              <a:t>在危险区与安全区交界处设立洗消站，洗消被污染人员；洗消污水的排放必须经过环保部门的监测，防止造成二次污染</a:t>
            </a:r>
            <a:endParaRPr lang="zh-CN" altLang="en-US" sz="1600" b="1">
              <a:sym typeface="+mn-ea"/>
            </a:endParaRPr>
          </a:p>
        </p:txBody>
      </p:sp>
      <p:sp>
        <p:nvSpPr>
          <p:cNvPr id="37907" name="Text Box 21"/>
          <p:cNvSpPr txBox="1"/>
          <p:nvPr/>
        </p:nvSpPr>
        <p:spPr>
          <a:xfrm>
            <a:off x="6208395" y="1664335"/>
            <a:ext cx="2037080" cy="1568450"/>
          </a:xfrm>
          <a:prstGeom prst="rect">
            <a:avLst/>
          </a:prstGeom>
          <a:noFill/>
          <a:ln w="9525">
            <a:noFill/>
          </a:ln>
        </p:spPr>
        <p:txBody>
          <a:bodyPr wrap="square" anchor="t" anchorCtr="0">
            <a:spAutoFit/>
          </a:bodyPr>
          <a:p>
            <a:pPr algn="ctr"/>
            <a:r>
              <a:rPr lang="zh-CN" altLang="en-US" sz="1600" dirty="0">
                <a:latin typeface="Arial" panose="020B0604020202020204" pitchFamily="34" charset="0"/>
                <a:ea typeface="微软雅黑" panose="020B0503020204020204" pitchFamily="34" charset="-122"/>
              </a:rPr>
              <a:t>清理残液及被污染的地面，特别是低洼、沟渠等处；现场环境检测合格后，撤除警戒，做好移交，安全撤离</a:t>
            </a:r>
            <a:endParaRPr lang="zh-CN" altLang="en-US" sz="1600" dirty="0">
              <a:latin typeface="Arial" panose="020B0604020202020204" pitchFamily="34" charset="0"/>
              <a:ea typeface="微软雅黑" panose="020B0503020204020204" pitchFamily="34" charset="-122"/>
            </a:endParaRPr>
          </a:p>
        </p:txBody>
      </p:sp>
      <p:sp>
        <p:nvSpPr>
          <p:cNvPr id="6" name="Text Box 19"/>
          <p:cNvSpPr txBox="1"/>
          <p:nvPr/>
        </p:nvSpPr>
        <p:spPr>
          <a:xfrm>
            <a:off x="838200" y="4724400"/>
            <a:ext cx="7586345" cy="829945"/>
          </a:xfrm>
          <a:prstGeom prst="rect">
            <a:avLst/>
          </a:prstGeom>
          <a:noFill/>
          <a:ln w="9525">
            <a:noFill/>
          </a:ln>
        </p:spPr>
        <p:txBody>
          <a:bodyPr wrap="square" anchor="t" anchorCtr="0">
            <a:spAutoFit/>
          </a:bodyPr>
          <a:p>
            <a:pPr algn="l"/>
            <a:endParaRPr lang="zh-CN" altLang="en-US" sz="1600" b="1">
              <a:sym typeface="+mn-ea"/>
            </a:endParaRPr>
          </a:p>
          <a:p>
            <a:pPr algn="l"/>
            <a:r>
              <a:rPr lang="zh-CN" altLang="en-US" sz="1600" b="1">
                <a:solidFill>
                  <a:srgbClr val="FF0000"/>
                </a:solidFill>
                <a:sym typeface="+mn-ea"/>
              </a:rPr>
              <a:t>注意：救援完成后的现场保护，并积极参与火灾事故调查。</a:t>
            </a:r>
            <a:endParaRPr lang="zh-CN" altLang="en-US" sz="1600" b="1">
              <a:sym typeface="+mn-ea"/>
            </a:endParaRPr>
          </a:p>
          <a:p>
            <a:pPr algn="l"/>
            <a:endParaRPr lang="zh-CN" altLang="en-US" sz="1600" b="1">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a:xfrm>
            <a:off x="457200" y="0"/>
            <a:ext cx="8229600" cy="1143000"/>
          </a:xfrm>
        </p:spPr>
        <p:txBody>
          <a:bodyPr vert="horz" wrap="square" lIns="91440" tIns="45720" rIns="91440" bIns="45720" anchor="ctr" anchorCtr="0"/>
          <a:p>
            <a:pPr eaLnBrk="1" hangingPunct="1"/>
            <a:r>
              <a:rPr lang="zh-CN" altLang="en-US" dirty="0">
                <a:latin typeface="+mj-lt"/>
                <a:ea typeface="微软雅黑" panose="020B0503020204020204" pitchFamily="34" charset="-122"/>
                <a:cs typeface="+mj-cs"/>
              </a:rPr>
              <a:t>控险注意事项</a:t>
            </a:r>
            <a:endParaRPr lang="zh-CN" altLang="en-US" dirty="0">
              <a:latin typeface="+mj-lt"/>
              <a:ea typeface="微软雅黑" panose="020B0503020204020204" pitchFamily="34" charset="-122"/>
              <a:cs typeface="+mj-cs"/>
            </a:endParaRPr>
          </a:p>
        </p:txBody>
      </p:sp>
      <p:sp>
        <p:nvSpPr>
          <p:cNvPr id="39938" name="Rectangle 3"/>
          <p:cNvSpPr>
            <a:spLocks noGrp="1"/>
          </p:cNvSpPr>
          <p:nvPr>
            <p:ph idx="1"/>
          </p:nvPr>
        </p:nvSpPr>
        <p:spPr>
          <a:xfrm>
            <a:off x="382905" y="1037590"/>
            <a:ext cx="8615680" cy="5402580"/>
          </a:xfrm>
        </p:spPr>
        <p:txBody>
          <a:bodyPr vert="horz" wrap="square" lIns="91440" tIns="45720" rIns="91440" bIns="45720" anchor="t" anchorCtr="0"/>
          <a:p>
            <a:pPr eaLnBrk="1" hangingPunct="1">
              <a:lnSpc>
                <a:spcPct val="100000"/>
              </a:lnSpc>
            </a:pPr>
            <a:r>
              <a:rPr lang="zh-CN" altLang="en-US" sz="1800" dirty="0">
                <a:latin typeface="微软雅黑" panose="020B0503020204020204" pitchFamily="34" charset="-122"/>
                <a:ea typeface="微软雅黑" panose="020B0503020204020204" pitchFamily="34" charset="-122"/>
                <a:cs typeface="+mn-cs"/>
              </a:rPr>
              <a:t>扑救液化气体类火灾，切忌盲目扑灭火势，在没有采取堵漏措施的情况下，必须保持稳定燃烧。否则，大量可燃气体泄漏出来与空气混合，遇着火源就会发生爆炸。</a:t>
            </a: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r>
              <a:rPr lang="zh-CN" altLang="en-US" sz="1800" dirty="0">
                <a:latin typeface="微软雅黑" panose="020B0503020204020204" pitchFamily="34" charset="-122"/>
                <a:ea typeface="微软雅黑" panose="020B0503020204020204" pitchFamily="34" charset="-122"/>
                <a:cs typeface="+mn-cs"/>
              </a:rPr>
              <a:t>对于爆炸物品火灾，切忌用沙土盖压，以免增强爆炸物品爆炸时的威力；另外扑救爆炸物品堆垛火灾时，水流应采用吊射，避免强力水流直接冲击堆垛，以免堆垛倒塌引起再次爆炸。</a:t>
            </a: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r>
              <a:rPr lang="zh-CN" altLang="en-US" sz="1800" dirty="0">
                <a:latin typeface="微软雅黑" panose="020B0503020204020204" pitchFamily="34" charset="-122"/>
                <a:ea typeface="微软雅黑" panose="020B0503020204020204" pitchFamily="34" charset="-122"/>
                <a:cs typeface="+mn-cs"/>
              </a:rPr>
              <a:t>对于遇湿易燃物品火灾，绝对禁止用水、泡沫、酸碱等湿性灭火剂扑救。</a:t>
            </a: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r>
              <a:rPr lang="zh-CN" altLang="en-US" sz="1800" dirty="0">
                <a:latin typeface="微软雅黑" panose="020B0503020204020204" pitchFamily="34" charset="-122"/>
                <a:ea typeface="微软雅黑" panose="020B0503020204020204" pitchFamily="34" charset="-122"/>
                <a:cs typeface="+mn-cs"/>
              </a:rPr>
              <a:t>氧化剂和有机过氧化物的灭火比较复杂，应针对具体物质具体分析。</a:t>
            </a: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r>
              <a:rPr lang="zh-CN" altLang="en-US" sz="1800" dirty="0">
                <a:latin typeface="微软雅黑" panose="020B0503020204020204" pitchFamily="34" charset="-122"/>
                <a:ea typeface="微软雅黑" panose="020B0503020204020204" pitchFamily="34" charset="-122"/>
                <a:cs typeface="+mn-cs"/>
              </a:rPr>
              <a:t>扑救毒害品和腐蚀品的火灾时，应尽量使用低压水流或雾状水，避免腐蚀品、毒害品溅出；遇酸类或碱类腐蚀品最好调制相应的中和剂稀释中和。</a:t>
            </a: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endParaRPr lang="zh-CN" altLang="en-US" sz="1800" dirty="0">
              <a:latin typeface="微软雅黑" panose="020B0503020204020204" pitchFamily="34" charset="-122"/>
              <a:ea typeface="微软雅黑" panose="020B0503020204020204" pitchFamily="34" charset="-122"/>
              <a:cs typeface="+mn-cs"/>
            </a:endParaRPr>
          </a:p>
          <a:p>
            <a:pPr eaLnBrk="1" hangingPunct="1">
              <a:lnSpc>
                <a:spcPct val="100000"/>
              </a:lnSpc>
            </a:pPr>
            <a:r>
              <a:rPr lang="zh-CN" altLang="en-US" sz="1800" dirty="0">
                <a:latin typeface="微软雅黑" panose="020B0503020204020204" pitchFamily="34" charset="-122"/>
                <a:ea typeface="微软雅黑" panose="020B0503020204020204" pitchFamily="34" charset="-122"/>
                <a:cs typeface="+mn-cs"/>
              </a:rPr>
              <a:t>易燃固体、自燃物品一般都可用水和泡沫扑救，只要控制住燃烧范围，逐步扑灭即可。但有少数易燃固体、自燃物品的扑救方法比较特殊。</a:t>
            </a:r>
            <a:endParaRPr lang="zh-CN" altLang="en-US" sz="1800"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2"/>
          <p:cNvSpPr>
            <a:spLocks noGrp="1"/>
          </p:cNvSpPr>
          <p:nvPr>
            <p:ph idx="1"/>
          </p:nvPr>
        </p:nvSpPr>
        <p:spPr>
          <a:xfrm>
            <a:off x="2209800" y="1371600"/>
            <a:ext cx="4132263" cy="4038600"/>
          </a:xfrm>
        </p:spPr>
        <p:txBody>
          <a:bodyPr vert="horz" wrap="square" lIns="91440" tIns="45720" rIns="91440" bIns="45720" anchor="t" anchorCtr="0"/>
          <a:p>
            <a:pPr eaLnBrk="1" hangingPunct="1"/>
            <a:endParaRPr lang="en-US" altLang="zh-CN" sz="2400" dirty="0">
              <a:latin typeface="+mn-lt"/>
              <a:ea typeface="微软雅黑" panose="020B0503020204020204" pitchFamily="34" charset="-122"/>
              <a:cs typeface="+mn-cs"/>
            </a:endParaRPr>
          </a:p>
          <a:p>
            <a:pPr eaLnBrk="1" hangingPunct="1"/>
            <a:r>
              <a:rPr lang="zh-CN" altLang="en-US" sz="2400" dirty="0">
                <a:latin typeface="+mn-lt"/>
                <a:ea typeface="微软雅黑" panose="020B0503020204020204" pitchFamily="34" charset="-122"/>
                <a:cs typeface="+mn-cs"/>
              </a:rPr>
              <a:t>一、消防常识</a:t>
            </a:r>
            <a:endParaRPr lang="zh-CN" altLang="en-US" sz="2400" dirty="0">
              <a:latin typeface="+mn-lt"/>
              <a:ea typeface="微软雅黑" panose="020B0503020204020204" pitchFamily="34" charset="-122"/>
              <a:cs typeface="+mn-cs"/>
            </a:endParaRPr>
          </a:p>
          <a:p>
            <a:pPr eaLnBrk="1" hangingPunct="1"/>
            <a:endParaRPr lang="zh-CN" altLang="en-US" sz="2400" dirty="0">
              <a:latin typeface="+mn-lt"/>
              <a:ea typeface="微软雅黑" panose="020B0503020204020204" pitchFamily="34" charset="-122"/>
              <a:cs typeface="+mn-cs"/>
            </a:endParaRPr>
          </a:p>
          <a:p>
            <a:pPr eaLnBrk="1" hangingPunct="1"/>
            <a:r>
              <a:rPr lang="zh-CN" altLang="en-US" sz="2400" dirty="0">
                <a:latin typeface="+mn-lt"/>
                <a:ea typeface="微软雅黑" panose="020B0503020204020204" pitchFamily="34" charset="-122"/>
                <a:cs typeface="+mn-cs"/>
              </a:rPr>
              <a:t>二、电器类火灾</a:t>
            </a:r>
            <a:endParaRPr lang="zh-CN" altLang="en-US" sz="2400" dirty="0">
              <a:latin typeface="+mn-lt"/>
              <a:ea typeface="微软雅黑" panose="020B0503020204020204" pitchFamily="34" charset="-122"/>
              <a:cs typeface="+mn-cs"/>
            </a:endParaRPr>
          </a:p>
          <a:p>
            <a:pPr eaLnBrk="1" hangingPunct="1"/>
            <a:endParaRPr lang="zh-CN" altLang="en-US" sz="2400" dirty="0">
              <a:latin typeface="+mn-lt"/>
              <a:ea typeface="微软雅黑" panose="020B0503020204020204" pitchFamily="34" charset="-122"/>
              <a:cs typeface="+mn-cs"/>
            </a:endParaRPr>
          </a:p>
          <a:p>
            <a:pPr eaLnBrk="1" hangingPunct="1"/>
            <a:r>
              <a:rPr lang="zh-CN" altLang="en-US" sz="2400" dirty="0">
                <a:latin typeface="+mn-lt"/>
                <a:ea typeface="微软雅黑" panose="020B0503020204020204" pitchFamily="34" charset="-122"/>
                <a:cs typeface="+mn-cs"/>
              </a:rPr>
              <a:t>三、危险化学品火灾</a:t>
            </a:r>
            <a:endParaRPr lang="zh-CN" altLang="en-US" sz="2400" dirty="0">
              <a:latin typeface="+mn-lt"/>
              <a:ea typeface="微软雅黑" panose="020B0503020204020204" pitchFamily="34" charset="-122"/>
              <a:cs typeface="+mn-cs"/>
            </a:endParaRPr>
          </a:p>
          <a:p>
            <a:pPr eaLnBrk="1" hangingPunct="1"/>
            <a:endParaRPr lang="zh-CN" altLang="en-US" sz="2400" dirty="0">
              <a:latin typeface="+mn-lt"/>
              <a:ea typeface="微软雅黑" panose="020B0503020204020204" pitchFamily="34" charset="-122"/>
              <a:cs typeface="+mn-cs"/>
            </a:endParaRPr>
          </a:p>
          <a:p>
            <a:pPr marL="0" indent="0" eaLnBrk="1" hangingPunct="1">
              <a:buNone/>
            </a:pPr>
            <a:endParaRPr lang="zh-CN" altLang="en-US" sz="2400" dirty="0">
              <a:latin typeface="+mn-lt"/>
              <a:ea typeface="微软雅黑" panose="020B0503020204020204" pitchFamily="34"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p:sp>
        <p:nvSpPr>
          <p:cNvPr id="76803" name="Text Box 3"/>
          <p:cNvSpPr txBox="1"/>
          <p:nvPr/>
        </p:nvSpPr>
        <p:spPr>
          <a:xfrm>
            <a:off x="773113" y="304800"/>
            <a:ext cx="7696200" cy="589280"/>
          </a:xfrm>
          <a:prstGeom prst="rect">
            <a:avLst/>
          </a:prstGeom>
          <a:noFill/>
          <a:ln w="9525">
            <a:noFill/>
          </a:ln>
        </p:spPr>
        <p:txBody>
          <a:bodyPr anchor="t" anchorCtr="0">
            <a:spAutoFit/>
          </a:bodyPr>
          <a:p>
            <a:pPr algn="ctr">
              <a:lnSpc>
                <a:spcPct val="90000"/>
              </a:lnSpc>
              <a:spcBef>
                <a:spcPct val="50000"/>
              </a:spcBef>
              <a:buClr>
                <a:schemeClr val="tx1"/>
              </a:buClr>
              <a:buSzPct val="75000"/>
              <a:buFont typeface="Wingdings" panose="05000000000000000000" pitchFamily="2" charset="2"/>
            </a:pPr>
            <a:r>
              <a:rPr lang="zh-CN" altLang="en-US" sz="3600" dirty="0">
                <a:ea typeface="华文行楷" pitchFamily="2" charset="-122"/>
                <a:sym typeface="+mn-ea"/>
              </a:rPr>
              <a:t>一般危化品火灾处置</a:t>
            </a:r>
            <a:endParaRPr lang="zh-CN" altLang="en-US" sz="3600" dirty="0">
              <a:latin typeface="Arial" panose="020B0604020202020204" pitchFamily="34" charset="0"/>
              <a:ea typeface="华文行楷" pitchFamily="2" charset="-122"/>
            </a:endParaRPr>
          </a:p>
        </p:txBody>
      </p:sp>
      <p:sp>
        <p:nvSpPr>
          <p:cNvPr id="76807" name="Text Box 7"/>
          <p:cNvSpPr txBox="1"/>
          <p:nvPr/>
        </p:nvSpPr>
        <p:spPr>
          <a:xfrm>
            <a:off x="206375" y="1219200"/>
            <a:ext cx="8937625" cy="5257800"/>
          </a:xfrm>
          <a:prstGeom prst="rect">
            <a:avLst/>
          </a:prstGeom>
          <a:noFill/>
          <a:ln w="9525">
            <a:noFill/>
          </a:ln>
        </p:spPr>
        <p:txBody>
          <a:bodyPr wrap="square" anchor="t" anchorCtr="0">
            <a:spAutoFit/>
          </a:bodyPr>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a:t>
            </a:r>
            <a:r>
              <a:rPr lang="en-US" altLang="zh-CN" sz="1600" b="1" dirty="0">
                <a:latin typeface="Arial" panose="020B0604020202020204" pitchFamily="34" charset="0"/>
                <a:ea typeface="微软雅黑" panose="020B0503020204020204" pitchFamily="34" charset="-122"/>
              </a:rPr>
              <a:t>  </a:t>
            </a:r>
            <a:r>
              <a:rPr lang="zh-CN" altLang="en-US" sz="1600" b="1" dirty="0">
                <a:latin typeface="Arial" panose="020B0604020202020204" pitchFamily="34" charset="0"/>
                <a:ea typeface="微软雅黑" panose="020B0503020204020204" pitchFamily="34" charset="-122"/>
              </a:rPr>
              <a:t>接警：</a:t>
            </a:r>
            <a:r>
              <a:rPr lang="zh-CN" altLang="en-US" sz="1600" dirty="0">
                <a:latin typeface="Arial" panose="020B0604020202020204" pitchFamily="34" charset="0"/>
                <a:ea typeface="微软雅黑" panose="020B0503020204020204" pitchFamily="34" charset="-122"/>
              </a:rPr>
              <a:t>接警时应明确危险化学品事故发生的单位、地址、事故引发物质、事故简要情况、人员伤亡情况等。</a:t>
            </a:r>
            <a:endParaRPr lang="zh-CN" altLang="en-US" sz="1600"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  </a:t>
            </a:r>
            <a:r>
              <a:rPr lang="zh-CN" altLang="en-US" sz="1600" b="1" dirty="0">
                <a:latin typeface="Arial" panose="020B0604020202020204" pitchFamily="34" charset="0"/>
                <a:ea typeface="微软雅黑" panose="020B0503020204020204" pitchFamily="34" charset="-122"/>
              </a:rPr>
              <a:t>隔离事故现场</a:t>
            </a:r>
            <a:r>
              <a:rPr lang="zh-CN" altLang="en-US" sz="1600" dirty="0">
                <a:latin typeface="Arial" panose="020B0604020202020204" pitchFamily="34" charset="0"/>
                <a:ea typeface="微软雅黑" panose="020B0503020204020204" pitchFamily="34" charset="-122"/>
              </a:rPr>
              <a:t>：建立警戒区。事故发生后，应根据化学品泄漏的扩散情况或火焰辐射热所涉及到的范围建立警戒区，并在通往事故现场的主要干道上实行交通管制。</a:t>
            </a:r>
            <a:endParaRPr lang="zh-CN" altLang="en-US" sz="1600"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  </a:t>
            </a:r>
            <a:r>
              <a:rPr lang="zh-CN" altLang="en-US" sz="1600" b="1" dirty="0">
                <a:latin typeface="Arial" panose="020B0604020202020204" pitchFamily="34" charset="0"/>
                <a:ea typeface="微软雅黑" panose="020B0503020204020204" pitchFamily="34" charset="-122"/>
              </a:rPr>
              <a:t>人员疏散：</a:t>
            </a:r>
            <a:r>
              <a:rPr lang="zh-CN" altLang="en-US" sz="1600" dirty="0">
                <a:latin typeface="Arial" panose="020B0604020202020204" pitchFamily="34" charset="0"/>
                <a:ea typeface="微软雅黑" panose="020B0503020204020204" pitchFamily="34" charset="-122"/>
              </a:rPr>
              <a:t>包括撤离和就地保护两种。撤离是指迅速将警戒区及污染区内与事故应急处理无关的人员撤离，以减少不必要的人员伤亡。</a:t>
            </a:r>
            <a:endParaRPr lang="zh-CN" altLang="en-US" sz="1600"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  </a:t>
            </a:r>
            <a:r>
              <a:rPr lang="zh-CN" altLang="en-US" sz="1600" b="1" dirty="0">
                <a:latin typeface="Arial" panose="020B0604020202020204" pitchFamily="34" charset="0"/>
                <a:ea typeface="微软雅黑" panose="020B0503020204020204" pitchFamily="34" charset="-122"/>
              </a:rPr>
              <a:t>现场控制：</a:t>
            </a:r>
            <a:r>
              <a:rPr lang="zh-CN" altLang="en-US" sz="1600" dirty="0">
                <a:latin typeface="Arial" panose="020B0604020202020204" pitchFamily="34" charset="0"/>
                <a:ea typeface="微软雅黑" panose="020B0503020204020204" pitchFamily="34" charset="-122"/>
              </a:rPr>
              <a:t>应急人员应根据事故特点和事故引发物质的不同，采取不同的防护措施和急救方法。</a:t>
            </a:r>
            <a:endParaRPr lang="zh-CN" altLang="en-US" sz="1600"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ea typeface="微软雅黑" panose="020B0503020204020204" pitchFamily="34" charset="-122"/>
                <a:sym typeface="+mn-ea"/>
              </a:rPr>
              <a:t>●</a:t>
            </a:r>
            <a:r>
              <a:rPr lang="en-US" altLang="zh-CN" sz="1600" b="1" dirty="0">
                <a:ea typeface="微软雅黑" panose="020B0503020204020204" pitchFamily="34" charset="-122"/>
                <a:sym typeface="+mn-ea"/>
              </a:rPr>
              <a:t>  </a:t>
            </a:r>
            <a:r>
              <a:rPr lang="zh-CN" altLang="en-US" sz="1600" b="1" dirty="0">
                <a:latin typeface="Arial" panose="020B0604020202020204" pitchFamily="34" charset="0"/>
                <a:ea typeface="微软雅黑" panose="020B0503020204020204" pitchFamily="34" charset="-122"/>
              </a:rPr>
              <a:t>泄漏处理：</a:t>
            </a:r>
            <a:r>
              <a:rPr lang="zh-CN" altLang="en-US" sz="1600" dirty="0">
                <a:latin typeface="Arial" panose="020B0604020202020204" pitchFamily="34" charset="0"/>
                <a:ea typeface="微软雅黑" panose="020B0503020204020204" pitchFamily="34" charset="-122"/>
              </a:rPr>
              <a:t>危险化学品泄漏后，不仅污染环境，对人体也可能造成伤害，对可燃物质，还有引发火灾爆炸的可能，因此，对泄漏事故应及时、正确处理，防止事故扩大。泄漏处理一般包括泄漏源控制及泄漏物处理两部分</a:t>
            </a:r>
            <a:endParaRPr lang="zh-CN" altLang="en-US" sz="1600"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0-#ppt_w/2"/>
                                          </p:val>
                                        </p:tav>
                                        <p:tav tm="100000">
                                          <p:val>
                                            <p:strVal val="#ppt_x"/>
                                          </p:val>
                                        </p:tav>
                                      </p:tavLst>
                                    </p:anim>
                                    <p:anim calcmode="lin" valueType="num">
                                      <p:cBhvr additive="base">
                                        <p:cTn id="8" dur="500" fill="hold"/>
                                        <p:tgtEl>
                                          <p:spTgt spid="768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7"/>
                                        </p:tgtEl>
                                        <p:attrNameLst>
                                          <p:attrName>style.visibility</p:attrName>
                                        </p:attrNameLst>
                                      </p:cBhvr>
                                      <p:to>
                                        <p:strVal val="visible"/>
                                      </p:to>
                                    </p:set>
                                    <p:anim calcmode="lin" valueType="num">
                                      <p:cBhvr additive="base">
                                        <p:cTn id="13" dur="500" fill="hold"/>
                                        <p:tgtEl>
                                          <p:spTgt spid="76807"/>
                                        </p:tgtEl>
                                        <p:attrNameLst>
                                          <p:attrName>ppt_x</p:attrName>
                                        </p:attrNameLst>
                                      </p:cBhvr>
                                      <p:tavLst>
                                        <p:tav tm="0">
                                          <p:val>
                                            <p:strVal val="0-#ppt_w/2"/>
                                          </p:val>
                                        </p:tav>
                                        <p:tav tm="100000">
                                          <p:val>
                                            <p:strVal val="#ppt_x"/>
                                          </p:val>
                                        </p:tav>
                                      </p:tavLst>
                                    </p:anim>
                                    <p:anim calcmode="lin" valueType="num">
                                      <p:cBhvr additive="base">
                                        <p:cTn id="14" dur="500" fill="hold"/>
                                        <p:tgtEl>
                                          <p:spTgt spid="76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50000">
              <a:srgbClr val="F6EDE1"/>
            </a:gs>
            <a:gs pos="0">
              <a:srgbClr val="F9F3EB"/>
            </a:gs>
            <a:gs pos="100000">
              <a:srgbClr val="F3E6D7"/>
            </a:gs>
          </a:gsLst>
          <a:lin scaled="1"/>
        </a:gradFill>
        <a:effectLst/>
      </p:bgPr>
    </p:bg>
    <p:spTree>
      <p:nvGrpSpPr>
        <p:cNvPr id="1" name=""/>
        <p:cNvGrpSpPr/>
        <p:nvPr/>
      </p:nvGrpSpPr>
      <p:grpSpPr/>
      <p:sp>
        <p:nvSpPr>
          <p:cNvPr id="23553" name="AutoShape 2"/>
          <p:cNvSpPr/>
          <p:nvPr/>
        </p:nvSpPr>
        <p:spPr>
          <a:xfrm>
            <a:off x="4754245" y="3088005"/>
            <a:ext cx="1447800" cy="1444625"/>
          </a:xfrm>
          <a:prstGeom prst="octagon">
            <a:avLst>
              <a:gd name="adj" fmla="val 29287"/>
            </a:avLst>
          </a:prstGeom>
          <a:gradFill rotWithShape="1">
            <a:gsLst>
              <a:gs pos="0">
                <a:srgbClr val="3F2B03"/>
              </a:gs>
              <a:gs pos="50000">
                <a:srgbClr val="926408"/>
              </a:gs>
              <a:gs pos="100000">
                <a:srgbClr val="3F2B03"/>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54" name="AutoShape 3"/>
          <p:cNvSpPr/>
          <p:nvPr/>
        </p:nvSpPr>
        <p:spPr>
          <a:xfrm>
            <a:off x="2999105" y="1382395"/>
            <a:ext cx="1447800" cy="1447800"/>
          </a:xfrm>
          <a:prstGeom prst="octagon">
            <a:avLst>
              <a:gd name="adj" fmla="val 29287"/>
            </a:avLst>
          </a:prstGeom>
          <a:gradFill rotWithShape="1">
            <a:gsLst>
              <a:gs pos="0">
                <a:srgbClr val="033F2E"/>
              </a:gs>
              <a:gs pos="50000">
                <a:srgbClr val="08926B"/>
              </a:gs>
              <a:gs pos="100000">
                <a:srgbClr val="033F2E"/>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55" name="Rectangle 4"/>
          <p:cNvSpPr/>
          <p:nvPr/>
        </p:nvSpPr>
        <p:spPr>
          <a:xfrm>
            <a:off x="3040063" y="1614488"/>
            <a:ext cx="1365250" cy="1014730"/>
          </a:xfrm>
          <a:prstGeom prst="rect">
            <a:avLst/>
          </a:prstGeom>
          <a:noFill/>
          <a:ln w="9525">
            <a:noFill/>
          </a:ln>
        </p:spPr>
        <p:txBody>
          <a:bodyPr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确定引发火灾的原因</a:t>
            </a:r>
            <a:endParaRPr lang="zh-CN" altLang="en-US" sz="2000" b="1" dirty="0">
              <a:solidFill>
                <a:srgbClr val="FEFEFE"/>
              </a:solidFill>
              <a:latin typeface="Arial" panose="020B0604020202020204" pitchFamily="34" charset="0"/>
              <a:ea typeface="微软雅黑" panose="020B0503020204020204" pitchFamily="34" charset="-122"/>
            </a:endParaRPr>
          </a:p>
        </p:txBody>
      </p:sp>
      <p:sp>
        <p:nvSpPr>
          <p:cNvPr id="23556" name="AutoShape 5"/>
          <p:cNvSpPr/>
          <p:nvPr/>
        </p:nvSpPr>
        <p:spPr>
          <a:xfrm>
            <a:off x="2896235" y="3035935"/>
            <a:ext cx="1447800" cy="1447800"/>
          </a:xfrm>
          <a:prstGeom prst="octagon">
            <a:avLst>
              <a:gd name="adj" fmla="val 29287"/>
            </a:avLst>
          </a:prstGeom>
          <a:gradFill rotWithShape="1">
            <a:gsLst>
              <a:gs pos="0">
                <a:srgbClr val="03233F"/>
              </a:gs>
              <a:gs pos="50000">
                <a:srgbClr val="085092"/>
              </a:gs>
              <a:gs pos="100000">
                <a:srgbClr val="03233F"/>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57" name="AutoShape 6"/>
          <p:cNvSpPr/>
          <p:nvPr/>
        </p:nvSpPr>
        <p:spPr>
          <a:xfrm>
            <a:off x="6523355" y="2973705"/>
            <a:ext cx="1441450" cy="1416050"/>
          </a:xfrm>
          <a:prstGeom prst="octagon">
            <a:avLst>
              <a:gd name="adj" fmla="val 29287"/>
            </a:avLst>
          </a:prstGeom>
          <a:gradFill rotWithShape="1">
            <a:gsLst>
              <a:gs pos="0">
                <a:srgbClr val="273F03"/>
              </a:gs>
              <a:gs pos="50000">
                <a:srgbClr val="5A9208"/>
              </a:gs>
              <a:gs pos="100000">
                <a:srgbClr val="273F03"/>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58" name="Rectangle 7"/>
          <p:cNvSpPr/>
          <p:nvPr/>
        </p:nvSpPr>
        <p:spPr>
          <a:xfrm>
            <a:off x="2936875" y="3128645"/>
            <a:ext cx="1312863" cy="1322070"/>
          </a:xfrm>
          <a:prstGeom prst="rect">
            <a:avLst/>
          </a:prstGeom>
          <a:noFill/>
          <a:ln w="9525">
            <a:noFill/>
          </a:ln>
        </p:spPr>
        <p:txBody>
          <a:bodyPr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确定周围区域存在的重大危险源分布</a:t>
            </a:r>
            <a:endParaRPr lang="zh-CN" altLang="en-US" sz="2000" b="1" dirty="0">
              <a:solidFill>
                <a:srgbClr val="FEFEFE"/>
              </a:solidFill>
              <a:latin typeface="Arial" panose="020B0604020202020204" pitchFamily="34" charset="0"/>
              <a:ea typeface="微软雅黑" panose="020B0503020204020204" pitchFamily="34" charset="-122"/>
            </a:endParaRPr>
          </a:p>
        </p:txBody>
      </p:sp>
      <p:sp>
        <p:nvSpPr>
          <p:cNvPr id="23559" name="Rectangle 8"/>
          <p:cNvSpPr/>
          <p:nvPr/>
        </p:nvSpPr>
        <p:spPr>
          <a:xfrm>
            <a:off x="6586855" y="3255645"/>
            <a:ext cx="1231900" cy="1014730"/>
          </a:xfrm>
          <a:prstGeom prst="rect">
            <a:avLst/>
          </a:prstGeom>
          <a:noFill/>
          <a:ln w="9525">
            <a:noFill/>
          </a:ln>
        </p:spPr>
        <p:txBody>
          <a:bodyPr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确定火灾可能导致的后果</a:t>
            </a:r>
            <a:endParaRPr lang="zh-CN" altLang="en-US" sz="2000" b="1" dirty="0">
              <a:solidFill>
                <a:srgbClr val="FEFEFE"/>
              </a:solidFill>
              <a:latin typeface="Arial" panose="020B0604020202020204" pitchFamily="34" charset="0"/>
              <a:ea typeface="微软雅黑" panose="020B0503020204020204" pitchFamily="34" charset="-122"/>
            </a:endParaRPr>
          </a:p>
        </p:txBody>
      </p:sp>
      <p:sp>
        <p:nvSpPr>
          <p:cNvPr id="23560" name="Rectangle 9"/>
          <p:cNvSpPr/>
          <p:nvPr/>
        </p:nvSpPr>
        <p:spPr>
          <a:xfrm>
            <a:off x="4833620" y="3296920"/>
            <a:ext cx="1303338" cy="1014730"/>
          </a:xfrm>
          <a:prstGeom prst="rect">
            <a:avLst/>
          </a:prstGeom>
          <a:noFill/>
          <a:ln w="9525">
            <a:noFill/>
          </a:ln>
        </p:spPr>
        <p:txBody>
          <a:bodyPr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确定火灾扑救的基本方法</a:t>
            </a:r>
            <a:endParaRPr lang="zh-CN" altLang="en-US" sz="2000" b="1" dirty="0">
              <a:solidFill>
                <a:srgbClr val="FEFEFE"/>
              </a:solidFill>
              <a:latin typeface="Arial" panose="020B0604020202020204" pitchFamily="34" charset="0"/>
              <a:ea typeface="微软雅黑" panose="020B0503020204020204" pitchFamily="34" charset="-122"/>
            </a:endParaRPr>
          </a:p>
        </p:txBody>
      </p:sp>
      <p:grpSp>
        <p:nvGrpSpPr>
          <p:cNvPr id="23561" name="Group 10"/>
          <p:cNvGrpSpPr/>
          <p:nvPr/>
        </p:nvGrpSpPr>
        <p:grpSpPr>
          <a:xfrm>
            <a:off x="3457575" y="3976688"/>
            <a:ext cx="393700" cy="396875"/>
            <a:chOff x="523" y="2809"/>
            <a:chExt cx="876" cy="882"/>
          </a:xfrm>
        </p:grpSpPr>
        <p:sp>
          <p:nvSpPr>
            <p:cNvPr id="23562" name="Oval 11"/>
            <p:cNvSpPr/>
            <p:nvPr/>
          </p:nvSpPr>
          <p:spPr>
            <a:xfrm>
              <a:off x="523" y="2809"/>
              <a:ext cx="876" cy="876"/>
            </a:xfrm>
            <a:prstGeom prst="ellipse">
              <a:avLst/>
            </a:prstGeom>
            <a:noFill/>
            <a:ln w="19050" cap="flat" cmpd="sng">
              <a:solidFill>
                <a:srgbClr val="FFFFFF">
                  <a:alpha val="30196"/>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63" name="Line 12"/>
            <p:cNvSpPr/>
            <p:nvPr/>
          </p:nvSpPr>
          <p:spPr>
            <a:xfrm>
              <a:off x="964" y="2809"/>
              <a:ext cx="0" cy="870"/>
            </a:xfrm>
            <a:prstGeom prst="line">
              <a:avLst/>
            </a:prstGeom>
            <a:ln w="19050" cap="flat" cmpd="sng">
              <a:solidFill>
                <a:srgbClr val="FFFFFF">
                  <a:alpha val="30196"/>
                </a:srgbClr>
              </a:solidFill>
              <a:prstDash val="solid"/>
              <a:round/>
              <a:headEnd type="none" w="med" len="med"/>
              <a:tailEnd type="none" w="med" len="med"/>
            </a:ln>
          </p:spPr>
        </p:sp>
        <p:sp>
          <p:nvSpPr>
            <p:cNvPr id="23564" name="Line 13"/>
            <p:cNvSpPr/>
            <p:nvPr/>
          </p:nvSpPr>
          <p:spPr>
            <a:xfrm>
              <a:off x="523" y="3244"/>
              <a:ext cx="876" cy="0"/>
            </a:xfrm>
            <a:prstGeom prst="line">
              <a:avLst/>
            </a:prstGeom>
            <a:ln w="19050" cap="flat" cmpd="sng">
              <a:solidFill>
                <a:srgbClr val="FFFFFF">
                  <a:alpha val="30196"/>
                </a:srgbClr>
              </a:solidFill>
              <a:prstDash val="solid"/>
              <a:round/>
              <a:headEnd type="none" w="med" len="med"/>
              <a:tailEnd type="none" w="med" len="med"/>
            </a:ln>
          </p:spPr>
        </p:sp>
        <p:sp>
          <p:nvSpPr>
            <p:cNvPr id="23565" name="Freeform 14"/>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a:p>
          </p:txBody>
        </p:sp>
        <p:sp>
          <p:nvSpPr>
            <p:cNvPr id="23566" name="Freeform 15"/>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a:p>
          </p:txBody>
        </p:sp>
        <p:sp>
          <p:nvSpPr>
            <p:cNvPr id="23567" name="Freeform 16"/>
            <p:cNvSpPr/>
            <p:nvPr/>
          </p:nvSpPr>
          <p:spPr>
            <a:xfrm rot="5400000">
              <a:off x="890" y="3170"/>
              <a:ext cx="114" cy="653"/>
            </a:xfrm>
            <a:custGeom>
              <a:avLst/>
              <a:gdLst/>
              <a:ahLst/>
              <a:cxnLst>
                <a:cxn ang="0">
                  <a:pos x="32" y="0"/>
                </a:cxn>
                <a:cxn ang="0">
                  <a:pos x="0" y="184"/>
                </a:cxn>
                <a:cxn ang="0">
                  <a:pos x="38" y="368"/>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a:p>
          </p:txBody>
        </p:sp>
        <p:sp>
          <p:nvSpPr>
            <p:cNvPr id="23568" name="Freeform 17"/>
            <p:cNvSpPr/>
            <p:nvPr/>
          </p:nvSpPr>
          <p:spPr>
            <a:xfrm rot="-5400000" flipV="1">
              <a:off x="898" y="2667"/>
              <a:ext cx="114" cy="653"/>
            </a:xfrm>
            <a:custGeom>
              <a:avLst/>
              <a:gdLst/>
              <a:ahLst/>
              <a:cxnLst>
                <a:cxn ang="0">
                  <a:pos x="32" y="0"/>
                </a:cxn>
                <a:cxn ang="0">
                  <a:pos x="0" y="184"/>
                </a:cxn>
                <a:cxn ang="0">
                  <a:pos x="38" y="368"/>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a:p>
          </p:txBody>
        </p:sp>
      </p:grpSp>
      <p:grpSp>
        <p:nvGrpSpPr>
          <p:cNvPr id="23569" name="Group 18"/>
          <p:cNvGrpSpPr/>
          <p:nvPr/>
        </p:nvGrpSpPr>
        <p:grpSpPr>
          <a:xfrm>
            <a:off x="5495925" y="3946525"/>
            <a:ext cx="603250" cy="384175"/>
            <a:chOff x="3824" y="1835"/>
            <a:chExt cx="491" cy="312"/>
          </a:xfrm>
        </p:grpSpPr>
        <p:grpSp>
          <p:nvGrpSpPr>
            <p:cNvPr id="23570" name="Group 19"/>
            <p:cNvGrpSpPr/>
            <p:nvPr/>
          </p:nvGrpSpPr>
          <p:grpSpPr>
            <a:xfrm>
              <a:off x="3824" y="1835"/>
              <a:ext cx="491" cy="312"/>
              <a:chOff x="347" y="2022"/>
              <a:chExt cx="491" cy="312"/>
            </a:xfrm>
          </p:grpSpPr>
          <p:sp>
            <p:nvSpPr>
              <p:cNvPr id="23571" name="Freeform 20"/>
              <p:cNvSpPr/>
              <p:nvPr/>
            </p:nvSpPr>
            <p:spPr>
              <a:xfrm>
                <a:off x="347" y="2022"/>
                <a:ext cx="491" cy="312"/>
              </a:xfrm>
              <a:custGeom>
                <a:avLst/>
                <a:gdLst/>
                <a:ahLst/>
                <a:cxnLst>
                  <a:cxn ang="0">
                    <a:pos x="9" y="96"/>
                  </a:cxn>
                  <a:cxn ang="0">
                    <a:pos x="10" y="159"/>
                  </a:cxn>
                  <a:cxn ang="0">
                    <a:pos x="288" y="312"/>
                  </a:cxn>
                  <a:cxn ang="0">
                    <a:pos x="486" y="184"/>
                  </a:cxn>
                  <a:cxn ang="0">
                    <a:pos x="303" y="302"/>
                  </a:cxn>
                  <a:cxn ang="0">
                    <a:pos x="283" y="246"/>
                  </a:cxn>
                  <a:cxn ang="0">
                    <a:pos x="480" y="128"/>
                  </a:cxn>
                  <a:cxn ang="0">
                    <a:pos x="202" y="0"/>
                  </a:cxn>
                  <a:cxn ang="0">
                    <a:pos x="9" y="96"/>
                  </a:cxn>
                </a:cxnLst>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close/>
                  </a:path>
                </a:pathLst>
              </a:custGeom>
              <a:noFill/>
              <a:ln w="19050" cap="flat" cmpd="sng">
                <a:solidFill>
                  <a:srgbClr val="FFFFFF">
                    <a:alpha val="34901"/>
                  </a:srgbClr>
                </a:solidFill>
                <a:prstDash val="solid"/>
                <a:round/>
                <a:headEnd type="none" w="med" len="med"/>
                <a:tailEnd type="none" w="med" len="med"/>
              </a:ln>
            </p:spPr>
            <p:txBody>
              <a:bodyPr/>
              <a:p>
                <a:endParaRPr lang="zh-CN" altLang="en-US"/>
              </a:p>
            </p:txBody>
          </p:sp>
          <p:sp>
            <p:nvSpPr>
              <p:cNvPr id="23572" name="Freeform 21"/>
              <p:cNvSpPr/>
              <p:nvPr/>
            </p:nvSpPr>
            <p:spPr>
              <a:xfrm>
                <a:off x="615" y="2154"/>
                <a:ext cx="215" cy="171"/>
              </a:xfrm>
              <a:custGeom>
                <a:avLst/>
                <a:gdLst/>
                <a:ahLst/>
                <a:cxnLst>
                  <a:cxn ang="0">
                    <a:pos x="15" y="117"/>
                  </a:cxn>
                  <a:cxn ang="0">
                    <a:pos x="23" y="171"/>
                  </a:cxn>
                  <a:cxn ang="0">
                    <a:pos x="215" y="48"/>
                  </a:cxn>
                  <a:cxn ang="0">
                    <a:pos x="203" y="0"/>
                  </a:cxn>
                  <a:cxn ang="0">
                    <a:pos x="15" y="117"/>
                  </a:cxn>
                </a:cxnLst>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close/>
                  </a:path>
                </a:pathLst>
              </a:custGeom>
              <a:noFill/>
              <a:ln w="19050" cap="flat" cmpd="sng">
                <a:solidFill>
                  <a:srgbClr val="FFFFFF">
                    <a:alpha val="34901"/>
                  </a:srgbClr>
                </a:solidFill>
                <a:prstDash val="solid"/>
                <a:round/>
                <a:headEnd type="none" w="med" len="med"/>
                <a:tailEnd type="none" w="med" len="med"/>
              </a:ln>
            </p:spPr>
            <p:txBody>
              <a:bodyPr/>
              <a:p>
                <a:endParaRPr lang="zh-CN" altLang="en-US"/>
              </a:p>
            </p:txBody>
          </p:sp>
          <p:sp>
            <p:nvSpPr>
              <p:cNvPr id="23573" name="Line 22"/>
              <p:cNvSpPr/>
              <p:nvPr/>
            </p:nvSpPr>
            <p:spPr>
              <a:xfrm>
                <a:off x="368" y="2128"/>
                <a:ext cx="253" cy="137"/>
              </a:xfrm>
              <a:prstGeom prst="line">
                <a:avLst/>
              </a:prstGeom>
              <a:ln w="19050" cap="flat" cmpd="sng">
                <a:solidFill>
                  <a:srgbClr val="FFFFFF">
                    <a:alpha val="34901"/>
                  </a:srgbClr>
                </a:solidFill>
                <a:prstDash val="solid"/>
                <a:round/>
                <a:headEnd type="none" w="med" len="med"/>
                <a:tailEnd type="none" w="med" len="med"/>
              </a:ln>
            </p:spPr>
          </p:sp>
        </p:grpSp>
        <p:sp>
          <p:nvSpPr>
            <p:cNvPr id="23574" name="Freeform 23"/>
            <p:cNvSpPr/>
            <p:nvPr/>
          </p:nvSpPr>
          <p:spPr>
            <a:xfrm>
              <a:off x="4169" y="2067"/>
              <a:ext cx="48" cy="44"/>
            </a:xfrm>
            <a:custGeom>
              <a:avLst/>
              <a:gdLst/>
              <a:ahLst/>
              <a:cxnLst>
                <a:cxn ang="0">
                  <a:pos x="0" y="14"/>
                </a:cxn>
                <a:cxn ang="0">
                  <a:pos x="18" y="0"/>
                </a:cxn>
                <a:cxn ang="0">
                  <a:pos x="48" y="26"/>
                </a:cxn>
                <a:cxn ang="0">
                  <a:pos x="27" y="44"/>
                </a:cxn>
                <a:cxn ang="0">
                  <a:pos x="0" y="14"/>
                </a:cxn>
              </a:cxnLst>
              <a:pathLst>
                <a:path w="48" h="44">
                  <a:moveTo>
                    <a:pt x="0" y="14"/>
                  </a:moveTo>
                  <a:lnTo>
                    <a:pt x="18" y="0"/>
                  </a:lnTo>
                  <a:lnTo>
                    <a:pt x="48" y="26"/>
                  </a:lnTo>
                  <a:lnTo>
                    <a:pt x="27" y="44"/>
                  </a:lnTo>
                  <a:lnTo>
                    <a:pt x="0" y="14"/>
                  </a:lnTo>
                  <a:close/>
                </a:path>
              </a:pathLst>
            </a:custGeom>
            <a:noFill/>
            <a:ln w="19050" cap="flat" cmpd="sng">
              <a:solidFill>
                <a:srgbClr val="FFFFFF">
                  <a:alpha val="34901"/>
                </a:srgbClr>
              </a:solidFill>
              <a:prstDash val="solid"/>
              <a:round/>
              <a:headEnd type="none" w="med" len="med"/>
              <a:tailEnd type="none" w="med" len="med"/>
            </a:ln>
          </p:spPr>
          <p:txBody>
            <a:bodyPr/>
            <a:p>
              <a:endParaRPr lang="zh-CN" altLang="en-US"/>
            </a:p>
          </p:txBody>
        </p:sp>
      </p:grpSp>
      <p:grpSp>
        <p:nvGrpSpPr>
          <p:cNvPr id="23575" name="Group 24"/>
          <p:cNvGrpSpPr/>
          <p:nvPr/>
        </p:nvGrpSpPr>
        <p:grpSpPr>
          <a:xfrm>
            <a:off x="4524375" y="4318000"/>
            <a:ext cx="358775" cy="390525"/>
            <a:chOff x="173" y="1670"/>
            <a:chExt cx="676" cy="727"/>
          </a:xfrm>
        </p:grpSpPr>
        <p:sp>
          <p:nvSpPr>
            <p:cNvPr id="23576" name="Oval 25"/>
            <p:cNvSpPr/>
            <p:nvPr/>
          </p:nvSpPr>
          <p:spPr>
            <a:xfrm>
              <a:off x="442" y="1670"/>
              <a:ext cx="111" cy="105"/>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77" name="Oval 26"/>
            <p:cNvSpPr/>
            <p:nvPr/>
          </p:nvSpPr>
          <p:spPr>
            <a:xfrm>
              <a:off x="276" y="1958"/>
              <a:ext cx="157" cy="149"/>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78" name="Oval 27"/>
            <p:cNvSpPr/>
            <p:nvPr/>
          </p:nvSpPr>
          <p:spPr>
            <a:xfrm>
              <a:off x="570" y="1845"/>
              <a:ext cx="117" cy="111"/>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79" name="Oval 28"/>
            <p:cNvSpPr/>
            <p:nvPr/>
          </p:nvSpPr>
          <p:spPr>
            <a:xfrm>
              <a:off x="322" y="2319"/>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80" name="Line 29"/>
            <p:cNvSpPr/>
            <p:nvPr/>
          </p:nvSpPr>
          <p:spPr>
            <a:xfrm>
              <a:off x="355" y="2106"/>
              <a:ext cx="0" cy="215"/>
            </a:xfrm>
            <a:prstGeom prst="line">
              <a:avLst/>
            </a:prstGeom>
            <a:ln w="12700" cap="flat" cmpd="sng">
              <a:solidFill>
                <a:srgbClr val="FFFFFF">
                  <a:alpha val="70195"/>
                </a:srgbClr>
              </a:solidFill>
              <a:prstDash val="solid"/>
              <a:round/>
              <a:headEnd type="none" w="med" len="med"/>
              <a:tailEnd type="none" w="med" len="med"/>
            </a:ln>
          </p:spPr>
        </p:sp>
        <p:sp>
          <p:nvSpPr>
            <p:cNvPr id="23581" name="Line 30"/>
            <p:cNvSpPr/>
            <p:nvPr/>
          </p:nvSpPr>
          <p:spPr>
            <a:xfrm flipV="1">
              <a:off x="413" y="1926"/>
              <a:ext cx="175" cy="52"/>
            </a:xfrm>
            <a:prstGeom prst="line">
              <a:avLst/>
            </a:prstGeom>
            <a:ln w="9525" cap="flat" cmpd="sng">
              <a:solidFill>
                <a:srgbClr val="FFFFFF">
                  <a:alpha val="70195"/>
                </a:srgbClr>
              </a:solidFill>
              <a:prstDash val="solid"/>
              <a:round/>
              <a:headEnd type="none" w="med" len="med"/>
              <a:tailEnd type="none" w="med" len="med"/>
            </a:ln>
          </p:spPr>
        </p:sp>
        <p:sp>
          <p:nvSpPr>
            <p:cNvPr id="23582" name="Line 31"/>
            <p:cNvSpPr/>
            <p:nvPr/>
          </p:nvSpPr>
          <p:spPr>
            <a:xfrm flipH="1" flipV="1">
              <a:off x="524" y="1757"/>
              <a:ext cx="69" cy="93"/>
            </a:xfrm>
            <a:prstGeom prst="line">
              <a:avLst/>
            </a:prstGeom>
            <a:ln w="9525" cap="flat" cmpd="sng">
              <a:solidFill>
                <a:srgbClr val="FFFFFF">
                  <a:alpha val="70195"/>
                </a:srgbClr>
              </a:solidFill>
              <a:prstDash val="solid"/>
              <a:round/>
              <a:headEnd type="none" w="med" len="med"/>
              <a:tailEnd type="none" w="med" len="med"/>
            </a:ln>
          </p:spPr>
        </p:sp>
        <p:sp>
          <p:nvSpPr>
            <p:cNvPr id="23583" name="Oval 32"/>
            <p:cNvSpPr/>
            <p:nvPr/>
          </p:nvSpPr>
          <p:spPr>
            <a:xfrm>
              <a:off x="767" y="1769"/>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84" name="Oval 33"/>
            <p:cNvSpPr/>
            <p:nvPr/>
          </p:nvSpPr>
          <p:spPr>
            <a:xfrm>
              <a:off x="653" y="2069"/>
              <a:ext cx="94" cy="89"/>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85" name="Line 34"/>
            <p:cNvSpPr/>
            <p:nvPr/>
          </p:nvSpPr>
          <p:spPr>
            <a:xfrm>
              <a:off x="652" y="1955"/>
              <a:ext cx="29" cy="134"/>
            </a:xfrm>
            <a:prstGeom prst="line">
              <a:avLst/>
            </a:prstGeom>
            <a:ln w="9525" cap="flat" cmpd="sng">
              <a:solidFill>
                <a:srgbClr val="FFFFFF">
                  <a:alpha val="70195"/>
                </a:srgbClr>
              </a:solidFill>
              <a:prstDash val="solid"/>
              <a:round/>
              <a:headEnd type="none" w="med" len="med"/>
              <a:tailEnd type="none" w="med" len="med"/>
            </a:ln>
          </p:spPr>
        </p:sp>
        <p:sp>
          <p:nvSpPr>
            <p:cNvPr id="23586" name="Line 35"/>
            <p:cNvSpPr/>
            <p:nvPr/>
          </p:nvSpPr>
          <p:spPr>
            <a:xfrm flipV="1">
              <a:off x="687" y="1804"/>
              <a:ext cx="87" cy="75"/>
            </a:xfrm>
            <a:prstGeom prst="line">
              <a:avLst/>
            </a:prstGeom>
            <a:ln w="9525" cap="flat" cmpd="sng">
              <a:solidFill>
                <a:srgbClr val="FFFFFF">
                  <a:alpha val="70195"/>
                </a:srgbClr>
              </a:solidFill>
              <a:prstDash val="solid"/>
              <a:round/>
              <a:headEnd type="none" w="med" len="med"/>
              <a:tailEnd type="none" w="med" len="med"/>
            </a:ln>
          </p:spPr>
        </p:sp>
        <p:sp>
          <p:nvSpPr>
            <p:cNvPr id="23587" name="Oval 36"/>
            <p:cNvSpPr/>
            <p:nvPr/>
          </p:nvSpPr>
          <p:spPr>
            <a:xfrm>
              <a:off x="173" y="1839"/>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88" name="Line 37"/>
            <p:cNvSpPr/>
            <p:nvPr/>
          </p:nvSpPr>
          <p:spPr>
            <a:xfrm>
              <a:off x="221" y="1908"/>
              <a:ext cx="70" cy="70"/>
            </a:xfrm>
            <a:prstGeom prst="line">
              <a:avLst/>
            </a:prstGeom>
            <a:ln w="9525" cap="flat" cmpd="sng">
              <a:solidFill>
                <a:srgbClr val="FFFFFF">
                  <a:alpha val="70195"/>
                </a:srgbClr>
              </a:solidFill>
              <a:prstDash val="solid"/>
              <a:round/>
              <a:headEnd type="none" w="med" len="med"/>
              <a:tailEnd type="none" w="med" len="med"/>
            </a:ln>
          </p:spPr>
        </p:sp>
        <p:sp>
          <p:nvSpPr>
            <p:cNvPr id="23589" name="Line 38"/>
            <p:cNvSpPr/>
            <p:nvPr/>
          </p:nvSpPr>
          <p:spPr>
            <a:xfrm flipH="1">
              <a:off x="550" y="2132"/>
              <a:ext cx="127" cy="36"/>
            </a:xfrm>
            <a:prstGeom prst="line">
              <a:avLst/>
            </a:prstGeom>
            <a:ln w="9525" cap="flat" cmpd="sng">
              <a:solidFill>
                <a:srgbClr val="FFFFFF">
                  <a:alpha val="70195"/>
                </a:srgbClr>
              </a:solidFill>
              <a:prstDash val="solid"/>
              <a:round/>
              <a:headEnd type="none" w="med" len="med"/>
              <a:tailEnd type="none" w="med" len="med"/>
            </a:ln>
          </p:spPr>
        </p:sp>
        <p:sp>
          <p:nvSpPr>
            <p:cNvPr id="23590" name="Oval 39"/>
            <p:cNvSpPr/>
            <p:nvPr/>
          </p:nvSpPr>
          <p:spPr>
            <a:xfrm>
              <a:off x="493" y="2135"/>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91" name="Line 40"/>
            <p:cNvSpPr/>
            <p:nvPr/>
          </p:nvSpPr>
          <p:spPr>
            <a:xfrm>
              <a:off x="727" y="2147"/>
              <a:ext cx="29" cy="35"/>
            </a:xfrm>
            <a:prstGeom prst="line">
              <a:avLst/>
            </a:prstGeom>
            <a:ln w="9525" cap="flat" cmpd="sng">
              <a:solidFill>
                <a:srgbClr val="FFFFFF">
                  <a:alpha val="70195"/>
                </a:srgbClr>
              </a:solidFill>
              <a:prstDash val="solid"/>
              <a:round/>
              <a:headEnd type="none" w="med" len="med"/>
              <a:tailEnd type="none" w="med" len="med"/>
            </a:ln>
          </p:spPr>
        </p:sp>
        <p:sp>
          <p:nvSpPr>
            <p:cNvPr id="23592" name="Oval 41"/>
            <p:cNvSpPr/>
            <p:nvPr/>
          </p:nvSpPr>
          <p:spPr>
            <a:xfrm>
              <a:off x="740" y="2190"/>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sp>
        <p:nvSpPr>
          <p:cNvPr id="23593" name="AutoShape 45"/>
          <p:cNvSpPr/>
          <p:nvPr/>
        </p:nvSpPr>
        <p:spPr>
          <a:xfrm>
            <a:off x="1422400" y="3051175"/>
            <a:ext cx="1362075" cy="1358900"/>
          </a:xfrm>
          <a:prstGeom prst="octagon">
            <a:avLst>
              <a:gd name="adj" fmla="val 29287"/>
            </a:avLst>
          </a:prstGeom>
          <a:gradFill rotWithShape="1">
            <a:gsLst>
              <a:gs pos="0">
                <a:srgbClr val="19033F"/>
              </a:gs>
              <a:gs pos="50000">
                <a:srgbClr val="390892"/>
              </a:gs>
              <a:gs pos="100000">
                <a:srgbClr val="19033F"/>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94" name="AutoShape 46"/>
          <p:cNvSpPr/>
          <p:nvPr/>
        </p:nvSpPr>
        <p:spPr>
          <a:xfrm>
            <a:off x="6543675" y="1453198"/>
            <a:ext cx="1368425" cy="1365250"/>
          </a:xfrm>
          <a:prstGeom prst="octagon">
            <a:avLst>
              <a:gd name="adj" fmla="val 29287"/>
            </a:avLst>
          </a:prstGeom>
          <a:gradFill rotWithShape="1">
            <a:gsLst>
              <a:gs pos="0">
                <a:srgbClr val="403F03"/>
              </a:gs>
              <a:gs pos="50000">
                <a:srgbClr val="959208"/>
              </a:gs>
              <a:gs pos="100000">
                <a:srgbClr val="403F03"/>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grpSp>
        <p:nvGrpSpPr>
          <p:cNvPr id="23595" name="Group 47"/>
          <p:cNvGrpSpPr/>
          <p:nvPr/>
        </p:nvGrpSpPr>
        <p:grpSpPr>
          <a:xfrm>
            <a:off x="1893888" y="3960813"/>
            <a:ext cx="412750" cy="320675"/>
            <a:chOff x="1298" y="1792"/>
            <a:chExt cx="300" cy="234"/>
          </a:xfrm>
        </p:grpSpPr>
        <p:sp>
          <p:nvSpPr>
            <p:cNvPr id="23596" name="Line 48"/>
            <p:cNvSpPr/>
            <p:nvPr/>
          </p:nvSpPr>
          <p:spPr>
            <a:xfrm flipV="1">
              <a:off x="1523" y="1792"/>
              <a:ext cx="0" cy="60"/>
            </a:xfrm>
            <a:prstGeom prst="line">
              <a:avLst/>
            </a:prstGeom>
            <a:ln w="57150" cap="flat" cmpd="sng">
              <a:solidFill>
                <a:srgbClr val="FEFEFE">
                  <a:alpha val="36862"/>
                </a:srgbClr>
              </a:solidFill>
              <a:prstDash val="solid"/>
              <a:round/>
              <a:headEnd type="none" w="med" len="med"/>
              <a:tailEnd type="none" w="med" len="med"/>
            </a:ln>
          </p:spPr>
        </p:sp>
        <p:sp>
          <p:nvSpPr>
            <p:cNvPr id="23597" name="Rectangle 49"/>
            <p:cNvSpPr/>
            <p:nvPr/>
          </p:nvSpPr>
          <p:spPr>
            <a:xfrm>
              <a:off x="1428" y="1961"/>
              <a:ext cx="43" cy="57"/>
            </a:xfrm>
            <a:prstGeom prst="rect">
              <a:avLst/>
            </a:prstGeom>
            <a:solidFill>
              <a:srgbClr val="FFFFFF">
                <a:alpha val="34901"/>
              </a:srgbClr>
            </a:soli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98" name="Rectangle 50"/>
            <p:cNvSpPr/>
            <p:nvPr/>
          </p:nvSpPr>
          <p:spPr>
            <a:xfrm>
              <a:off x="1384" y="1908"/>
              <a:ext cx="29" cy="29"/>
            </a:xfrm>
            <a:prstGeom prst="rect">
              <a:avLst/>
            </a:prstGeom>
            <a:solidFill>
              <a:srgbClr val="FFFFFF">
                <a:alpha val="34901"/>
              </a:srgbClr>
            </a:solidFill>
            <a:ln w="9525" cap="flat" cmpd="sng">
              <a:solidFill>
                <a:srgbClr val="FEFEFE">
                  <a:alpha val="36862"/>
                </a:srgbClr>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599" name="Rectangle 51"/>
            <p:cNvSpPr/>
            <p:nvPr/>
          </p:nvSpPr>
          <p:spPr>
            <a:xfrm>
              <a:off x="1488" y="1908"/>
              <a:ext cx="29" cy="29"/>
            </a:xfrm>
            <a:prstGeom prst="rect">
              <a:avLst/>
            </a:prstGeom>
            <a:solidFill>
              <a:srgbClr val="FFFFFF">
                <a:alpha val="34901"/>
              </a:srgbClr>
            </a:solidFill>
            <a:ln w="9525" cap="flat" cmpd="sng">
              <a:solidFill>
                <a:srgbClr val="FEFEFE">
                  <a:alpha val="36862"/>
                </a:srgbClr>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00" name="AutoShape 52"/>
            <p:cNvSpPr/>
            <p:nvPr/>
          </p:nvSpPr>
          <p:spPr>
            <a:xfrm>
              <a:off x="1298" y="1802"/>
              <a:ext cx="300" cy="224"/>
            </a:xfrm>
            <a:prstGeom prst="upArrow">
              <a:avLst>
                <a:gd name="adj1" fmla="val 63675"/>
                <a:gd name="adj2" fmla="val 44652"/>
              </a:avLst>
            </a:prstGeom>
            <a:noFill/>
            <a:ln w="28575" cap="flat" cmpd="sng">
              <a:solidFill>
                <a:srgbClr val="FEFEFE">
                  <a:alpha val="36862"/>
                </a:srgbClr>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grpSp>
        <p:nvGrpSpPr>
          <p:cNvPr id="23601" name="Group 53"/>
          <p:cNvGrpSpPr/>
          <p:nvPr/>
        </p:nvGrpSpPr>
        <p:grpSpPr>
          <a:xfrm>
            <a:off x="7127875" y="4005263"/>
            <a:ext cx="428625" cy="352425"/>
            <a:chOff x="3435" y="2922"/>
            <a:chExt cx="357" cy="295"/>
          </a:xfrm>
        </p:grpSpPr>
        <p:sp>
          <p:nvSpPr>
            <p:cNvPr id="23602" name="Freeform 54"/>
            <p:cNvSpPr/>
            <p:nvPr/>
          </p:nvSpPr>
          <p:spPr>
            <a:xfrm rot="1584055">
              <a:off x="3435" y="2976"/>
              <a:ext cx="152" cy="241"/>
            </a:xfrm>
            <a:custGeom>
              <a:avLst/>
              <a:gdLst/>
              <a:ahLst/>
              <a:cxnLst>
                <a:cxn ang="0">
                  <a:pos x="0" y="2"/>
                </a:cxn>
                <a:cxn ang="0">
                  <a:pos x="4" y="0"/>
                </a:cxn>
                <a:cxn ang="0">
                  <a:pos x="8" y="2"/>
                </a:cxn>
                <a:cxn ang="0">
                  <a:pos x="8" y="8"/>
                </a:cxn>
                <a:cxn ang="0">
                  <a:pos x="4" y="12"/>
                </a:cxn>
                <a:cxn ang="0">
                  <a:pos x="0" y="8"/>
                </a:cxn>
                <a:cxn ang="0">
                  <a:pos x="0" y="2"/>
                </a:cxn>
              </a:cxnLst>
              <a:pathLst>
                <a:path w="688" h="1090">
                  <a:moveTo>
                    <a:pt x="0" y="190"/>
                  </a:moveTo>
                  <a:cubicBezTo>
                    <a:pt x="6" y="34"/>
                    <a:pt x="235" y="0"/>
                    <a:pt x="341" y="0"/>
                  </a:cubicBezTo>
                  <a:cubicBezTo>
                    <a:pt x="447" y="0"/>
                    <a:pt x="677" y="34"/>
                    <a:pt x="688" y="185"/>
                  </a:cubicBezTo>
                  <a:cubicBezTo>
                    <a:pt x="688" y="185"/>
                    <a:pt x="687" y="448"/>
                    <a:pt x="686" y="711"/>
                  </a:cubicBezTo>
                  <a:cubicBezTo>
                    <a:pt x="688" y="912"/>
                    <a:pt x="531" y="1080"/>
                    <a:pt x="347" y="1085"/>
                  </a:cubicBezTo>
                  <a:cubicBezTo>
                    <a:pt x="163" y="1090"/>
                    <a:pt x="8" y="885"/>
                    <a:pt x="6" y="699"/>
                  </a:cubicBezTo>
                  <a:cubicBezTo>
                    <a:pt x="1" y="450"/>
                    <a:pt x="0" y="190"/>
                    <a:pt x="0" y="190"/>
                  </a:cubicBezTo>
                  <a:close/>
                </a:path>
              </a:pathLst>
            </a:custGeom>
            <a:noFill/>
            <a:ln w="19050" cap="flat" cmpd="sng">
              <a:solidFill>
                <a:srgbClr val="FFFFFF">
                  <a:alpha val="56862"/>
                </a:srgbClr>
              </a:solidFill>
              <a:prstDash val="solid"/>
              <a:round/>
              <a:headEnd type="none" w="med" len="med"/>
              <a:tailEnd type="none" w="med" len="med"/>
            </a:ln>
          </p:spPr>
          <p:txBody>
            <a:bodyPr/>
            <a:p>
              <a:endParaRPr lang="zh-CN" altLang="en-US"/>
            </a:p>
          </p:txBody>
        </p:sp>
        <p:sp>
          <p:nvSpPr>
            <p:cNvPr id="23603" name="Line 55"/>
            <p:cNvSpPr/>
            <p:nvPr/>
          </p:nvSpPr>
          <p:spPr>
            <a:xfrm rot="1584055">
              <a:off x="3461" y="3044"/>
              <a:ext cx="152" cy="0"/>
            </a:xfrm>
            <a:prstGeom prst="line">
              <a:avLst/>
            </a:prstGeom>
            <a:ln w="19050" cap="flat" cmpd="sng">
              <a:solidFill>
                <a:srgbClr val="FEFEFE">
                  <a:alpha val="56862"/>
                </a:srgbClr>
              </a:solidFill>
              <a:prstDash val="solid"/>
              <a:round/>
              <a:headEnd type="none" w="med" len="med"/>
              <a:tailEnd type="none" w="med" len="med"/>
            </a:ln>
          </p:spPr>
        </p:sp>
        <p:sp>
          <p:nvSpPr>
            <p:cNvPr id="23604" name="Line 56"/>
            <p:cNvSpPr/>
            <p:nvPr/>
          </p:nvSpPr>
          <p:spPr>
            <a:xfrm rot="1584055">
              <a:off x="3552" y="2986"/>
              <a:ext cx="0" cy="62"/>
            </a:xfrm>
            <a:prstGeom prst="line">
              <a:avLst/>
            </a:prstGeom>
            <a:ln w="19050" cap="flat" cmpd="sng">
              <a:solidFill>
                <a:srgbClr val="FEFEFE">
                  <a:alpha val="56862"/>
                </a:srgbClr>
              </a:solidFill>
              <a:prstDash val="solid"/>
              <a:round/>
              <a:headEnd type="none" w="med" len="med"/>
              <a:tailEnd type="none" w="med" len="med"/>
            </a:ln>
          </p:spPr>
        </p:sp>
        <p:sp>
          <p:nvSpPr>
            <p:cNvPr id="23605" name="Freeform 57"/>
            <p:cNvSpPr/>
            <p:nvPr/>
          </p:nvSpPr>
          <p:spPr>
            <a:xfrm>
              <a:off x="3564" y="2922"/>
              <a:ext cx="228" cy="165"/>
            </a:xfrm>
            <a:custGeom>
              <a:avLst/>
              <a:gdLst/>
              <a:ahLst/>
              <a:cxnLst>
                <a:cxn ang="0">
                  <a:pos x="0" y="68"/>
                </a:cxn>
                <a:cxn ang="0">
                  <a:pos x="88" y="8"/>
                </a:cxn>
                <a:cxn ang="0">
                  <a:pos x="121" y="115"/>
                </a:cxn>
                <a:cxn ang="0">
                  <a:pos x="228" y="126"/>
                </a:cxn>
              </a:cxnLst>
              <a:pathLst>
                <a:path w="228" h="165">
                  <a:moveTo>
                    <a:pt x="0" y="68"/>
                  </a:moveTo>
                  <a:cubicBezTo>
                    <a:pt x="4" y="25"/>
                    <a:pt x="68" y="0"/>
                    <a:pt x="88" y="8"/>
                  </a:cubicBezTo>
                  <a:cubicBezTo>
                    <a:pt x="138" y="53"/>
                    <a:pt x="82" y="65"/>
                    <a:pt x="121" y="115"/>
                  </a:cubicBezTo>
                  <a:cubicBezTo>
                    <a:pt x="160" y="165"/>
                    <a:pt x="206" y="124"/>
                    <a:pt x="228" y="126"/>
                  </a:cubicBezTo>
                </a:path>
              </a:pathLst>
            </a:custGeom>
            <a:noFill/>
            <a:ln w="19050" cap="flat" cmpd="sng">
              <a:solidFill>
                <a:srgbClr val="FEFEFE">
                  <a:alpha val="56862"/>
                </a:srgbClr>
              </a:solidFill>
              <a:prstDash val="solid"/>
              <a:round/>
              <a:headEnd type="none" w="med" len="med"/>
              <a:tailEnd type="none" w="med" len="med"/>
            </a:ln>
          </p:spPr>
          <p:txBody>
            <a:bodyPr/>
            <a:p>
              <a:endParaRPr lang="zh-CN" altLang="en-US"/>
            </a:p>
          </p:txBody>
        </p:sp>
      </p:grpSp>
      <p:grpSp>
        <p:nvGrpSpPr>
          <p:cNvPr id="23606" name="Group 60"/>
          <p:cNvGrpSpPr/>
          <p:nvPr/>
        </p:nvGrpSpPr>
        <p:grpSpPr>
          <a:xfrm>
            <a:off x="4459288" y="2147888"/>
            <a:ext cx="419100" cy="358775"/>
            <a:chOff x="2640" y="3304"/>
            <a:chExt cx="294" cy="252"/>
          </a:xfrm>
        </p:grpSpPr>
        <p:sp>
          <p:nvSpPr>
            <p:cNvPr id="23607" name="AutoShape 61"/>
            <p:cNvSpPr/>
            <p:nvPr/>
          </p:nvSpPr>
          <p:spPr>
            <a:xfrm>
              <a:off x="2700" y="3304"/>
              <a:ext cx="176" cy="176"/>
            </a:xfrm>
            <a:prstGeom prst="roundRect">
              <a:avLst>
                <a:gd name="adj" fmla="val 6250"/>
              </a:avLst>
            </a:prstGeom>
            <a:noFill/>
            <a:ln w="19050" cap="flat" cmpd="sng">
              <a:solidFill>
                <a:srgbClr val="FFFFFF">
                  <a:alpha val="59999"/>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08" name="AutoShape 62"/>
            <p:cNvSpPr/>
            <p:nvPr/>
          </p:nvSpPr>
          <p:spPr>
            <a:xfrm>
              <a:off x="2640" y="3478"/>
              <a:ext cx="294" cy="78"/>
            </a:xfrm>
            <a:prstGeom prst="roundRect">
              <a:avLst>
                <a:gd name="adj" fmla="val 16667"/>
              </a:avLst>
            </a:prstGeom>
            <a:noFill/>
            <a:ln w="19050" cap="flat" cmpd="sng">
              <a:solidFill>
                <a:srgbClr val="FFFFFF">
                  <a:alpha val="59999"/>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09" name="Line 63"/>
            <p:cNvSpPr/>
            <p:nvPr/>
          </p:nvSpPr>
          <p:spPr>
            <a:xfrm flipH="1">
              <a:off x="2847" y="3517"/>
              <a:ext cx="45" cy="0"/>
            </a:xfrm>
            <a:prstGeom prst="line">
              <a:avLst/>
            </a:prstGeom>
            <a:ln w="19050" cap="flat" cmpd="sng">
              <a:solidFill>
                <a:srgbClr val="FFFFFF">
                  <a:alpha val="59999"/>
                </a:srgbClr>
              </a:solidFill>
              <a:prstDash val="solid"/>
              <a:round/>
              <a:headEnd type="none" w="med" len="med"/>
              <a:tailEnd type="none" w="med" len="med"/>
            </a:ln>
          </p:spPr>
        </p:sp>
        <p:sp>
          <p:nvSpPr>
            <p:cNvPr id="23610" name="Line 64"/>
            <p:cNvSpPr/>
            <p:nvPr/>
          </p:nvSpPr>
          <p:spPr>
            <a:xfrm flipH="1">
              <a:off x="2759" y="3359"/>
              <a:ext cx="73" cy="0"/>
            </a:xfrm>
            <a:prstGeom prst="line">
              <a:avLst/>
            </a:prstGeom>
            <a:ln w="19050" cap="flat" cmpd="sng">
              <a:solidFill>
                <a:srgbClr val="FFFFFF">
                  <a:alpha val="59999"/>
                </a:srgbClr>
              </a:solidFill>
              <a:prstDash val="solid"/>
              <a:round/>
              <a:headEnd type="none" w="med" len="med"/>
              <a:tailEnd type="none" w="med" len="med"/>
            </a:ln>
          </p:spPr>
        </p:sp>
        <p:sp>
          <p:nvSpPr>
            <p:cNvPr id="23611" name="Line 65"/>
            <p:cNvSpPr/>
            <p:nvPr/>
          </p:nvSpPr>
          <p:spPr>
            <a:xfrm flipH="1">
              <a:off x="2787" y="3385"/>
              <a:ext cx="45" cy="0"/>
            </a:xfrm>
            <a:prstGeom prst="line">
              <a:avLst/>
            </a:prstGeom>
            <a:ln w="19050" cap="flat" cmpd="sng">
              <a:solidFill>
                <a:srgbClr val="FFFFFF">
                  <a:alpha val="59999"/>
                </a:srgbClr>
              </a:solidFill>
              <a:prstDash val="solid"/>
              <a:round/>
              <a:headEnd type="none" w="med" len="med"/>
              <a:tailEnd type="none" w="med" len="med"/>
            </a:ln>
          </p:spPr>
        </p:sp>
        <p:sp>
          <p:nvSpPr>
            <p:cNvPr id="23612" name="Line 66"/>
            <p:cNvSpPr/>
            <p:nvPr/>
          </p:nvSpPr>
          <p:spPr>
            <a:xfrm flipH="1">
              <a:off x="2800" y="3434"/>
              <a:ext cx="32" cy="0"/>
            </a:xfrm>
            <a:prstGeom prst="line">
              <a:avLst/>
            </a:prstGeom>
            <a:ln w="19050" cap="flat" cmpd="sng">
              <a:solidFill>
                <a:srgbClr val="FFFFFF">
                  <a:alpha val="59999"/>
                </a:srgbClr>
              </a:solidFill>
              <a:prstDash val="solid"/>
              <a:round/>
              <a:headEnd type="none" w="med" len="med"/>
              <a:tailEnd type="none" w="med" len="med"/>
            </a:ln>
          </p:spPr>
        </p:sp>
      </p:grpSp>
      <p:sp>
        <p:nvSpPr>
          <p:cNvPr id="23613" name="Rectangle 67"/>
          <p:cNvSpPr/>
          <p:nvPr/>
        </p:nvSpPr>
        <p:spPr>
          <a:xfrm>
            <a:off x="1475105" y="3161665"/>
            <a:ext cx="1295400" cy="1322070"/>
          </a:xfrm>
          <a:prstGeom prst="rect">
            <a:avLst/>
          </a:prstGeom>
          <a:noFill/>
          <a:ln w="9525">
            <a:noFill/>
          </a:ln>
        </p:spPr>
        <p:txBody>
          <a:bodyPr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明确火灾发生区域的周围环境</a:t>
            </a:r>
            <a:endParaRPr lang="zh-CN" altLang="en-US" sz="2000" b="1" dirty="0">
              <a:solidFill>
                <a:srgbClr val="FEFEFE"/>
              </a:solidFill>
              <a:latin typeface="Arial" panose="020B0604020202020204" pitchFamily="34" charset="0"/>
              <a:ea typeface="微软雅黑" panose="020B0503020204020204" pitchFamily="34" charset="-122"/>
            </a:endParaRPr>
          </a:p>
        </p:txBody>
      </p:sp>
      <p:sp>
        <p:nvSpPr>
          <p:cNvPr id="23614" name="Rectangle 68"/>
          <p:cNvSpPr/>
          <p:nvPr/>
        </p:nvSpPr>
        <p:spPr>
          <a:xfrm>
            <a:off x="6621145" y="1536700"/>
            <a:ext cx="1231900" cy="1322070"/>
          </a:xfrm>
          <a:prstGeom prst="rect">
            <a:avLst/>
          </a:prstGeom>
          <a:noFill/>
          <a:ln w="9525">
            <a:noFill/>
          </a:ln>
        </p:spPr>
        <p:txBody>
          <a:bodyPr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火灾应急救援处置的专业技术专家</a:t>
            </a:r>
            <a:endParaRPr lang="zh-CN" altLang="en-US" sz="2000" b="1" dirty="0">
              <a:solidFill>
                <a:srgbClr val="FEFEFE"/>
              </a:solidFill>
              <a:latin typeface="Arial" panose="020B0604020202020204" pitchFamily="34" charset="0"/>
              <a:ea typeface="微软雅黑" panose="020B0503020204020204" pitchFamily="34" charset="-122"/>
            </a:endParaRPr>
          </a:p>
        </p:txBody>
      </p:sp>
      <p:sp>
        <p:nvSpPr>
          <p:cNvPr id="23615" name="AutoShape 5"/>
          <p:cNvSpPr/>
          <p:nvPr/>
        </p:nvSpPr>
        <p:spPr>
          <a:xfrm>
            <a:off x="2057400" y="4419600"/>
            <a:ext cx="1447800" cy="1447800"/>
          </a:xfrm>
          <a:prstGeom prst="octagon">
            <a:avLst>
              <a:gd name="adj" fmla="val 29287"/>
            </a:avLst>
          </a:prstGeom>
          <a:solidFill>
            <a:srgbClr val="00FFFF"/>
          </a:soli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16" name="AutoShape 2"/>
          <p:cNvSpPr/>
          <p:nvPr/>
        </p:nvSpPr>
        <p:spPr>
          <a:xfrm>
            <a:off x="4737735" y="1414145"/>
            <a:ext cx="1447800" cy="1444625"/>
          </a:xfrm>
          <a:prstGeom prst="octagon">
            <a:avLst>
              <a:gd name="adj" fmla="val 29287"/>
            </a:avLst>
          </a:prstGeom>
          <a:solidFill>
            <a:srgbClr val="FFCC00"/>
          </a:soli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grpSp>
        <p:nvGrpSpPr>
          <p:cNvPr id="23617" name="Group 10"/>
          <p:cNvGrpSpPr/>
          <p:nvPr/>
        </p:nvGrpSpPr>
        <p:grpSpPr>
          <a:xfrm>
            <a:off x="2590800" y="5410200"/>
            <a:ext cx="393700" cy="396875"/>
            <a:chOff x="523" y="2809"/>
            <a:chExt cx="876" cy="882"/>
          </a:xfrm>
        </p:grpSpPr>
        <p:sp>
          <p:nvSpPr>
            <p:cNvPr id="23618" name="Oval 11"/>
            <p:cNvSpPr/>
            <p:nvPr/>
          </p:nvSpPr>
          <p:spPr>
            <a:xfrm>
              <a:off x="523" y="2809"/>
              <a:ext cx="876" cy="876"/>
            </a:xfrm>
            <a:prstGeom prst="ellipse">
              <a:avLst/>
            </a:prstGeom>
            <a:noFill/>
            <a:ln w="19050" cap="flat" cmpd="sng">
              <a:solidFill>
                <a:srgbClr val="FFFFFF">
                  <a:alpha val="30196"/>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19" name="Line 12"/>
            <p:cNvSpPr/>
            <p:nvPr/>
          </p:nvSpPr>
          <p:spPr>
            <a:xfrm>
              <a:off x="964" y="2809"/>
              <a:ext cx="0" cy="870"/>
            </a:xfrm>
            <a:prstGeom prst="line">
              <a:avLst/>
            </a:prstGeom>
            <a:ln w="19050" cap="flat" cmpd="sng">
              <a:solidFill>
                <a:srgbClr val="FFFFFF">
                  <a:alpha val="30196"/>
                </a:srgbClr>
              </a:solidFill>
              <a:prstDash val="solid"/>
              <a:round/>
              <a:headEnd type="none" w="med" len="med"/>
              <a:tailEnd type="none" w="med" len="med"/>
            </a:ln>
          </p:spPr>
        </p:sp>
        <p:sp>
          <p:nvSpPr>
            <p:cNvPr id="23620" name="Line 13"/>
            <p:cNvSpPr/>
            <p:nvPr/>
          </p:nvSpPr>
          <p:spPr>
            <a:xfrm>
              <a:off x="523" y="3244"/>
              <a:ext cx="876" cy="0"/>
            </a:xfrm>
            <a:prstGeom prst="line">
              <a:avLst/>
            </a:prstGeom>
            <a:ln w="19050" cap="flat" cmpd="sng">
              <a:solidFill>
                <a:srgbClr val="FFFFFF">
                  <a:alpha val="30196"/>
                </a:srgbClr>
              </a:solidFill>
              <a:prstDash val="solid"/>
              <a:round/>
              <a:headEnd type="none" w="med" len="med"/>
              <a:tailEnd type="none" w="med" len="med"/>
            </a:ln>
          </p:spPr>
        </p:sp>
        <p:sp>
          <p:nvSpPr>
            <p:cNvPr id="23621" name="Freeform 14"/>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a:p>
          </p:txBody>
        </p:sp>
        <p:sp>
          <p:nvSpPr>
            <p:cNvPr id="23622" name="Freeform 15"/>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a:p>
          </p:txBody>
        </p:sp>
        <p:sp>
          <p:nvSpPr>
            <p:cNvPr id="23623" name="Freeform 16"/>
            <p:cNvSpPr/>
            <p:nvPr/>
          </p:nvSpPr>
          <p:spPr>
            <a:xfrm rot="5400000">
              <a:off x="890" y="3170"/>
              <a:ext cx="114" cy="653"/>
            </a:xfrm>
            <a:custGeom>
              <a:avLst/>
              <a:gdLst/>
              <a:ahLst/>
              <a:cxnLst>
                <a:cxn ang="0">
                  <a:pos x="32" y="0"/>
                </a:cxn>
                <a:cxn ang="0">
                  <a:pos x="0" y="184"/>
                </a:cxn>
                <a:cxn ang="0">
                  <a:pos x="38" y="368"/>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a:p>
          </p:txBody>
        </p:sp>
        <p:sp>
          <p:nvSpPr>
            <p:cNvPr id="23624" name="Freeform 17"/>
            <p:cNvSpPr/>
            <p:nvPr/>
          </p:nvSpPr>
          <p:spPr>
            <a:xfrm rot="-5400000" flipV="1">
              <a:off x="898" y="2667"/>
              <a:ext cx="114" cy="653"/>
            </a:xfrm>
            <a:custGeom>
              <a:avLst/>
              <a:gdLst/>
              <a:ahLst/>
              <a:cxnLst>
                <a:cxn ang="0">
                  <a:pos x="32" y="0"/>
                </a:cxn>
                <a:cxn ang="0">
                  <a:pos x="0" y="184"/>
                </a:cxn>
                <a:cxn ang="0">
                  <a:pos x="38" y="368"/>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alpha val="30196"/>
                </a:srgbClr>
              </a:solidFill>
              <a:prstDash val="solid"/>
              <a:round/>
              <a:headEnd type="none" w="med" len="med"/>
              <a:tailEnd type="none" w="med" len="med"/>
            </a:ln>
          </p:spPr>
          <p:txBody>
            <a:bodyPr/>
            <a:p>
              <a:endParaRPr lang="zh-CN" altLang="en-US"/>
            </a:p>
          </p:txBody>
        </p:sp>
      </p:grpSp>
      <p:grpSp>
        <p:nvGrpSpPr>
          <p:cNvPr id="23625" name="Group 24"/>
          <p:cNvGrpSpPr/>
          <p:nvPr/>
        </p:nvGrpSpPr>
        <p:grpSpPr>
          <a:xfrm>
            <a:off x="6400800" y="1752600"/>
            <a:ext cx="358775" cy="390525"/>
            <a:chOff x="173" y="1670"/>
            <a:chExt cx="676" cy="727"/>
          </a:xfrm>
        </p:grpSpPr>
        <p:sp>
          <p:nvSpPr>
            <p:cNvPr id="23626" name="Oval 25"/>
            <p:cNvSpPr/>
            <p:nvPr/>
          </p:nvSpPr>
          <p:spPr>
            <a:xfrm>
              <a:off x="442" y="1670"/>
              <a:ext cx="111" cy="105"/>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27" name="Oval 26"/>
            <p:cNvSpPr/>
            <p:nvPr/>
          </p:nvSpPr>
          <p:spPr>
            <a:xfrm>
              <a:off x="276" y="1958"/>
              <a:ext cx="157" cy="149"/>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28" name="Oval 27"/>
            <p:cNvSpPr/>
            <p:nvPr/>
          </p:nvSpPr>
          <p:spPr>
            <a:xfrm>
              <a:off x="570" y="1845"/>
              <a:ext cx="117" cy="111"/>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29" name="Oval 28"/>
            <p:cNvSpPr/>
            <p:nvPr/>
          </p:nvSpPr>
          <p:spPr>
            <a:xfrm>
              <a:off x="322" y="2319"/>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30" name="Line 29"/>
            <p:cNvSpPr/>
            <p:nvPr/>
          </p:nvSpPr>
          <p:spPr>
            <a:xfrm>
              <a:off x="355" y="2106"/>
              <a:ext cx="0" cy="215"/>
            </a:xfrm>
            <a:prstGeom prst="line">
              <a:avLst/>
            </a:prstGeom>
            <a:ln w="12700" cap="flat" cmpd="sng">
              <a:solidFill>
                <a:srgbClr val="FFFFFF">
                  <a:alpha val="70195"/>
                </a:srgbClr>
              </a:solidFill>
              <a:prstDash val="solid"/>
              <a:round/>
              <a:headEnd type="none" w="med" len="med"/>
              <a:tailEnd type="none" w="med" len="med"/>
            </a:ln>
          </p:spPr>
        </p:sp>
        <p:sp>
          <p:nvSpPr>
            <p:cNvPr id="23631" name="Line 30"/>
            <p:cNvSpPr/>
            <p:nvPr/>
          </p:nvSpPr>
          <p:spPr>
            <a:xfrm flipV="1">
              <a:off x="413" y="1926"/>
              <a:ext cx="175" cy="52"/>
            </a:xfrm>
            <a:prstGeom prst="line">
              <a:avLst/>
            </a:prstGeom>
            <a:ln w="9525" cap="flat" cmpd="sng">
              <a:solidFill>
                <a:srgbClr val="FFFFFF">
                  <a:alpha val="70195"/>
                </a:srgbClr>
              </a:solidFill>
              <a:prstDash val="solid"/>
              <a:round/>
              <a:headEnd type="none" w="med" len="med"/>
              <a:tailEnd type="none" w="med" len="med"/>
            </a:ln>
          </p:spPr>
        </p:sp>
        <p:sp>
          <p:nvSpPr>
            <p:cNvPr id="23632" name="Line 31"/>
            <p:cNvSpPr/>
            <p:nvPr/>
          </p:nvSpPr>
          <p:spPr>
            <a:xfrm flipH="1" flipV="1">
              <a:off x="524" y="1757"/>
              <a:ext cx="69" cy="93"/>
            </a:xfrm>
            <a:prstGeom prst="line">
              <a:avLst/>
            </a:prstGeom>
            <a:ln w="9525" cap="flat" cmpd="sng">
              <a:solidFill>
                <a:srgbClr val="FFFFFF">
                  <a:alpha val="70195"/>
                </a:srgbClr>
              </a:solidFill>
              <a:prstDash val="solid"/>
              <a:round/>
              <a:headEnd type="none" w="med" len="med"/>
              <a:tailEnd type="none" w="med" len="med"/>
            </a:ln>
          </p:spPr>
        </p:sp>
        <p:sp>
          <p:nvSpPr>
            <p:cNvPr id="23633" name="Oval 32"/>
            <p:cNvSpPr/>
            <p:nvPr/>
          </p:nvSpPr>
          <p:spPr>
            <a:xfrm>
              <a:off x="767" y="1769"/>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34" name="Oval 33"/>
            <p:cNvSpPr/>
            <p:nvPr/>
          </p:nvSpPr>
          <p:spPr>
            <a:xfrm>
              <a:off x="653" y="2069"/>
              <a:ext cx="94" cy="89"/>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35" name="Line 34"/>
            <p:cNvSpPr/>
            <p:nvPr/>
          </p:nvSpPr>
          <p:spPr>
            <a:xfrm>
              <a:off x="652" y="1955"/>
              <a:ext cx="29" cy="134"/>
            </a:xfrm>
            <a:prstGeom prst="line">
              <a:avLst/>
            </a:prstGeom>
            <a:ln w="9525" cap="flat" cmpd="sng">
              <a:solidFill>
                <a:srgbClr val="FFFFFF">
                  <a:alpha val="70195"/>
                </a:srgbClr>
              </a:solidFill>
              <a:prstDash val="solid"/>
              <a:round/>
              <a:headEnd type="none" w="med" len="med"/>
              <a:tailEnd type="none" w="med" len="med"/>
            </a:ln>
          </p:spPr>
        </p:sp>
        <p:sp>
          <p:nvSpPr>
            <p:cNvPr id="23636" name="Line 35"/>
            <p:cNvSpPr/>
            <p:nvPr/>
          </p:nvSpPr>
          <p:spPr>
            <a:xfrm flipV="1">
              <a:off x="687" y="1804"/>
              <a:ext cx="87" cy="75"/>
            </a:xfrm>
            <a:prstGeom prst="line">
              <a:avLst/>
            </a:prstGeom>
            <a:ln w="9525" cap="flat" cmpd="sng">
              <a:solidFill>
                <a:srgbClr val="FFFFFF">
                  <a:alpha val="70195"/>
                </a:srgbClr>
              </a:solidFill>
              <a:prstDash val="solid"/>
              <a:round/>
              <a:headEnd type="none" w="med" len="med"/>
              <a:tailEnd type="none" w="med" len="med"/>
            </a:ln>
          </p:spPr>
        </p:sp>
        <p:sp>
          <p:nvSpPr>
            <p:cNvPr id="23637" name="Oval 36"/>
            <p:cNvSpPr/>
            <p:nvPr/>
          </p:nvSpPr>
          <p:spPr>
            <a:xfrm>
              <a:off x="173" y="1839"/>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38" name="Line 37"/>
            <p:cNvSpPr/>
            <p:nvPr/>
          </p:nvSpPr>
          <p:spPr>
            <a:xfrm>
              <a:off x="221" y="1908"/>
              <a:ext cx="70" cy="70"/>
            </a:xfrm>
            <a:prstGeom prst="line">
              <a:avLst/>
            </a:prstGeom>
            <a:ln w="9525" cap="flat" cmpd="sng">
              <a:solidFill>
                <a:srgbClr val="FFFFFF">
                  <a:alpha val="70195"/>
                </a:srgbClr>
              </a:solidFill>
              <a:prstDash val="solid"/>
              <a:round/>
              <a:headEnd type="none" w="med" len="med"/>
              <a:tailEnd type="none" w="med" len="med"/>
            </a:ln>
          </p:spPr>
        </p:sp>
        <p:sp>
          <p:nvSpPr>
            <p:cNvPr id="23639" name="Line 38"/>
            <p:cNvSpPr/>
            <p:nvPr/>
          </p:nvSpPr>
          <p:spPr>
            <a:xfrm flipH="1">
              <a:off x="550" y="2132"/>
              <a:ext cx="127" cy="36"/>
            </a:xfrm>
            <a:prstGeom prst="line">
              <a:avLst/>
            </a:prstGeom>
            <a:ln w="9525" cap="flat" cmpd="sng">
              <a:solidFill>
                <a:srgbClr val="FFFFFF">
                  <a:alpha val="70195"/>
                </a:srgbClr>
              </a:solidFill>
              <a:prstDash val="solid"/>
              <a:round/>
              <a:headEnd type="none" w="med" len="med"/>
              <a:tailEnd type="none" w="med" len="med"/>
            </a:ln>
          </p:spPr>
        </p:sp>
        <p:sp>
          <p:nvSpPr>
            <p:cNvPr id="23640" name="Oval 39"/>
            <p:cNvSpPr/>
            <p:nvPr/>
          </p:nvSpPr>
          <p:spPr>
            <a:xfrm>
              <a:off x="493" y="2135"/>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41" name="Line 40"/>
            <p:cNvSpPr/>
            <p:nvPr/>
          </p:nvSpPr>
          <p:spPr>
            <a:xfrm>
              <a:off x="727" y="2147"/>
              <a:ext cx="29" cy="35"/>
            </a:xfrm>
            <a:prstGeom prst="line">
              <a:avLst/>
            </a:prstGeom>
            <a:ln w="9525" cap="flat" cmpd="sng">
              <a:solidFill>
                <a:srgbClr val="FFFFFF">
                  <a:alpha val="70195"/>
                </a:srgbClr>
              </a:solidFill>
              <a:prstDash val="solid"/>
              <a:round/>
              <a:headEnd type="none" w="med" len="med"/>
              <a:tailEnd type="none" w="med" len="med"/>
            </a:ln>
          </p:spPr>
        </p:sp>
        <p:sp>
          <p:nvSpPr>
            <p:cNvPr id="23642" name="Oval 41"/>
            <p:cNvSpPr/>
            <p:nvPr/>
          </p:nvSpPr>
          <p:spPr>
            <a:xfrm>
              <a:off x="740" y="2190"/>
              <a:ext cx="82" cy="78"/>
            </a:xfrm>
            <a:prstGeom prst="ellipse">
              <a:avLst/>
            </a:prstGeom>
            <a:noFill/>
            <a:ln w="9525" cap="flat" cmpd="sng">
              <a:solidFill>
                <a:srgbClr val="FFFFFF">
                  <a:alpha val="70195"/>
                </a:srgbClr>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sp>
        <p:nvSpPr>
          <p:cNvPr id="23643" name="Rectangle 8"/>
          <p:cNvSpPr/>
          <p:nvPr/>
        </p:nvSpPr>
        <p:spPr>
          <a:xfrm>
            <a:off x="4843145" y="1629410"/>
            <a:ext cx="1231900" cy="1014730"/>
          </a:xfrm>
          <a:prstGeom prst="rect">
            <a:avLst/>
          </a:prstGeom>
          <a:noFill/>
          <a:ln w="9525">
            <a:noFill/>
          </a:ln>
        </p:spPr>
        <p:txBody>
          <a:bodyPr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确定引起火灾的物质类别</a:t>
            </a:r>
            <a:endParaRPr lang="zh-CN" altLang="en-US" sz="2000" b="1" dirty="0">
              <a:solidFill>
                <a:srgbClr val="FEFEFE"/>
              </a:solidFill>
              <a:latin typeface="Arial" panose="020B0604020202020204" pitchFamily="34" charset="0"/>
              <a:ea typeface="微软雅黑" panose="020B0503020204020204" pitchFamily="34" charset="-122"/>
            </a:endParaRPr>
          </a:p>
        </p:txBody>
      </p:sp>
      <p:sp>
        <p:nvSpPr>
          <p:cNvPr id="23644" name="Rectangle 8"/>
          <p:cNvSpPr/>
          <p:nvPr/>
        </p:nvSpPr>
        <p:spPr>
          <a:xfrm>
            <a:off x="2131695" y="4455795"/>
            <a:ext cx="1231900" cy="1322070"/>
          </a:xfrm>
          <a:prstGeom prst="rect">
            <a:avLst/>
          </a:prstGeom>
          <a:noFill/>
          <a:ln w="9525">
            <a:noFill/>
          </a:ln>
        </p:spPr>
        <p:txBody>
          <a:bodyPr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火灾可能导致的后果对周围区域影响</a:t>
            </a:r>
            <a:endParaRPr lang="zh-CN" altLang="en-US" sz="2000" b="1" dirty="0">
              <a:solidFill>
                <a:srgbClr val="FEFEFE"/>
              </a:solidFill>
              <a:latin typeface="Arial" panose="020B0604020202020204" pitchFamily="34" charset="0"/>
              <a:ea typeface="微软雅黑" panose="020B0503020204020204" pitchFamily="34" charset="-122"/>
            </a:endParaRPr>
          </a:p>
        </p:txBody>
      </p:sp>
      <p:sp>
        <p:nvSpPr>
          <p:cNvPr id="23645" name="AutoShape 6"/>
          <p:cNvSpPr/>
          <p:nvPr/>
        </p:nvSpPr>
        <p:spPr>
          <a:xfrm>
            <a:off x="5781040" y="4368165"/>
            <a:ext cx="1441450" cy="1416050"/>
          </a:xfrm>
          <a:prstGeom prst="octagon">
            <a:avLst>
              <a:gd name="adj" fmla="val 29287"/>
            </a:avLst>
          </a:prstGeom>
          <a:solidFill>
            <a:srgbClr val="FF0000"/>
          </a:soli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46" name="AutoShape 6"/>
          <p:cNvSpPr/>
          <p:nvPr/>
        </p:nvSpPr>
        <p:spPr>
          <a:xfrm>
            <a:off x="1372235" y="1414145"/>
            <a:ext cx="1441450" cy="1416050"/>
          </a:xfrm>
          <a:prstGeom prst="octagon">
            <a:avLst>
              <a:gd name="adj" fmla="val 29287"/>
            </a:avLst>
          </a:prstGeom>
          <a:solidFill>
            <a:srgbClr val="0000FF"/>
          </a:soli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23647" name="Rectangle 9"/>
          <p:cNvSpPr/>
          <p:nvPr/>
        </p:nvSpPr>
        <p:spPr>
          <a:xfrm>
            <a:off x="1475105" y="1614805"/>
            <a:ext cx="1295400" cy="1014730"/>
          </a:xfrm>
          <a:prstGeom prst="rect">
            <a:avLst/>
          </a:prstGeom>
          <a:noFill/>
          <a:ln w="9525">
            <a:noFill/>
          </a:ln>
        </p:spPr>
        <p:txBody>
          <a:bodyPr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确定火灾发生的位置</a:t>
            </a:r>
            <a:endParaRPr lang="zh-CN" altLang="en-US" sz="2000" b="1" dirty="0">
              <a:solidFill>
                <a:srgbClr val="FEFEFE"/>
              </a:solidFill>
              <a:latin typeface="Arial" panose="020B0604020202020204" pitchFamily="34" charset="0"/>
              <a:ea typeface="微软雅黑" panose="020B0503020204020204" pitchFamily="34" charset="-122"/>
            </a:endParaRPr>
          </a:p>
        </p:txBody>
      </p:sp>
      <p:sp>
        <p:nvSpPr>
          <p:cNvPr id="23648" name="Rectangle 9"/>
          <p:cNvSpPr/>
          <p:nvPr/>
        </p:nvSpPr>
        <p:spPr>
          <a:xfrm>
            <a:off x="5867400" y="4445635"/>
            <a:ext cx="1243330" cy="1322070"/>
          </a:xfrm>
          <a:prstGeom prst="rect">
            <a:avLst/>
          </a:prstGeom>
          <a:noFill/>
          <a:ln w="9525">
            <a:noFill/>
          </a:ln>
        </p:spPr>
        <p:txBody>
          <a:bodyPr wrap="square" anchor="t" anchorCtr="0">
            <a:spAutoFit/>
          </a:bodyPr>
          <a:p>
            <a:pPr algn="ctr"/>
            <a:r>
              <a:rPr lang="zh-CN" altLang="en-US" sz="2000" b="1" dirty="0">
                <a:solidFill>
                  <a:srgbClr val="FEFEFE"/>
                </a:solidFill>
                <a:latin typeface="Arial" panose="020B0604020202020204" pitchFamily="34" charset="0"/>
                <a:ea typeface="微软雅黑" panose="020B0503020204020204" pitchFamily="34" charset="-122"/>
              </a:rPr>
              <a:t>可能需要调动的应急救援力量</a:t>
            </a:r>
            <a:endParaRPr lang="zh-CN" altLang="en-US" sz="2000" b="1" dirty="0">
              <a:solidFill>
                <a:srgbClr val="FEFEFE"/>
              </a:solidFill>
              <a:latin typeface="Arial" panose="020B0604020202020204" pitchFamily="34" charset="0"/>
              <a:ea typeface="微软雅黑" panose="020B0503020204020204" pitchFamily="34" charset="-122"/>
            </a:endParaRPr>
          </a:p>
        </p:txBody>
      </p:sp>
      <p:sp>
        <p:nvSpPr>
          <p:cNvPr id="23649" name="Rectangle 191"/>
          <p:cNvSpPr/>
          <p:nvPr/>
        </p:nvSpPr>
        <p:spPr>
          <a:xfrm>
            <a:off x="1708785" y="304800"/>
            <a:ext cx="6703695" cy="645160"/>
          </a:xfrm>
          <a:prstGeom prst="rect">
            <a:avLst/>
          </a:prstGeom>
          <a:solidFill>
            <a:srgbClr val="C00000"/>
          </a:solidFill>
          <a:ln w="9525">
            <a:noFill/>
          </a:ln>
        </p:spPr>
        <p:txBody>
          <a:bodyPr wrap="square" anchor="t" anchorCtr="0">
            <a:spAutoFit/>
          </a:bodyPr>
          <a:p>
            <a:pPr algn="ctr"/>
            <a:r>
              <a:rPr lang="zh-CN" altLang="en-US" sz="3600" dirty="0">
                <a:solidFill>
                  <a:schemeClr val="bg1"/>
                </a:solidFill>
                <a:latin typeface="Arial" panose="020B0604020202020204" pitchFamily="34" charset="0"/>
                <a:ea typeface="微软雅黑" panose="020B0503020204020204" pitchFamily="34" charset="-122"/>
              </a:rPr>
              <a:t>危化品火灾处理要点</a:t>
            </a:r>
            <a:endParaRPr lang="zh-CN" altLang="en-US" sz="3600" dirty="0">
              <a:solidFill>
                <a:schemeClr val="bg1"/>
              </a:solidFill>
              <a:latin typeface="Arial" panose="020B0604020202020204" pitchFamily="34" charset="0"/>
              <a:ea typeface="微软雅黑" panose="020B0503020204020204" pitchFamily="34" charset="-122"/>
            </a:endParaRPr>
          </a:p>
        </p:txBody>
      </p:sp>
      <p:sp>
        <p:nvSpPr>
          <p:cNvPr id="2" name="AutoShape 5"/>
          <p:cNvSpPr/>
          <p:nvPr/>
        </p:nvSpPr>
        <p:spPr>
          <a:xfrm>
            <a:off x="3866515" y="4430395"/>
            <a:ext cx="1540510" cy="1447800"/>
          </a:xfrm>
          <a:prstGeom prst="octagon">
            <a:avLst>
              <a:gd name="adj" fmla="val 29287"/>
            </a:avLst>
          </a:prstGeom>
          <a:gradFill rotWithShape="1">
            <a:gsLst>
              <a:gs pos="0">
                <a:srgbClr val="03233F"/>
              </a:gs>
              <a:gs pos="50000">
                <a:srgbClr val="085092"/>
              </a:gs>
              <a:gs pos="100000">
                <a:srgbClr val="03233F"/>
              </a:gs>
            </a:gsLst>
            <a:lin ang="2700000" scaled="1"/>
            <a:tileRect/>
          </a:gradFill>
          <a:ln w="57150" cap="flat" cmpd="sng">
            <a:solidFill>
              <a:srgbClr val="CDDCE9"/>
            </a:solidFill>
            <a:prstDash val="solid"/>
            <a:miter/>
            <a:headEnd type="none" w="med" len="med"/>
            <a:tailEnd type="none" w="med" len="med"/>
          </a:ln>
          <a:effectLst>
            <a:prstShdw prst="shdw17" dist="17961" dir="2699999">
              <a:srgbClr val="7B848C"/>
            </a:prstShdw>
          </a:effectLst>
        </p:spPr>
        <p:txBody>
          <a:bodyPr wrap="none" anchor="ctr" anchorCtr="0"/>
          <a:p>
            <a:pPr algn="l"/>
            <a:r>
              <a:rPr lang="zh-CN" altLang="en-US" sz="2000" b="1" dirty="0">
                <a:solidFill>
                  <a:srgbClr val="FEFEFE"/>
                </a:solidFill>
                <a:latin typeface="Arial" panose="020B0604020202020204" pitchFamily="34" charset="0"/>
                <a:ea typeface="微软雅黑" panose="020B0503020204020204" pitchFamily="34" charset="-122"/>
              </a:rPr>
              <a:t>火灾可能</a:t>
            </a:r>
            <a:endParaRPr lang="zh-CN" altLang="en-US" sz="2000" b="1" dirty="0">
              <a:solidFill>
                <a:srgbClr val="FEFEFE"/>
              </a:solidFill>
              <a:latin typeface="Arial" panose="020B0604020202020204" pitchFamily="34" charset="0"/>
              <a:ea typeface="微软雅黑" panose="020B0503020204020204" pitchFamily="34" charset="-122"/>
            </a:endParaRPr>
          </a:p>
          <a:p>
            <a:pPr algn="l"/>
            <a:r>
              <a:rPr lang="zh-CN" altLang="en-US" sz="2000" b="1" dirty="0">
                <a:solidFill>
                  <a:srgbClr val="FEFEFE"/>
                </a:solidFill>
                <a:latin typeface="Arial" panose="020B0604020202020204" pitchFamily="34" charset="0"/>
                <a:ea typeface="微软雅黑" panose="020B0503020204020204" pitchFamily="34" charset="-122"/>
              </a:rPr>
              <a:t>导致的后</a:t>
            </a:r>
            <a:endParaRPr lang="zh-CN" altLang="en-US" sz="2000" b="1" dirty="0">
              <a:solidFill>
                <a:srgbClr val="FEFEFE"/>
              </a:solidFill>
              <a:latin typeface="Arial" panose="020B0604020202020204" pitchFamily="34" charset="0"/>
              <a:ea typeface="微软雅黑" panose="020B0503020204020204" pitchFamily="34" charset="-122"/>
            </a:endParaRPr>
          </a:p>
          <a:p>
            <a:pPr algn="l"/>
            <a:r>
              <a:rPr lang="zh-CN" altLang="en-US" sz="2000" b="1" dirty="0">
                <a:solidFill>
                  <a:srgbClr val="FEFEFE"/>
                </a:solidFill>
                <a:latin typeface="Arial" panose="020B0604020202020204" pitchFamily="34" charset="0"/>
                <a:ea typeface="微软雅黑" panose="020B0503020204020204" pitchFamily="34" charset="-122"/>
              </a:rPr>
              <a:t>果的主要</a:t>
            </a:r>
            <a:endParaRPr lang="zh-CN" altLang="en-US" sz="2000" b="1" dirty="0">
              <a:solidFill>
                <a:srgbClr val="FEFEFE"/>
              </a:solidFill>
              <a:latin typeface="Arial" panose="020B0604020202020204" pitchFamily="34" charset="0"/>
              <a:ea typeface="微软雅黑" panose="020B0503020204020204" pitchFamily="34" charset="-122"/>
            </a:endParaRPr>
          </a:p>
          <a:p>
            <a:pPr algn="l"/>
            <a:r>
              <a:rPr lang="zh-CN" altLang="en-US" sz="2000" b="1" dirty="0">
                <a:solidFill>
                  <a:srgbClr val="FEFEFE"/>
                </a:solidFill>
                <a:latin typeface="Arial" panose="020B0604020202020204" pitchFamily="34" charset="0"/>
                <a:ea typeface="微软雅黑" panose="020B0503020204020204" pitchFamily="34" charset="-122"/>
              </a:rPr>
              <a:t>控制措施</a:t>
            </a:r>
            <a:endParaRPr lang="zh-CN" altLang="zh-CN" dirty="0">
              <a:latin typeface="Arial" panose="020B0604020202020204" pitchFamily="34" charset="0"/>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p:sp>
        <p:nvSpPr>
          <p:cNvPr id="76803" name="Text Box 3"/>
          <p:cNvSpPr txBox="1"/>
          <p:nvPr/>
        </p:nvSpPr>
        <p:spPr>
          <a:xfrm>
            <a:off x="772478" y="152400"/>
            <a:ext cx="7696200" cy="589280"/>
          </a:xfrm>
          <a:prstGeom prst="rect">
            <a:avLst/>
          </a:prstGeom>
          <a:noFill/>
          <a:ln w="9525">
            <a:noFill/>
          </a:ln>
        </p:spPr>
        <p:txBody>
          <a:bodyPr wrap="square" anchor="t" anchorCtr="0">
            <a:spAutoFit/>
          </a:bodyPr>
          <a:p>
            <a:pPr algn="ctr">
              <a:lnSpc>
                <a:spcPct val="90000"/>
              </a:lnSpc>
              <a:spcBef>
                <a:spcPct val="50000"/>
              </a:spcBef>
              <a:buClr>
                <a:schemeClr val="tx1"/>
              </a:buClr>
              <a:buSzPct val="75000"/>
              <a:buFont typeface="Wingdings" panose="05000000000000000000" pitchFamily="2" charset="2"/>
            </a:pPr>
            <a:r>
              <a:rPr lang="zh-CN" altLang="en-US" sz="3600" dirty="0">
                <a:ea typeface="华文行楷" pitchFamily="2" charset="-122"/>
                <a:sym typeface="+mn-ea"/>
              </a:rPr>
              <a:t>爆炸事故处置方案要点</a:t>
            </a:r>
            <a:endParaRPr lang="zh-CN" altLang="en-US" sz="3600" dirty="0">
              <a:ea typeface="华文行楷" pitchFamily="2" charset="-122"/>
              <a:sym typeface="+mn-ea"/>
            </a:endParaRPr>
          </a:p>
        </p:txBody>
      </p:sp>
      <p:sp>
        <p:nvSpPr>
          <p:cNvPr id="76807" name="Text Box 7"/>
          <p:cNvSpPr txBox="1"/>
          <p:nvPr/>
        </p:nvSpPr>
        <p:spPr>
          <a:xfrm>
            <a:off x="156210" y="709930"/>
            <a:ext cx="8933815" cy="5750560"/>
          </a:xfrm>
          <a:prstGeom prst="rect">
            <a:avLst/>
          </a:prstGeom>
          <a:noFill/>
          <a:ln w="9525">
            <a:noFill/>
          </a:ln>
        </p:spPr>
        <p:txBody>
          <a:bodyPr wrap="square" anchor="t" anchorCtr="0">
            <a:spAutoFit/>
          </a:bodyPr>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（1）确定爆炸地点；</a:t>
            </a:r>
            <a:endParaRPr lang="zh-CN" altLang="en-US" sz="1600" b="1"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（2）确定爆炸类型（物理性爆炸、化学性爆炸）；</a:t>
            </a:r>
            <a:endParaRPr lang="zh-CN" altLang="en-US" sz="1600" b="1"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（3）确定引发爆炸的物质类别（气体、液体、固体）；</a:t>
            </a:r>
            <a:endParaRPr lang="zh-CN" altLang="en-US" sz="1600" b="1"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（4）所需的爆炸应急救援处置的专业技术专家类别；</a:t>
            </a:r>
            <a:endParaRPr lang="zh-CN" altLang="en-US" sz="1600" b="1"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（5）明确爆炸地点的周围环境；</a:t>
            </a:r>
            <a:endParaRPr lang="zh-CN" altLang="en-US" sz="1600" b="1"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（6）明确周围区域存在的重大危险源分布；</a:t>
            </a:r>
            <a:endParaRPr lang="zh-CN" altLang="en-US" sz="1600" b="1"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（7）确定爆炸可能导致的后果（如火灾、二次爆炸等）；</a:t>
            </a:r>
            <a:endParaRPr lang="zh-CN" altLang="en-US" sz="1600" b="1"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（8）确定爆炸可能导致的后果的主要控制措施（再次爆炸控制手段、工程抢险、人员疏散、医疗救护等）；</a:t>
            </a:r>
            <a:endParaRPr lang="zh-CN" altLang="en-US" sz="1600" b="1" dirty="0">
              <a:latin typeface="Arial" panose="020B0604020202020204" pitchFamily="34" charset="0"/>
              <a:ea typeface="微软雅黑" panose="020B0503020204020204" pitchFamily="34" charset="-122"/>
            </a:endParaRPr>
          </a:p>
          <a:p>
            <a:pPr>
              <a:lnSpc>
                <a:spcPct val="19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（9）可能需要调动的应急救援力量（政府消防救援队伍）。</a:t>
            </a:r>
            <a:endParaRPr lang="zh-CN" altLang="en-US" sz="1600" b="1"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0-#ppt_w/2"/>
                                          </p:val>
                                        </p:tav>
                                        <p:tav tm="100000">
                                          <p:val>
                                            <p:strVal val="#ppt_x"/>
                                          </p:val>
                                        </p:tav>
                                      </p:tavLst>
                                    </p:anim>
                                    <p:anim calcmode="lin" valueType="num">
                                      <p:cBhvr additive="base">
                                        <p:cTn id="8" dur="500" fill="hold"/>
                                        <p:tgtEl>
                                          <p:spTgt spid="768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7"/>
                                        </p:tgtEl>
                                        <p:attrNameLst>
                                          <p:attrName>style.visibility</p:attrName>
                                        </p:attrNameLst>
                                      </p:cBhvr>
                                      <p:to>
                                        <p:strVal val="visible"/>
                                      </p:to>
                                    </p:set>
                                    <p:anim calcmode="lin" valueType="num">
                                      <p:cBhvr additive="base">
                                        <p:cTn id="13" dur="500" fill="hold"/>
                                        <p:tgtEl>
                                          <p:spTgt spid="76807"/>
                                        </p:tgtEl>
                                        <p:attrNameLst>
                                          <p:attrName>ppt_x</p:attrName>
                                        </p:attrNameLst>
                                      </p:cBhvr>
                                      <p:tavLst>
                                        <p:tav tm="0">
                                          <p:val>
                                            <p:strVal val="0-#ppt_w/2"/>
                                          </p:val>
                                        </p:tav>
                                        <p:tav tm="100000">
                                          <p:val>
                                            <p:strVal val="#ppt_x"/>
                                          </p:val>
                                        </p:tav>
                                      </p:tavLst>
                                    </p:anim>
                                    <p:anim calcmode="lin" valueType="num">
                                      <p:cBhvr additive="base">
                                        <p:cTn id="14" dur="500" fill="hold"/>
                                        <p:tgtEl>
                                          <p:spTgt spid="76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p:sp>
        <p:nvSpPr>
          <p:cNvPr id="76803" name="Text Box 3"/>
          <p:cNvSpPr txBox="1"/>
          <p:nvPr/>
        </p:nvSpPr>
        <p:spPr>
          <a:xfrm>
            <a:off x="772478" y="152400"/>
            <a:ext cx="7696200" cy="478155"/>
          </a:xfrm>
          <a:prstGeom prst="rect">
            <a:avLst/>
          </a:prstGeom>
          <a:noFill/>
          <a:ln w="9525">
            <a:noFill/>
          </a:ln>
        </p:spPr>
        <p:txBody>
          <a:bodyPr wrap="square" anchor="t" anchorCtr="0">
            <a:spAutoFit/>
          </a:bodyPr>
          <a:p>
            <a:pPr algn="ctr">
              <a:lnSpc>
                <a:spcPct val="90000"/>
              </a:lnSpc>
              <a:spcBef>
                <a:spcPct val="50000"/>
              </a:spcBef>
              <a:buClr>
                <a:schemeClr val="tx1"/>
              </a:buClr>
              <a:buSzPct val="75000"/>
              <a:buFont typeface="Wingdings" panose="05000000000000000000" pitchFamily="2" charset="2"/>
            </a:pPr>
            <a:r>
              <a:rPr lang="zh-CN" altLang="en-US" sz="2800" b="1" dirty="0">
                <a:ea typeface="华文行楷" pitchFamily="2" charset="-122"/>
                <a:sym typeface="+mn-ea"/>
              </a:rPr>
              <a:t>易燃、易爆或有毒物质泄漏事故处置方案要点</a:t>
            </a:r>
            <a:endParaRPr lang="zh-CN" altLang="en-US" sz="2800" b="1" dirty="0">
              <a:ea typeface="华文行楷" pitchFamily="2" charset="-122"/>
              <a:sym typeface="+mn-ea"/>
            </a:endParaRPr>
          </a:p>
        </p:txBody>
      </p:sp>
      <p:sp>
        <p:nvSpPr>
          <p:cNvPr id="76807" name="Text Box 7"/>
          <p:cNvSpPr txBox="1"/>
          <p:nvPr/>
        </p:nvSpPr>
        <p:spPr>
          <a:xfrm>
            <a:off x="220980" y="676275"/>
            <a:ext cx="8869045" cy="6170930"/>
          </a:xfrm>
          <a:prstGeom prst="rect">
            <a:avLst/>
          </a:prstGeom>
          <a:noFill/>
          <a:ln w="9525">
            <a:noFill/>
          </a:ln>
        </p:spPr>
        <p:txBody>
          <a:bodyPr wrap="square" anchor="t" anchorCtr="0">
            <a:spAutoFit/>
          </a:bodyPr>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（1）确定泄漏源的位置；</a:t>
            </a:r>
            <a:r>
              <a:rPr lang="en-US" altLang="zh-CN" sz="1600" b="1" dirty="0">
                <a:latin typeface="Arial" panose="020B0604020202020204" pitchFamily="34" charset="0"/>
                <a:ea typeface="微软雅黑" panose="020B0503020204020204" pitchFamily="34" charset="-122"/>
              </a:rPr>
              <a:t>             </a:t>
            </a:r>
            <a:endParaRPr lang="en-US" altLang="zh-CN"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（2）确定发生泄漏的化学品种类（易燃、易爆或有毒物质）；</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（3）所需的泄漏应急救援处置的专业技术专家类别；</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（4）确定泄漏源的周围环境（环境功能区、人口密度等）；</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（5）确定是否已有泄漏物质进入大气、附近水源、下水道等场所；</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（6）明确周围区域存在的重大危险源分布；</a:t>
            </a:r>
            <a:r>
              <a:rPr lang="en-US" altLang="zh-CN" sz="1600" b="1" dirty="0">
                <a:latin typeface="Arial" panose="020B0604020202020204" pitchFamily="34" charset="0"/>
                <a:ea typeface="微软雅黑" panose="020B0503020204020204" pitchFamily="34" charset="-122"/>
              </a:rPr>
              <a:t>                   </a:t>
            </a:r>
            <a:endParaRPr lang="en-US" altLang="zh-CN"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（7）确定泄漏时间或预计持续时间；</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（8）实际或估算的泄漏量；</a:t>
            </a:r>
            <a:r>
              <a:rPr lang="en-US" altLang="zh-CN" sz="1600" b="1" dirty="0">
                <a:latin typeface="Arial" panose="020B0604020202020204" pitchFamily="34" charset="0"/>
                <a:ea typeface="微软雅黑" panose="020B0503020204020204" pitchFamily="34" charset="-122"/>
              </a:rPr>
              <a:t>                                            </a:t>
            </a:r>
            <a:endParaRPr lang="en-US" altLang="zh-CN"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（9）气象信息；</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（10）泄漏扩散趋势预测；</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（11）明确泄漏可能导致的后果（泄漏是否可能引起火灾、爆炸、中毒等后果）；</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（12）明确泄漏危及周围环境的可能性；</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（13）确定泄漏可能导致的后果的主要控制措施（堵漏、工程抢险、人员疏散、医疗救护等）；</a:t>
            </a:r>
            <a:endParaRPr lang="zh-CN" altLang="en-US" sz="1600" b="1" dirty="0">
              <a:latin typeface="Arial" panose="020B0604020202020204" pitchFamily="34" charset="0"/>
              <a:ea typeface="微软雅黑" panose="020B0503020204020204" pitchFamily="34" charset="-122"/>
            </a:endParaRPr>
          </a:p>
          <a:p>
            <a:pPr>
              <a:lnSpc>
                <a:spcPct val="130000"/>
              </a:lnSpc>
              <a:spcBef>
                <a:spcPct val="50000"/>
              </a:spcBef>
              <a:buClr>
                <a:schemeClr val="tx1"/>
              </a:buClr>
              <a:buSzPct val="75000"/>
              <a:buFont typeface="Wingdings" panose="05000000000000000000" pitchFamily="2" charset="2"/>
            </a:pPr>
            <a:r>
              <a:rPr lang="zh-CN" altLang="en-US" sz="1600" b="1" dirty="0">
                <a:latin typeface="Arial" panose="020B0604020202020204" pitchFamily="34" charset="0"/>
                <a:ea typeface="微软雅黑" panose="020B0503020204020204" pitchFamily="34" charset="-122"/>
              </a:rPr>
              <a:t>（14）可能需要调动的应急救援力量（政府消防救援队、防化兵部队等）。</a:t>
            </a:r>
            <a:endParaRPr lang="zh-CN" altLang="en-US" sz="1600" b="1" dirty="0">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0-#ppt_w/2"/>
                                          </p:val>
                                        </p:tav>
                                        <p:tav tm="100000">
                                          <p:val>
                                            <p:strVal val="#ppt_x"/>
                                          </p:val>
                                        </p:tav>
                                      </p:tavLst>
                                    </p:anim>
                                    <p:anim calcmode="lin" valueType="num">
                                      <p:cBhvr additive="base">
                                        <p:cTn id="8" dur="500" fill="hold"/>
                                        <p:tgtEl>
                                          <p:spTgt spid="768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7"/>
                                        </p:tgtEl>
                                        <p:attrNameLst>
                                          <p:attrName>style.visibility</p:attrName>
                                        </p:attrNameLst>
                                      </p:cBhvr>
                                      <p:to>
                                        <p:strVal val="visible"/>
                                      </p:to>
                                    </p:set>
                                    <p:anim calcmode="lin" valueType="num">
                                      <p:cBhvr additive="base">
                                        <p:cTn id="13" dur="500" fill="hold"/>
                                        <p:tgtEl>
                                          <p:spTgt spid="76807"/>
                                        </p:tgtEl>
                                        <p:attrNameLst>
                                          <p:attrName>ppt_x</p:attrName>
                                        </p:attrNameLst>
                                      </p:cBhvr>
                                      <p:tavLst>
                                        <p:tav tm="0">
                                          <p:val>
                                            <p:strVal val="0-#ppt_w/2"/>
                                          </p:val>
                                        </p:tav>
                                        <p:tav tm="100000">
                                          <p:val>
                                            <p:strVal val="#ppt_x"/>
                                          </p:val>
                                        </p:tav>
                                      </p:tavLst>
                                    </p:anim>
                                    <p:anim calcmode="lin" valueType="num">
                                      <p:cBhvr additive="base">
                                        <p:cTn id="14" dur="500" fill="hold"/>
                                        <p:tgtEl>
                                          <p:spTgt spid="768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2"/>
          <p:cNvSpPr>
            <a:spLocks noGrp="1"/>
          </p:cNvSpPr>
          <p:nvPr>
            <p:ph type="title"/>
          </p:nvPr>
        </p:nvSpPr>
        <p:spPr/>
        <p:txBody>
          <a:bodyPr vert="horz" wrap="square" lIns="91440" tIns="45720" rIns="91440" bIns="45720" anchor="ctr" anchorCtr="0"/>
          <a:p>
            <a:pPr eaLnBrk="1" hangingPunct="1"/>
            <a:r>
              <a:rPr lang="zh-CN" altLang="en-US" dirty="0">
                <a:solidFill>
                  <a:schemeClr val="tx1"/>
                </a:solidFill>
                <a:latin typeface="+mj-lt"/>
                <a:ea typeface="微软雅黑" panose="020B0503020204020204" pitchFamily="34" charset="-122"/>
                <a:cs typeface="+mj-cs"/>
              </a:rPr>
              <a:t>预防为主，防消结合</a:t>
            </a:r>
            <a:endParaRPr lang="zh-CN" altLang="en-US" dirty="0">
              <a:solidFill>
                <a:schemeClr val="tx1"/>
              </a:solidFill>
              <a:latin typeface="+mj-lt"/>
              <a:ea typeface="微软雅黑" panose="020B0503020204020204" pitchFamily="34" charset="-122"/>
              <a:cs typeface="+mj-cs"/>
            </a:endParaRPr>
          </a:p>
        </p:txBody>
      </p:sp>
      <p:sp>
        <p:nvSpPr>
          <p:cNvPr id="178179" name="AutoShape 3"/>
          <p:cNvSpPr>
            <a:spLocks noChangeArrowheads="1"/>
          </p:cNvSpPr>
          <p:nvPr/>
        </p:nvSpPr>
        <p:spPr bwMode="gray">
          <a:xfrm flipH="1">
            <a:off x="3602038" y="2303463"/>
            <a:ext cx="876300" cy="735013"/>
          </a:xfrm>
          <a:prstGeom prst="curvedRightArrow">
            <a:avLst>
              <a:gd name="adj1" fmla="val 16542"/>
              <a:gd name="adj2" fmla="val 38977"/>
              <a:gd name="adj3" fmla="val 33851"/>
            </a:avLst>
          </a:prstGeom>
          <a:gradFill rotWithShape="1">
            <a:gsLst>
              <a:gs pos="0">
                <a:schemeClr val="accent1">
                  <a:gamma/>
                  <a:tint val="69804"/>
                  <a:invGamma/>
                </a:schemeClr>
              </a:gs>
              <a:gs pos="100000">
                <a:schemeClr val="accent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78180" name="AutoShape 4"/>
          <p:cNvSpPr>
            <a:spLocks noChangeArrowheads="1"/>
          </p:cNvSpPr>
          <p:nvPr/>
        </p:nvSpPr>
        <p:spPr bwMode="gray">
          <a:xfrm>
            <a:off x="1590675" y="2335213"/>
            <a:ext cx="874713" cy="735013"/>
          </a:xfrm>
          <a:prstGeom prst="curvedRightArrow">
            <a:avLst>
              <a:gd name="adj1" fmla="val 19583"/>
              <a:gd name="adj2" fmla="val 44676"/>
              <a:gd name="adj3" fmla="val 33597"/>
            </a:avLst>
          </a:prstGeom>
          <a:gradFill rotWithShape="1">
            <a:gsLst>
              <a:gs pos="0">
                <a:schemeClr val="accent1">
                  <a:gamma/>
                  <a:tint val="57647"/>
                  <a:invGamma/>
                </a:schemeClr>
              </a:gs>
              <a:gs pos="100000">
                <a:schemeClr val="accent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nvGrpSpPr>
          <p:cNvPr id="41988" name="Group 5"/>
          <p:cNvGrpSpPr/>
          <p:nvPr/>
        </p:nvGrpSpPr>
        <p:grpSpPr>
          <a:xfrm>
            <a:off x="1770063" y="3514725"/>
            <a:ext cx="2643187" cy="2439988"/>
            <a:chOff x="862" y="713"/>
            <a:chExt cx="3780" cy="3490"/>
          </a:xfrm>
        </p:grpSpPr>
        <p:grpSp>
          <p:nvGrpSpPr>
            <p:cNvPr id="41989" name="Group 6"/>
            <p:cNvGrpSpPr/>
            <p:nvPr/>
          </p:nvGrpSpPr>
          <p:grpSpPr>
            <a:xfrm>
              <a:off x="1082" y="2210"/>
              <a:ext cx="3406" cy="1993"/>
              <a:chOff x="1082" y="2355"/>
              <a:chExt cx="3406" cy="1993"/>
            </a:xfrm>
          </p:grpSpPr>
          <p:sp>
            <p:nvSpPr>
              <p:cNvPr id="41990" name="Freeform 7"/>
              <p:cNvSpPr/>
              <p:nvPr/>
            </p:nvSpPr>
            <p:spPr>
              <a:xfrm>
                <a:off x="1082" y="3026"/>
                <a:ext cx="1338" cy="1322"/>
              </a:xfrm>
              <a:custGeom>
                <a:avLst/>
                <a:gdLst/>
                <a:ahLst/>
                <a:cxnLst>
                  <a:cxn ang="0">
                    <a:pos x="54" y="367"/>
                  </a:cxn>
                  <a:cxn ang="0">
                    <a:pos x="1368" y="1322"/>
                  </a:cxn>
                  <a:cxn ang="0">
                    <a:pos x="1368" y="974"/>
                  </a:cxn>
                  <a:cxn ang="0">
                    <a:pos x="0" y="0"/>
                  </a:cxn>
                  <a:cxn ang="0">
                    <a:pos x="54" y="367"/>
                  </a:cxn>
                </a:cxnLst>
                <a:pathLst>
                  <a:path w="1323" h="1322">
                    <a:moveTo>
                      <a:pt x="51" y="367"/>
                    </a:moveTo>
                    <a:lnTo>
                      <a:pt x="1323" y="1322"/>
                    </a:lnTo>
                    <a:lnTo>
                      <a:pt x="1323" y="974"/>
                    </a:lnTo>
                    <a:lnTo>
                      <a:pt x="0" y="0"/>
                    </a:lnTo>
                    <a:lnTo>
                      <a:pt x="51" y="367"/>
                    </a:lnTo>
                    <a:close/>
                  </a:path>
                </a:pathLst>
              </a:custGeom>
              <a:solidFill>
                <a:srgbClr val="C5C1BB"/>
              </a:solidFill>
              <a:ln w="9525">
                <a:noFill/>
              </a:ln>
            </p:spPr>
            <p:txBody>
              <a:bodyPr/>
              <a:p>
                <a:endParaRPr lang="zh-CN" altLang="en-US"/>
              </a:p>
            </p:txBody>
          </p:sp>
          <p:sp>
            <p:nvSpPr>
              <p:cNvPr id="41991" name="Freeform 8"/>
              <p:cNvSpPr/>
              <p:nvPr/>
            </p:nvSpPr>
            <p:spPr>
              <a:xfrm>
                <a:off x="2405" y="2924"/>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rgbClr val="F2F3ED"/>
              </a:solidFill>
              <a:ln w="9525">
                <a:noFill/>
              </a:ln>
            </p:spPr>
            <p:txBody>
              <a:bodyPr/>
              <a:p>
                <a:endParaRPr lang="zh-CN" altLang="en-US"/>
              </a:p>
            </p:txBody>
          </p:sp>
          <p:sp>
            <p:nvSpPr>
              <p:cNvPr id="41992" name="Freeform 9"/>
              <p:cNvSpPr/>
              <p:nvPr/>
            </p:nvSpPr>
            <p:spPr>
              <a:xfrm>
                <a:off x="1082" y="2355"/>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solidFill>
                <a:srgbClr val="BDC595"/>
              </a:solidFill>
              <a:ln w="9525">
                <a:noFill/>
              </a:ln>
            </p:spPr>
            <p:txBody>
              <a:bodyPr/>
              <a:p>
                <a:endParaRPr lang="zh-CN" altLang="en-US"/>
              </a:p>
            </p:txBody>
          </p:sp>
        </p:grpSp>
        <p:grpSp>
          <p:nvGrpSpPr>
            <p:cNvPr id="41993" name="Group 10"/>
            <p:cNvGrpSpPr/>
            <p:nvPr/>
          </p:nvGrpSpPr>
          <p:grpSpPr>
            <a:xfrm>
              <a:off x="1009" y="1723"/>
              <a:ext cx="3527" cy="1993"/>
              <a:chOff x="1082" y="2355"/>
              <a:chExt cx="3406" cy="1993"/>
            </a:xfrm>
          </p:grpSpPr>
          <p:sp>
            <p:nvSpPr>
              <p:cNvPr id="41994" name="Freeform 11"/>
              <p:cNvSpPr/>
              <p:nvPr/>
            </p:nvSpPr>
            <p:spPr>
              <a:xfrm>
                <a:off x="1082" y="3026"/>
                <a:ext cx="1338" cy="1322"/>
              </a:xfrm>
              <a:custGeom>
                <a:avLst/>
                <a:gdLst/>
                <a:ahLst/>
                <a:cxnLst>
                  <a:cxn ang="0">
                    <a:pos x="54" y="367"/>
                  </a:cxn>
                  <a:cxn ang="0">
                    <a:pos x="1368" y="1322"/>
                  </a:cxn>
                  <a:cxn ang="0">
                    <a:pos x="1368" y="974"/>
                  </a:cxn>
                  <a:cxn ang="0">
                    <a:pos x="0" y="0"/>
                  </a:cxn>
                  <a:cxn ang="0">
                    <a:pos x="54" y="367"/>
                  </a:cxn>
                </a:cxnLst>
                <a:pathLst>
                  <a:path w="1323" h="1322">
                    <a:moveTo>
                      <a:pt x="51" y="367"/>
                    </a:moveTo>
                    <a:lnTo>
                      <a:pt x="1323" y="1322"/>
                    </a:lnTo>
                    <a:lnTo>
                      <a:pt x="1323" y="974"/>
                    </a:lnTo>
                    <a:lnTo>
                      <a:pt x="0" y="0"/>
                    </a:lnTo>
                    <a:lnTo>
                      <a:pt x="51" y="367"/>
                    </a:lnTo>
                    <a:close/>
                  </a:path>
                </a:pathLst>
              </a:custGeom>
              <a:solidFill>
                <a:srgbClr val="CCBD4C"/>
              </a:solidFill>
              <a:ln w="9525">
                <a:noFill/>
              </a:ln>
            </p:spPr>
            <p:txBody>
              <a:bodyPr/>
              <a:p>
                <a:endParaRPr lang="zh-CN" altLang="en-US"/>
              </a:p>
            </p:txBody>
          </p:sp>
          <p:sp>
            <p:nvSpPr>
              <p:cNvPr id="41995" name="Freeform 12"/>
              <p:cNvSpPr/>
              <p:nvPr/>
            </p:nvSpPr>
            <p:spPr>
              <a:xfrm>
                <a:off x="2405" y="2924"/>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rgbClr val="FDEF9D"/>
              </a:solidFill>
              <a:ln w="9525">
                <a:noFill/>
              </a:ln>
            </p:spPr>
            <p:txBody>
              <a:bodyPr/>
              <a:p>
                <a:endParaRPr lang="zh-CN" altLang="en-US"/>
              </a:p>
            </p:txBody>
          </p:sp>
          <p:sp>
            <p:nvSpPr>
              <p:cNvPr id="41996" name="Freeform 13"/>
              <p:cNvSpPr/>
              <p:nvPr/>
            </p:nvSpPr>
            <p:spPr>
              <a:xfrm>
                <a:off x="1082" y="2355"/>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solidFill>
                <a:srgbClr val="FDD541"/>
              </a:solidFill>
              <a:ln w="9525">
                <a:noFill/>
              </a:ln>
            </p:spPr>
            <p:txBody>
              <a:bodyPr/>
              <a:p>
                <a:endParaRPr lang="zh-CN" altLang="en-US"/>
              </a:p>
            </p:txBody>
          </p:sp>
        </p:grpSp>
        <p:grpSp>
          <p:nvGrpSpPr>
            <p:cNvPr id="41997" name="Group 14"/>
            <p:cNvGrpSpPr/>
            <p:nvPr/>
          </p:nvGrpSpPr>
          <p:grpSpPr>
            <a:xfrm>
              <a:off x="935" y="1219"/>
              <a:ext cx="3653" cy="1993"/>
              <a:chOff x="1082" y="2355"/>
              <a:chExt cx="3406" cy="1993"/>
            </a:xfrm>
          </p:grpSpPr>
          <p:sp>
            <p:nvSpPr>
              <p:cNvPr id="41998" name="Freeform 15"/>
              <p:cNvSpPr/>
              <p:nvPr/>
            </p:nvSpPr>
            <p:spPr>
              <a:xfrm>
                <a:off x="1082" y="3026"/>
                <a:ext cx="1338" cy="1322"/>
              </a:xfrm>
              <a:custGeom>
                <a:avLst/>
                <a:gdLst/>
                <a:ahLst/>
                <a:cxnLst>
                  <a:cxn ang="0">
                    <a:pos x="54" y="367"/>
                  </a:cxn>
                  <a:cxn ang="0">
                    <a:pos x="1368" y="1322"/>
                  </a:cxn>
                  <a:cxn ang="0">
                    <a:pos x="1368" y="974"/>
                  </a:cxn>
                  <a:cxn ang="0">
                    <a:pos x="0" y="0"/>
                  </a:cxn>
                  <a:cxn ang="0">
                    <a:pos x="54" y="367"/>
                  </a:cxn>
                </a:cxnLst>
                <a:pathLst>
                  <a:path w="1323" h="1322">
                    <a:moveTo>
                      <a:pt x="51" y="367"/>
                    </a:moveTo>
                    <a:lnTo>
                      <a:pt x="1323" y="1322"/>
                    </a:lnTo>
                    <a:lnTo>
                      <a:pt x="1323" y="974"/>
                    </a:lnTo>
                    <a:lnTo>
                      <a:pt x="0" y="0"/>
                    </a:lnTo>
                    <a:lnTo>
                      <a:pt x="51" y="367"/>
                    </a:lnTo>
                    <a:close/>
                  </a:path>
                </a:pathLst>
              </a:custGeom>
              <a:solidFill>
                <a:srgbClr val="49A959"/>
              </a:solidFill>
              <a:ln w="9525">
                <a:noFill/>
              </a:ln>
            </p:spPr>
            <p:txBody>
              <a:bodyPr/>
              <a:p>
                <a:endParaRPr lang="zh-CN" altLang="en-US"/>
              </a:p>
            </p:txBody>
          </p:sp>
          <p:sp>
            <p:nvSpPr>
              <p:cNvPr id="41999" name="Freeform 16"/>
              <p:cNvSpPr/>
              <p:nvPr/>
            </p:nvSpPr>
            <p:spPr>
              <a:xfrm>
                <a:off x="2405" y="2924"/>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rgbClr val="A2EC9E"/>
              </a:solidFill>
              <a:ln w="9525">
                <a:noFill/>
              </a:ln>
            </p:spPr>
            <p:txBody>
              <a:bodyPr/>
              <a:p>
                <a:endParaRPr lang="zh-CN" altLang="en-US"/>
              </a:p>
            </p:txBody>
          </p:sp>
          <p:sp>
            <p:nvSpPr>
              <p:cNvPr id="42000" name="Freeform 17"/>
              <p:cNvSpPr/>
              <p:nvPr/>
            </p:nvSpPr>
            <p:spPr>
              <a:xfrm>
                <a:off x="1082" y="2355"/>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solidFill>
                <a:srgbClr val="38C85E"/>
              </a:solidFill>
              <a:ln w="9525">
                <a:noFill/>
              </a:ln>
            </p:spPr>
            <p:txBody>
              <a:bodyPr/>
              <a:p>
                <a:endParaRPr lang="zh-CN" altLang="en-US"/>
              </a:p>
            </p:txBody>
          </p:sp>
        </p:grpSp>
        <p:grpSp>
          <p:nvGrpSpPr>
            <p:cNvPr id="42001" name="Group 18"/>
            <p:cNvGrpSpPr/>
            <p:nvPr/>
          </p:nvGrpSpPr>
          <p:grpSpPr>
            <a:xfrm>
              <a:off x="862" y="713"/>
              <a:ext cx="3780" cy="1993"/>
              <a:chOff x="1082" y="2355"/>
              <a:chExt cx="3406" cy="1993"/>
            </a:xfrm>
          </p:grpSpPr>
          <p:sp>
            <p:nvSpPr>
              <p:cNvPr id="42002" name="Freeform 19"/>
              <p:cNvSpPr/>
              <p:nvPr/>
            </p:nvSpPr>
            <p:spPr>
              <a:xfrm>
                <a:off x="1082" y="3026"/>
                <a:ext cx="1338" cy="1322"/>
              </a:xfrm>
              <a:custGeom>
                <a:avLst/>
                <a:gdLst/>
                <a:ahLst/>
                <a:cxnLst>
                  <a:cxn ang="0">
                    <a:pos x="54" y="367"/>
                  </a:cxn>
                  <a:cxn ang="0">
                    <a:pos x="1368" y="1322"/>
                  </a:cxn>
                  <a:cxn ang="0">
                    <a:pos x="1368" y="974"/>
                  </a:cxn>
                  <a:cxn ang="0">
                    <a:pos x="0" y="0"/>
                  </a:cxn>
                  <a:cxn ang="0">
                    <a:pos x="54" y="367"/>
                  </a:cxn>
                </a:cxnLst>
                <a:pathLst>
                  <a:path w="1323" h="1322">
                    <a:moveTo>
                      <a:pt x="51" y="367"/>
                    </a:moveTo>
                    <a:lnTo>
                      <a:pt x="1323" y="1322"/>
                    </a:lnTo>
                    <a:lnTo>
                      <a:pt x="1323" y="974"/>
                    </a:lnTo>
                    <a:lnTo>
                      <a:pt x="0" y="0"/>
                    </a:lnTo>
                    <a:lnTo>
                      <a:pt x="51" y="367"/>
                    </a:lnTo>
                    <a:close/>
                  </a:path>
                </a:pathLst>
              </a:custGeom>
              <a:solidFill>
                <a:srgbClr val="306580"/>
              </a:solidFill>
              <a:ln w="9525">
                <a:noFill/>
              </a:ln>
            </p:spPr>
            <p:txBody>
              <a:bodyPr/>
              <a:p>
                <a:endParaRPr lang="zh-CN" altLang="en-US"/>
              </a:p>
            </p:txBody>
          </p:sp>
          <p:sp>
            <p:nvSpPr>
              <p:cNvPr id="42003" name="Freeform 20"/>
              <p:cNvSpPr/>
              <p:nvPr/>
            </p:nvSpPr>
            <p:spPr>
              <a:xfrm>
                <a:off x="2405" y="2924"/>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rgbClr val="8BD3ED"/>
              </a:solidFill>
              <a:ln w="9525">
                <a:noFill/>
              </a:ln>
            </p:spPr>
            <p:txBody>
              <a:bodyPr/>
              <a:p>
                <a:endParaRPr lang="zh-CN" altLang="en-US"/>
              </a:p>
            </p:txBody>
          </p:sp>
          <p:sp>
            <p:nvSpPr>
              <p:cNvPr id="42004" name="Freeform 21"/>
              <p:cNvSpPr/>
              <p:nvPr/>
            </p:nvSpPr>
            <p:spPr>
              <a:xfrm>
                <a:off x="1082" y="2355"/>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gradFill rotWithShape="1">
                <a:gsLst>
                  <a:gs pos="0">
                    <a:srgbClr val="309ED0"/>
                  </a:gs>
                  <a:gs pos="100000">
                    <a:srgbClr val="66B7DC"/>
                  </a:gs>
                </a:gsLst>
                <a:lin ang="5400000" scaled="1"/>
                <a:tileRect/>
              </a:gradFill>
              <a:ln w="9525">
                <a:noFill/>
              </a:ln>
            </p:spPr>
            <p:txBody>
              <a:bodyPr/>
              <a:p>
                <a:endParaRPr lang="zh-CN" altLang="en-US"/>
              </a:p>
            </p:txBody>
          </p:sp>
        </p:grpSp>
      </p:grpSp>
      <p:sp>
        <p:nvSpPr>
          <p:cNvPr id="42005" name="AutoShape 26"/>
          <p:cNvSpPr/>
          <p:nvPr/>
        </p:nvSpPr>
        <p:spPr>
          <a:xfrm rot="-544120">
            <a:off x="1392238" y="3690938"/>
            <a:ext cx="346075" cy="1690687"/>
          </a:xfrm>
          <a:prstGeom prst="upArrow">
            <a:avLst>
              <a:gd name="adj1" fmla="val 32231"/>
              <a:gd name="adj2" fmla="val 93454"/>
            </a:avLst>
          </a:prstGeom>
          <a:solidFill>
            <a:schemeClr val="hlink"/>
          </a:solidFill>
          <a:ln w="9525">
            <a:noFill/>
          </a:ln>
        </p:spPr>
        <p:txBody>
          <a:bodyPr wrap="none" anchor="ctr" anchorCtr="0"/>
          <a:p>
            <a:endParaRPr lang="zh-CN" altLang="zh-CN" dirty="0">
              <a:latin typeface="Arial" panose="020B0604020202020204" pitchFamily="34" charset="0"/>
              <a:ea typeface="微软雅黑" panose="020B0503020204020204" pitchFamily="34" charset="-122"/>
            </a:endParaRPr>
          </a:p>
        </p:txBody>
      </p:sp>
      <p:pic>
        <p:nvPicPr>
          <p:cNvPr id="42006" name="Picture 27" descr="num-1_t1"/>
          <p:cNvPicPr>
            <a:picLocks noChangeAspect="1"/>
          </p:cNvPicPr>
          <p:nvPr/>
        </p:nvPicPr>
        <p:blipFill>
          <a:blip r:embed="rId1"/>
          <a:stretch>
            <a:fillRect/>
          </a:stretch>
        </p:blipFill>
        <p:spPr>
          <a:xfrm>
            <a:off x="1660525" y="1981200"/>
            <a:ext cx="1976438" cy="2230438"/>
          </a:xfrm>
          <a:prstGeom prst="rect">
            <a:avLst/>
          </a:prstGeom>
          <a:noFill/>
          <a:ln w="9525">
            <a:noFill/>
          </a:ln>
        </p:spPr>
      </p:pic>
      <p:sp>
        <p:nvSpPr>
          <p:cNvPr id="42007" name="Rectangle 28"/>
          <p:cNvSpPr/>
          <p:nvPr/>
        </p:nvSpPr>
        <p:spPr>
          <a:xfrm>
            <a:off x="4648200" y="2268538"/>
            <a:ext cx="3352800" cy="2861310"/>
          </a:xfrm>
          <a:prstGeom prst="rect">
            <a:avLst/>
          </a:prstGeom>
          <a:noFill/>
          <a:ln w="9525">
            <a:noFill/>
          </a:ln>
        </p:spPr>
        <p:txBody>
          <a:bodyPr anchor="t" anchorCtr="0">
            <a:spAutoFit/>
          </a:bodyPr>
          <a:p>
            <a:pPr>
              <a:spcBef>
                <a:spcPct val="20000"/>
              </a:spcBef>
            </a:pPr>
            <a:r>
              <a:rPr lang="zh-CN" altLang="en-US" sz="20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消防工作任重而道远，做好消防工作是确保社会健康和谐，企业顺利发展，家庭幸福的重要保障。建立健全消防管理制度，抓好制度落实工作，坚持“ 预防为主，防消结合  ”，抓好职员教育培训工作，增强消防安全意识，提高员工消防安全技能。 </a:t>
            </a:r>
            <a:endParaRPr lang="zh-CN" altLang="en-US" sz="20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p:cNvSpPr>
          <p:nvPr>
            <p:ph type="title"/>
          </p:nvPr>
        </p:nvSpPr>
        <p:spPr/>
        <p:txBody>
          <a:bodyPr vert="horz" wrap="square" lIns="91440" tIns="45720" rIns="91440" bIns="45720" anchor="ctr" anchorCtr="0"/>
          <a:p>
            <a:pPr eaLnBrk="1" hangingPunct="1"/>
            <a:r>
              <a:rPr lang="zh-CN" altLang="en-US" b="1" dirty="0">
                <a:latin typeface="+mj-lt"/>
                <a:ea typeface="微软雅黑" panose="020B0503020204020204" pitchFamily="34" charset="-122"/>
                <a:cs typeface="+mj-cs"/>
              </a:rPr>
              <a:t>消防安全培训目的</a:t>
            </a:r>
            <a:endParaRPr lang="zh-CN" altLang="en-US" b="1" dirty="0">
              <a:latin typeface="+mj-lt"/>
              <a:ea typeface="微软雅黑" panose="020B0503020204020204" pitchFamily="34" charset="-122"/>
              <a:cs typeface="+mj-cs"/>
            </a:endParaRPr>
          </a:p>
        </p:txBody>
      </p:sp>
      <p:sp>
        <p:nvSpPr>
          <p:cNvPr id="5122" name="Freeform 3"/>
          <p:cNvSpPr/>
          <p:nvPr/>
        </p:nvSpPr>
        <p:spPr>
          <a:xfrm>
            <a:off x="533400" y="2209800"/>
            <a:ext cx="7991475" cy="3028950"/>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Lst>
            <a:pathLst>
              <a:path w="5034" h="1908">
                <a:moveTo>
                  <a:pt x="2502" y="0"/>
                </a:moveTo>
                <a:lnTo>
                  <a:pt x="1465" y="383"/>
                </a:lnTo>
                <a:lnTo>
                  <a:pt x="1783" y="383"/>
                </a:lnTo>
                <a:lnTo>
                  <a:pt x="0" y="1908"/>
                </a:lnTo>
                <a:lnTo>
                  <a:pt x="5034" y="1908"/>
                </a:lnTo>
                <a:lnTo>
                  <a:pt x="3229" y="383"/>
                </a:lnTo>
                <a:lnTo>
                  <a:pt x="3613" y="395"/>
                </a:lnTo>
                <a:lnTo>
                  <a:pt x="2502" y="0"/>
                </a:lnTo>
                <a:close/>
              </a:path>
            </a:pathLst>
          </a:custGeom>
          <a:gradFill rotWithShape="1">
            <a:gsLst>
              <a:gs pos="0">
                <a:srgbClr val="66CCFF"/>
              </a:gs>
              <a:gs pos="100000">
                <a:srgbClr val="FFFFFF">
                  <a:alpha val="0"/>
                </a:srgbClr>
              </a:gs>
            </a:gsLst>
            <a:lin ang="5400000" scaled="1"/>
            <a:tileRect/>
          </a:gradFill>
          <a:ln w="9525">
            <a:noFill/>
          </a:ln>
        </p:spPr>
        <p:txBody>
          <a:bodyPr/>
          <a:p>
            <a:endParaRPr lang="zh-CN" altLang="en-US"/>
          </a:p>
        </p:txBody>
      </p:sp>
      <p:sp>
        <p:nvSpPr>
          <p:cNvPr id="5123" name="AutoShape 4"/>
          <p:cNvSpPr/>
          <p:nvPr/>
        </p:nvSpPr>
        <p:spPr>
          <a:xfrm>
            <a:off x="762000" y="1447800"/>
            <a:ext cx="7772400" cy="595313"/>
          </a:xfrm>
          <a:prstGeom prst="roundRect">
            <a:avLst>
              <a:gd name="adj" fmla="val 50000"/>
            </a:avLst>
          </a:prstGeom>
          <a:gradFill rotWithShape="1">
            <a:gsLst>
              <a:gs pos="0">
                <a:srgbClr val="99CC00"/>
              </a:gs>
              <a:gs pos="100000">
                <a:srgbClr val="567200"/>
              </a:gs>
            </a:gsLst>
            <a:lin ang="5400000" scaled="1"/>
            <a:tileRect/>
          </a:gradFill>
          <a:ln w="19050">
            <a:noFill/>
          </a:ln>
          <a:effectLst>
            <a:outerShdw dist="107763" dir="2699999" algn="ctr" rotWithShape="0">
              <a:srgbClr val="008080">
                <a:alpha val="50000"/>
              </a:srgbClr>
            </a:outerShdw>
          </a:effectLst>
        </p:spPr>
        <p:txBody>
          <a:bodyPr wrap="none" anchor="ctr" anchorCtr="0"/>
          <a:p>
            <a:pPr algn="ctr">
              <a:spcBef>
                <a:spcPct val="20000"/>
              </a:spcBef>
            </a:pPr>
            <a:r>
              <a:rPr lang="zh-CN" altLang="en-US" b="1" dirty="0">
                <a:latin typeface="Arial" panose="020B0604020202020204" pitchFamily="34" charset="0"/>
                <a:ea typeface="微软雅黑" panose="020B0503020204020204" pitchFamily="34" charset="-122"/>
              </a:rPr>
              <a:t>事故救援中确保公司的人生财产安全的同时保障自身的安全。</a:t>
            </a:r>
            <a:endParaRPr lang="zh-CN" altLang="en-US" b="1" dirty="0">
              <a:latin typeface="Arial" panose="020B0604020202020204" pitchFamily="34" charset="0"/>
              <a:ea typeface="微软雅黑" panose="020B0503020204020204" pitchFamily="34" charset="-122"/>
            </a:endParaRPr>
          </a:p>
        </p:txBody>
      </p:sp>
      <p:sp>
        <p:nvSpPr>
          <p:cNvPr id="5124" name="Oval 6"/>
          <p:cNvSpPr/>
          <p:nvPr/>
        </p:nvSpPr>
        <p:spPr>
          <a:xfrm>
            <a:off x="2209800" y="4038600"/>
            <a:ext cx="1474788" cy="1473200"/>
          </a:xfrm>
          <a:prstGeom prst="ellipse">
            <a:avLst/>
          </a:prstGeom>
          <a:gradFill rotWithShape="1">
            <a:gsLst>
              <a:gs pos="0">
                <a:srgbClr val="FF9900"/>
              </a:gs>
              <a:gs pos="100000">
                <a:srgbClr val="432800"/>
              </a:gs>
            </a:gsLst>
            <a:path path="rect">
              <a:fillToRect r="100000" b="100000"/>
            </a:path>
            <a:tileRect/>
          </a:gradFill>
          <a:ln w="28575">
            <a:noFill/>
          </a:ln>
        </p:spPr>
        <p:txBody>
          <a:bodyPr wrap="none" anchor="ctr" anchorCtr="0"/>
          <a:p>
            <a:pPr algn="ctr"/>
            <a:r>
              <a:rPr lang="zh-CN" altLang="ko-KR" sz="1600" b="1" dirty="0">
                <a:latin typeface="Arial" panose="020B0604020202020204" pitchFamily="34" charset="0"/>
                <a:ea typeface="宋体" panose="02010600030101010101" pitchFamily="2" charset="-122"/>
              </a:rPr>
              <a:t>了解着火</a:t>
            </a:r>
            <a:endParaRPr lang="zh-CN" altLang="ko-KR" sz="1600" b="1" dirty="0">
              <a:latin typeface="Arial" panose="020B0604020202020204" pitchFamily="34" charset="0"/>
              <a:ea typeface="宋体" panose="02010600030101010101" pitchFamily="2" charset="-122"/>
            </a:endParaRPr>
          </a:p>
          <a:p>
            <a:pPr algn="ctr"/>
            <a:r>
              <a:rPr lang="zh-CN" altLang="ko-KR" sz="1600" b="1" dirty="0">
                <a:latin typeface="Arial" panose="020B0604020202020204" pitchFamily="34" charset="0"/>
                <a:ea typeface="宋体" panose="02010600030101010101" pitchFamily="2" charset="-122"/>
              </a:rPr>
              <a:t>物资火灾</a:t>
            </a:r>
            <a:endParaRPr lang="zh-CN" altLang="ko-KR" sz="1600" b="1" dirty="0">
              <a:latin typeface="Arial" panose="020B0604020202020204" pitchFamily="34" charset="0"/>
              <a:ea typeface="宋体" panose="02010600030101010101" pitchFamily="2" charset="-122"/>
            </a:endParaRPr>
          </a:p>
          <a:p>
            <a:pPr algn="ctr"/>
            <a:r>
              <a:rPr lang="zh-CN" altLang="ko-KR" sz="1600" b="1" dirty="0">
                <a:latin typeface="Arial" panose="020B0604020202020204" pitchFamily="34" charset="0"/>
                <a:ea typeface="宋体" panose="02010600030101010101" pitchFamily="2" charset="-122"/>
              </a:rPr>
              <a:t>危险性</a:t>
            </a:r>
            <a:endParaRPr lang="zh-CN" altLang="ko-KR" sz="1600" b="1" dirty="0">
              <a:latin typeface="Arial" panose="020B0604020202020204" pitchFamily="34" charset="0"/>
              <a:ea typeface="宋体" panose="02010600030101010101" pitchFamily="2" charset="-122"/>
            </a:endParaRPr>
          </a:p>
        </p:txBody>
      </p:sp>
      <p:sp>
        <p:nvSpPr>
          <p:cNvPr id="5125" name="Oval 8"/>
          <p:cNvSpPr/>
          <p:nvPr/>
        </p:nvSpPr>
        <p:spPr>
          <a:xfrm>
            <a:off x="5407025" y="4110038"/>
            <a:ext cx="1474788" cy="1473200"/>
          </a:xfrm>
          <a:prstGeom prst="ellipse">
            <a:avLst/>
          </a:prstGeom>
          <a:gradFill rotWithShape="1">
            <a:gsLst>
              <a:gs pos="0">
                <a:srgbClr val="CC99FF"/>
              </a:gs>
              <a:gs pos="100000">
                <a:srgbClr val="362843"/>
              </a:gs>
            </a:gsLst>
            <a:path path="rect">
              <a:fillToRect r="100000" b="100000"/>
            </a:path>
            <a:tileRect/>
          </a:gradFill>
          <a:ln w="28575">
            <a:noFill/>
          </a:ln>
        </p:spPr>
        <p:txBody>
          <a:bodyPr wrap="none" anchor="ctr" anchorCtr="0"/>
          <a:p>
            <a:pPr algn="ctr" latinLnBrk="1"/>
            <a:r>
              <a:rPr lang="zh-CN" altLang="en-US" sz="1600" b="1" dirty="0">
                <a:latin typeface="Arial" panose="020B0604020202020204" pitchFamily="34" charset="0"/>
                <a:ea typeface="微软雅黑" panose="020B0503020204020204" pitchFamily="34" charset="-122"/>
              </a:rPr>
              <a:t>掌握事故处</a:t>
            </a:r>
            <a:endParaRPr lang="zh-CN" altLang="en-US" sz="1600" b="1" dirty="0">
              <a:latin typeface="Arial" panose="020B0604020202020204" pitchFamily="34" charset="0"/>
              <a:ea typeface="微软雅黑" panose="020B0503020204020204" pitchFamily="34" charset="-122"/>
            </a:endParaRPr>
          </a:p>
          <a:p>
            <a:pPr algn="ctr" latinLnBrk="1"/>
            <a:r>
              <a:rPr lang="zh-CN" altLang="en-US" sz="1600" b="1" dirty="0">
                <a:latin typeface="Arial" panose="020B0604020202020204" pitchFamily="34" charset="0"/>
                <a:ea typeface="微软雅黑" panose="020B0503020204020204" pitchFamily="34" charset="-122"/>
              </a:rPr>
              <a:t>置流程</a:t>
            </a:r>
            <a:endParaRPr lang="zh-CN" altLang="en-US" sz="1600" b="1" dirty="0">
              <a:latin typeface="Arial" panose="020B0604020202020204" pitchFamily="34" charset="0"/>
              <a:ea typeface="微软雅黑" panose="020B0503020204020204" pitchFamily="34" charset="-122"/>
            </a:endParaRPr>
          </a:p>
          <a:p>
            <a:pPr algn="ctr" latinLnBrk="1"/>
            <a:endParaRPr lang="zh-CN" altLang="en-US" sz="1600" b="1" dirty="0">
              <a:latin typeface="Arial" panose="020B0604020202020204" pitchFamily="34" charset="0"/>
              <a:ea typeface="宋体" panose="02010600030101010101" pitchFamily="2" charset="-122"/>
            </a:endParaRPr>
          </a:p>
        </p:txBody>
      </p:sp>
      <p:sp>
        <p:nvSpPr>
          <p:cNvPr id="5126" name="Oval 10"/>
          <p:cNvSpPr/>
          <p:nvPr/>
        </p:nvSpPr>
        <p:spPr>
          <a:xfrm>
            <a:off x="527050"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nchorCtr="0"/>
          <a:p>
            <a:endParaRPr lang="zh-CN" altLang="en-US" dirty="0">
              <a:latin typeface="Arial" panose="020B0604020202020204" pitchFamily="34" charset="0"/>
              <a:ea typeface="微软雅黑" panose="020B0503020204020204" pitchFamily="34" charset="-122"/>
            </a:endParaRPr>
          </a:p>
        </p:txBody>
      </p:sp>
      <p:sp>
        <p:nvSpPr>
          <p:cNvPr id="5127" name="Oval 11"/>
          <p:cNvSpPr/>
          <p:nvPr/>
        </p:nvSpPr>
        <p:spPr>
          <a:xfrm>
            <a:off x="2039938" y="572928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nchorCtr="0"/>
          <a:p>
            <a:endParaRPr lang="zh-CN" altLang="en-US" dirty="0">
              <a:latin typeface="Arial" panose="020B0604020202020204" pitchFamily="34" charset="0"/>
              <a:ea typeface="微软雅黑" panose="020B0503020204020204" pitchFamily="34" charset="-122"/>
            </a:endParaRPr>
          </a:p>
        </p:txBody>
      </p:sp>
      <p:sp>
        <p:nvSpPr>
          <p:cNvPr id="5128" name="Oval 12"/>
          <p:cNvSpPr/>
          <p:nvPr/>
        </p:nvSpPr>
        <p:spPr>
          <a:xfrm>
            <a:off x="3771900"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nchorCtr="0"/>
          <a:p>
            <a:endParaRPr lang="zh-CN" altLang="en-US" dirty="0">
              <a:latin typeface="Arial" panose="020B0604020202020204" pitchFamily="34" charset="0"/>
              <a:ea typeface="微软雅黑" panose="020B0503020204020204" pitchFamily="34" charset="-122"/>
            </a:endParaRPr>
          </a:p>
        </p:txBody>
      </p:sp>
      <p:sp>
        <p:nvSpPr>
          <p:cNvPr id="5129" name="Oval 13"/>
          <p:cNvSpPr/>
          <p:nvPr/>
        </p:nvSpPr>
        <p:spPr>
          <a:xfrm>
            <a:off x="5399088" y="5714048"/>
            <a:ext cx="1474787"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nchorCtr="0"/>
          <a:p>
            <a:endParaRPr lang="zh-CN" altLang="en-US" dirty="0">
              <a:latin typeface="Arial" panose="020B0604020202020204" pitchFamily="34" charset="0"/>
              <a:ea typeface="微软雅黑" panose="020B0503020204020204" pitchFamily="34" charset="-122"/>
            </a:endParaRPr>
          </a:p>
        </p:txBody>
      </p:sp>
      <p:sp>
        <p:nvSpPr>
          <p:cNvPr id="5130" name="Oval 14"/>
          <p:cNvSpPr/>
          <p:nvPr/>
        </p:nvSpPr>
        <p:spPr>
          <a:xfrm>
            <a:off x="7064375" y="5729288"/>
            <a:ext cx="1474788" cy="395287"/>
          </a:xfrm>
          <a:prstGeom prst="ellipse">
            <a:avLst/>
          </a:prstGeom>
          <a:gradFill rotWithShape="1">
            <a:gsLst>
              <a:gs pos="0">
                <a:srgbClr val="3333CC">
                  <a:alpha val="29999"/>
                </a:srgbClr>
              </a:gs>
              <a:gs pos="100000">
                <a:srgbClr val="18185E">
                  <a:alpha val="0"/>
                </a:srgbClr>
              </a:gs>
            </a:gsLst>
            <a:path path="shape">
              <a:fillToRect l="50000" t="50000" r="50000" b="50000"/>
            </a:path>
            <a:tileRect/>
          </a:gradFill>
          <a:ln w="9525">
            <a:noFill/>
          </a:ln>
        </p:spPr>
        <p:txBody>
          <a:bodyPr wrap="none" anchor="ctr" anchorCtr="0"/>
          <a:p>
            <a:endParaRPr lang="zh-CN" altLang="en-US" dirty="0">
              <a:latin typeface="Arial" panose="020B0604020202020204" pitchFamily="34" charset="0"/>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2"/>
          <p:cNvSpPr>
            <a:spLocks noGrp="1"/>
          </p:cNvSpPr>
          <p:nvPr>
            <p:ph type="title"/>
          </p:nvPr>
        </p:nvSpPr>
        <p:spPr/>
        <p:txBody>
          <a:bodyPr vert="horz" wrap="square" lIns="91440" tIns="45720" rIns="91440" bIns="45720" anchor="ctr" anchorCtr="0"/>
          <a:p>
            <a:pPr eaLnBrk="1" hangingPunct="1"/>
            <a:r>
              <a:rPr lang="zh-CN" altLang="en-US" dirty="0">
                <a:latin typeface="+mj-lt"/>
                <a:ea typeface="微软雅黑" panose="020B0503020204020204" pitchFamily="34" charset="-122"/>
                <a:cs typeface="+mj-cs"/>
              </a:rPr>
              <a:t>火灾的基本概念</a:t>
            </a:r>
            <a:endParaRPr lang="zh-CN" altLang="en-US" dirty="0">
              <a:latin typeface="+mj-lt"/>
              <a:ea typeface="微软雅黑" panose="020B0503020204020204" pitchFamily="34" charset="-122"/>
              <a:cs typeface="+mj-cs"/>
            </a:endParaRPr>
          </a:p>
        </p:txBody>
      </p:sp>
      <p:grpSp>
        <p:nvGrpSpPr>
          <p:cNvPr id="6146" name="Group 4"/>
          <p:cNvGrpSpPr/>
          <p:nvPr/>
        </p:nvGrpSpPr>
        <p:grpSpPr>
          <a:xfrm>
            <a:off x="1753552" y="1859597"/>
            <a:ext cx="5368926" cy="4311651"/>
            <a:chOff x="1176" y="1295"/>
            <a:chExt cx="3382" cy="2716"/>
          </a:xfrm>
        </p:grpSpPr>
        <p:sp>
          <p:nvSpPr>
            <p:cNvPr id="6147" name="Freeform 5"/>
            <p:cNvSpPr/>
            <p:nvPr/>
          </p:nvSpPr>
          <p:spPr>
            <a:xfrm rot="-794496">
              <a:off x="2989" y="1859"/>
              <a:ext cx="725" cy="2089"/>
            </a:xfrm>
            <a:custGeom>
              <a:avLst/>
              <a:gdLst/>
              <a:ahLst/>
              <a:cxnLst>
                <a:cxn ang="0">
                  <a:pos x="0" y="0"/>
                </a:cxn>
                <a:cxn ang="0">
                  <a:pos x="68" y="20"/>
                </a:cxn>
                <a:cxn ang="0">
                  <a:pos x="138" y="45"/>
                </a:cxn>
                <a:cxn ang="0">
                  <a:pos x="208" y="76"/>
                </a:cxn>
                <a:cxn ang="0">
                  <a:pos x="276" y="114"/>
                </a:cxn>
                <a:cxn ang="0">
                  <a:pos x="342" y="157"/>
                </a:cxn>
                <a:cxn ang="0">
                  <a:pos x="407" y="208"/>
                </a:cxn>
                <a:cxn ang="0">
                  <a:pos x="471" y="262"/>
                </a:cxn>
                <a:cxn ang="0">
                  <a:pos x="533" y="322"/>
                </a:cxn>
                <a:cxn ang="0">
                  <a:pos x="590" y="390"/>
                </a:cxn>
                <a:cxn ang="0">
                  <a:pos x="646" y="460"/>
                </a:cxn>
                <a:cxn ang="0">
                  <a:pos x="697" y="535"/>
                </a:cxn>
                <a:cxn ang="0">
                  <a:pos x="743" y="619"/>
                </a:cxn>
                <a:cxn ang="0">
                  <a:pos x="784" y="703"/>
                </a:cxn>
                <a:cxn ang="0">
                  <a:pos x="823" y="795"/>
                </a:cxn>
                <a:cxn ang="0">
                  <a:pos x="854" y="891"/>
                </a:cxn>
                <a:cxn ang="0">
                  <a:pos x="878" y="990"/>
                </a:cxn>
                <a:cxn ang="0">
                  <a:pos x="897" y="1094"/>
                </a:cxn>
                <a:cxn ang="0">
                  <a:pos x="908" y="1203"/>
                </a:cxn>
                <a:cxn ang="0">
                  <a:pos x="914" y="1316"/>
                </a:cxn>
                <a:cxn ang="0">
                  <a:pos x="909" y="1430"/>
                </a:cxn>
                <a:cxn ang="0">
                  <a:pos x="899" y="1536"/>
                </a:cxn>
                <a:cxn ang="0">
                  <a:pos x="880" y="1641"/>
                </a:cxn>
                <a:cxn ang="0">
                  <a:pos x="857" y="1740"/>
                </a:cxn>
                <a:cxn ang="0">
                  <a:pos x="827" y="1834"/>
                </a:cxn>
                <a:cxn ang="0">
                  <a:pos x="793" y="1925"/>
                </a:cxn>
                <a:cxn ang="0">
                  <a:pos x="753" y="2009"/>
                </a:cxn>
                <a:cxn ang="0">
                  <a:pos x="707" y="2090"/>
                </a:cxn>
                <a:cxn ang="0">
                  <a:pos x="659" y="2168"/>
                </a:cxn>
                <a:cxn ang="0">
                  <a:pos x="605" y="2238"/>
                </a:cxn>
                <a:cxn ang="0">
                  <a:pos x="548" y="2301"/>
                </a:cxn>
                <a:cxn ang="0">
                  <a:pos x="487" y="2363"/>
                </a:cxn>
                <a:cxn ang="0">
                  <a:pos x="425" y="2417"/>
                </a:cxn>
                <a:cxn ang="0">
                  <a:pos x="359" y="2467"/>
                </a:cxn>
                <a:cxn ang="0">
                  <a:pos x="290" y="2512"/>
                </a:cxn>
                <a:cxn ang="0">
                  <a:pos x="220" y="2550"/>
                </a:cxn>
                <a:cxn ang="0">
                  <a:pos x="147" y="2583"/>
                </a:cxn>
                <a:cxn ang="0">
                  <a:pos x="74" y="2611"/>
                </a:cxn>
                <a:cxn ang="0">
                  <a:pos x="0" y="2632"/>
                </a:cxn>
                <a:cxn ang="0">
                  <a:pos x="0" y="0"/>
                </a:cxn>
              </a:cxnLst>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447EC4"/>
                </a:gs>
              </a:gsLst>
              <a:lin ang="0" scaled="1"/>
              <a:tileRect/>
            </a:gradFill>
            <a:ln w="6350">
              <a:noFill/>
            </a:ln>
          </p:spPr>
          <p:txBody>
            <a:bodyPr/>
            <a:p>
              <a:endParaRPr lang="zh-CN" altLang="en-US"/>
            </a:p>
          </p:txBody>
        </p:sp>
        <p:sp>
          <p:nvSpPr>
            <p:cNvPr id="6148" name="Freeform 6"/>
            <p:cNvSpPr/>
            <p:nvPr/>
          </p:nvSpPr>
          <p:spPr>
            <a:xfrm rot="5461794">
              <a:off x="1858" y="1576"/>
              <a:ext cx="725" cy="2089"/>
            </a:xfrm>
            <a:custGeom>
              <a:avLst/>
              <a:gdLst/>
              <a:ahLst/>
              <a:cxnLst>
                <a:cxn ang="0">
                  <a:pos x="0" y="0"/>
                </a:cxn>
                <a:cxn ang="0">
                  <a:pos x="68" y="20"/>
                </a:cxn>
                <a:cxn ang="0">
                  <a:pos x="138" y="45"/>
                </a:cxn>
                <a:cxn ang="0">
                  <a:pos x="208" y="76"/>
                </a:cxn>
                <a:cxn ang="0">
                  <a:pos x="276" y="114"/>
                </a:cxn>
                <a:cxn ang="0">
                  <a:pos x="342" y="157"/>
                </a:cxn>
                <a:cxn ang="0">
                  <a:pos x="407" y="208"/>
                </a:cxn>
                <a:cxn ang="0">
                  <a:pos x="471" y="262"/>
                </a:cxn>
                <a:cxn ang="0">
                  <a:pos x="533" y="322"/>
                </a:cxn>
                <a:cxn ang="0">
                  <a:pos x="590" y="390"/>
                </a:cxn>
                <a:cxn ang="0">
                  <a:pos x="646" y="460"/>
                </a:cxn>
                <a:cxn ang="0">
                  <a:pos x="697" y="535"/>
                </a:cxn>
                <a:cxn ang="0">
                  <a:pos x="743" y="619"/>
                </a:cxn>
                <a:cxn ang="0">
                  <a:pos x="784" y="703"/>
                </a:cxn>
                <a:cxn ang="0">
                  <a:pos x="823" y="795"/>
                </a:cxn>
                <a:cxn ang="0">
                  <a:pos x="854" y="891"/>
                </a:cxn>
                <a:cxn ang="0">
                  <a:pos x="878" y="990"/>
                </a:cxn>
                <a:cxn ang="0">
                  <a:pos x="897" y="1094"/>
                </a:cxn>
                <a:cxn ang="0">
                  <a:pos x="908" y="1203"/>
                </a:cxn>
                <a:cxn ang="0">
                  <a:pos x="914" y="1316"/>
                </a:cxn>
                <a:cxn ang="0">
                  <a:pos x="909" y="1430"/>
                </a:cxn>
                <a:cxn ang="0">
                  <a:pos x="899" y="1536"/>
                </a:cxn>
                <a:cxn ang="0">
                  <a:pos x="880" y="1641"/>
                </a:cxn>
                <a:cxn ang="0">
                  <a:pos x="857" y="1740"/>
                </a:cxn>
                <a:cxn ang="0">
                  <a:pos x="827" y="1834"/>
                </a:cxn>
                <a:cxn ang="0">
                  <a:pos x="793" y="1925"/>
                </a:cxn>
                <a:cxn ang="0">
                  <a:pos x="753" y="2009"/>
                </a:cxn>
                <a:cxn ang="0">
                  <a:pos x="707" y="2090"/>
                </a:cxn>
                <a:cxn ang="0">
                  <a:pos x="659" y="2168"/>
                </a:cxn>
                <a:cxn ang="0">
                  <a:pos x="605" y="2238"/>
                </a:cxn>
                <a:cxn ang="0">
                  <a:pos x="548" y="2301"/>
                </a:cxn>
                <a:cxn ang="0">
                  <a:pos x="487" y="2363"/>
                </a:cxn>
                <a:cxn ang="0">
                  <a:pos x="425" y="2417"/>
                </a:cxn>
                <a:cxn ang="0">
                  <a:pos x="359" y="2467"/>
                </a:cxn>
                <a:cxn ang="0">
                  <a:pos x="290" y="2512"/>
                </a:cxn>
                <a:cxn ang="0">
                  <a:pos x="220" y="2550"/>
                </a:cxn>
                <a:cxn ang="0">
                  <a:pos x="147" y="2583"/>
                </a:cxn>
                <a:cxn ang="0">
                  <a:pos x="74" y="2611"/>
                </a:cxn>
                <a:cxn ang="0">
                  <a:pos x="0" y="2632"/>
                </a:cxn>
                <a:cxn ang="0">
                  <a:pos x="0" y="0"/>
                </a:cxn>
              </a:cxnLst>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2A684C"/>
                </a:gs>
              </a:gsLst>
              <a:lin ang="0" scaled="1"/>
              <a:tileRect/>
            </a:gradFill>
            <a:ln w="6350">
              <a:noFill/>
            </a:ln>
          </p:spPr>
          <p:txBody>
            <a:bodyPr/>
            <a:p>
              <a:endParaRPr lang="zh-CN" altLang="en-US"/>
            </a:p>
          </p:txBody>
        </p:sp>
        <p:sp>
          <p:nvSpPr>
            <p:cNvPr id="59399" name="Freeform 7"/>
            <p:cNvSpPr/>
            <p:nvPr/>
          </p:nvSpPr>
          <p:spPr bwMode="gray">
            <a:xfrm rot="-7471624">
              <a:off x="3025" y="612"/>
              <a:ext cx="725" cy="2090"/>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folHlink">
                    <a:gamma/>
                    <a:tint val="0"/>
                    <a:invGamma/>
                  </a:schemeClr>
                </a:gs>
                <a:gs pos="100000">
                  <a:schemeClr val="folHlink"/>
                </a:gs>
              </a:gsLst>
              <a:lin ang="0" scaled="1"/>
            </a:gradFill>
            <a:ln>
              <a:noFill/>
            </a:ln>
            <a:extLst>
              <a:ext uri="{91240B29-F687-4F45-9708-019B960494DF}">
                <a14:hiddenLine xmlns:a14="http://schemas.microsoft.com/office/drawing/2010/main" w="6350">
                  <a:solidFill>
                    <a:srgbClr val="000000"/>
                  </a:solidFill>
                  <a:prstDash val="solid"/>
                  <a:rou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grpSp>
          <p:nvGrpSpPr>
            <p:cNvPr id="6150" name="Group 8"/>
            <p:cNvGrpSpPr/>
            <p:nvPr/>
          </p:nvGrpSpPr>
          <p:grpSpPr>
            <a:xfrm>
              <a:off x="1177" y="1440"/>
              <a:ext cx="3335" cy="2571"/>
              <a:chOff x="768" y="1104"/>
              <a:chExt cx="3984" cy="3072"/>
            </a:xfrm>
          </p:grpSpPr>
          <p:sp>
            <p:nvSpPr>
              <p:cNvPr id="6151" name="Freeform 9"/>
              <p:cNvSpPr/>
              <p:nvPr/>
            </p:nvSpPr>
            <p:spPr>
              <a:xfrm>
                <a:off x="2784" y="1680"/>
                <a:ext cx="866" cy="2496"/>
              </a:xfrm>
              <a:custGeom>
                <a:avLst/>
                <a:gdLst/>
                <a:ahLst/>
                <a:cxnLst>
                  <a:cxn ang="0">
                    <a:pos x="0" y="0"/>
                  </a:cxn>
                  <a:cxn ang="0">
                    <a:pos x="115" y="34"/>
                  </a:cxn>
                  <a:cxn ang="0">
                    <a:pos x="236" y="78"/>
                  </a:cxn>
                  <a:cxn ang="0">
                    <a:pos x="354" y="130"/>
                  </a:cxn>
                  <a:cxn ang="0">
                    <a:pos x="469" y="196"/>
                  </a:cxn>
                  <a:cxn ang="0">
                    <a:pos x="582" y="268"/>
                  </a:cxn>
                  <a:cxn ang="0">
                    <a:pos x="693" y="354"/>
                  </a:cxn>
                  <a:cxn ang="0">
                    <a:pos x="802" y="447"/>
                  </a:cxn>
                  <a:cxn ang="0">
                    <a:pos x="908" y="550"/>
                  </a:cxn>
                  <a:cxn ang="0">
                    <a:pos x="1007" y="664"/>
                  </a:cxn>
                  <a:cxn ang="0">
                    <a:pos x="1102" y="785"/>
                  </a:cxn>
                  <a:cxn ang="0">
                    <a:pos x="1188" y="913"/>
                  </a:cxn>
                  <a:cxn ang="0">
                    <a:pos x="1267" y="1054"/>
                  </a:cxn>
                  <a:cxn ang="0">
                    <a:pos x="1337" y="1200"/>
                  </a:cxn>
                  <a:cxn ang="0">
                    <a:pos x="1402" y="1356"/>
                  </a:cxn>
                  <a:cxn ang="0">
                    <a:pos x="1456" y="1520"/>
                  </a:cxn>
                  <a:cxn ang="0">
                    <a:pos x="1495" y="1689"/>
                  </a:cxn>
                  <a:cxn ang="0">
                    <a:pos x="1527" y="1867"/>
                  </a:cxn>
                  <a:cxn ang="0">
                    <a:pos x="1547" y="2052"/>
                  </a:cxn>
                  <a:cxn ang="0">
                    <a:pos x="1556" y="2243"/>
                  </a:cxn>
                  <a:cxn ang="0">
                    <a:pos x="1550" y="2440"/>
                  </a:cxn>
                  <a:cxn ang="0">
                    <a:pos x="1532" y="2621"/>
                  </a:cxn>
                  <a:cxn ang="0">
                    <a:pos x="1500" y="2799"/>
                  </a:cxn>
                  <a:cxn ang="0">
                    <a:pos x="1463" y="2968"/>
                  </a:cxn>
                  <a:cxn ang="0">
                    <a:pos x="1409" y="3130"/>
                  </a:cxn>
                  <a:cxn ang="0">
                    <a:pos x="1351" y="3283"/>
                  </a:cxn>
                  <a:cxn ang="0">
                    <a:pos x="1284" y="3428"/>
                  </a:cxn>
                  <a:cxn ang="0">
                    <a:pos x="1204" y="3565"/>
                  </a:cxn>
                  <a:cxn ang="0">
                    <a:pos x="1123" y="3696"/>
                  </a:cxn>
                  <a:cxn ang="0">
                    <a:pos x="1031" y="3817"/>
                  </a:cxn>
                  <a:cxn ang="0">
                    <a:pos x="934" y="3926"/>
                  </a:cxn>
                  <a:cxn ang="0">
                    <a:pos x="830" y="4029"/>
                  </a:cxn>
                  <a:cxn ang="0">
                    <a:pos x="727" y="4123"/>
                  </a:cxn>
                  <a:cxn ang="0">
                    <a:pos x="613" y="4207"/>
                  </a:cxn>
                  <a:cxn ang="0">
                    <a:pos x="495" y="4285"/>
                  </a:cxn>
                  <a:cxn ang="0">
                    <a:pos x="375" y="4350"/>
                  </a:cxn>
                  <a:cxn ang="0">
                    <a:pos x="249" y="4406"/>
                  </a:cxn>
                  <a:cxn ang="0">
                    <a:pos x="127" y="4454"/>
                  </a:cxn>
                  <a:cxn ang="0">
                    <a:pos x="0" y="4490"/>
                  </a:cxn>
                  <a:cxn ang="0">
                    <a:pos x="0" y="0"/>
                  </a:cxn>
                </a:cxnLst>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tileRect/>
              </a:gradFill>
              <a:ln w="6350">
                <a:noFill/>
              </a:ln>
            </p:spPr>
            <p:txBody>
              <a:bodyPr/>
              <a:p>
                <a:endParaRPr lang="zh-CN" altLang="en-US"/>
              </a:p>
            </p:txBody>
          </p:sp>
          <p:sp>
            <p:nvSpPr>
              <p:cNvPr id="6152" name="Freeform 10"/>
              <p:cNvSpPr/>
              <p:nvPr/>
            </p:nvSpPr>
            <p:spPr>
              <a:xfrm rot="6256290">
                <a:off x="1583" y="1153"/>
                <a:ext cx="866" cy="2496"/>
              </a:xfrm>
              <a:custGeom>
                <a:avLst/>
                <a:gdLst/>
                <a:ahLst/>
                <a:cxnLst>
                  <a:cxn ang="0">
                    <a:pos x="0" y="0"/>
                  </a:cxn>
                  <a:cxn ang="0">
                    <a:pos x="115" y="34"/>
                  </a:cxn>
                  <a:cxn ang="0">
                    <a:pos x="236" y="78"/>
                  </a:cxn>
                  <a:cxn ang="0">
                    <a:pos x="354" y="130"/>
                  </a:cxn>
                  <a:cxn ang="0">
                    <a:pos x="469" y="196"/>
                  </a:cxn>
                  <a:cxn ang="0">
                    <a:pos x="582" y="268"/>
                  </a:cxn>
                  <a:cxn ang="0">
                    <a:pos x="693" y="354"/>
                  </a:cxn>
                  <a:cxn ang="0">
                    <a:pos x="802" y="447"/>
                  </a:cxn>
                  <a:cxn ang="0">
                    <a:pos x="908" y="550"/>
                  </a:cxn>
                  <a:cxn ang="0">
                    <a:pos x="1007" y="664"/>
                  </a:cxn>
                  <a:cxn ang="0">
                    <a:pos x="1102" y="785"/>
                  </a:cxn>
                  <a:cxn ang="0">
                    <a:pos x="1188" y="913"/>
                  </a:cxn>
                  <a:cxn ang="0">
                    <a:pos x="1267" y="1054"/>
                  </a:cxn>
                  <a:cxn ang="0">
                    <a:pos x="1337" y="1200"/>
                  </a:cxn>
                  <a:cxn ang="0">
                    <a:pos x="1402" y="1356"/>
                  </a:cxn>
                  <a:cxn ang="0">
                    <a:pos x="1456" y="1520"/>
                  </a:cxn>
                  <a:cxn ang="0">
                    <a:pos x="1495" y="1689"/>
                  </a:cxn>
                  <a:cxn ang="0">
                    <a:pos x="1527" y="1867"/>
                  </a:cxn>
                  <a:cxn ang="0">
                    <a:pos x="1547" y="2052"/>
                  </a:cxn>
                  <a:cxn ang="0">
                    <a:pos x="1556" y="2243"/>
                  </a:cxn>
                  <a:cxn ang="0">
                    <a:pos x="1550" y="2440"/>
                  </a:cxn>
                  <a:cxn ang="0">
                    <a:pos x="1532" y="2621"/>
                  </a:cxn>
                  <a:cxn ang="0">
                    <a:pos x="1500" y="2799"/>
                  </a:cxn>
                  <a:cxn ang="0">
                    <a:pos x="1463" y="2968"/>
                  </a:cxn>
                  <a:cxn ang="0">
                    <a:pos x="1409" y="3130"/>
                  </a:cxn>
                  <a:cxn ang="0">
                    <a:pos x="1351" y="3283"/>
                  </a:cxn>
                  <a:cxn ang="0">
                    <a:pos x="1284" y="3428"/>
                  </a:cxn>
                  <a:cxn ang="0">
                    <a:pos x="1204" y="3565"/>
                  </a:cxn>
                  <a:cxn ang="0">
                    <a:pos x="1123" y="3696"/>
                  </a:cxn>
                  <a:cxn ang="0">
                    <a:pos x="1031" y="3817"/>
                  </a:cxn>
                  <a:cxn ang="0">
                    <a:pos x="934" y="3926"/>
                  </a:cxn>
                  <a:cxn ang="0">
                    <a:pos x="830" y="4029"/>
                  </a:cxn>
                  <a:cxn ang="0">
                    <a:pos x="727" y="4123"/>
                  </a:cxn>
                  <a:cxn ang="0">
                    <a:pos x="613" y="4207"/>
                  </a:cxn>
                  <a:cxn ang="0">
                    <a:pos x="495" y="4285"/>
                  </a:cxn>
                  <a:cxn ang="0">
                    <a:pos x="375" y="4350"/>
                  </a:cxn>
                  <a:cxn ang="0">
                    <a:pos x="249" y="4406"/>
                  </a:cxn>
                  <a:cxn ang="0">
                    <a:pos x="127" y="4454"/>
                  </a:cxn>
                  <a:cxn ang="0">
                    <a:pos x="0" y="4490"/>
                  </a:cxn>
                  <a:cxn ang="0">
                    <a:pos x="0" y="0"/>
                  </a:cxn>
                </a:cxnLst>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tileRect/>
              </a:gradFill>
              <a:ln w="6350">
                <a:noFill/>
              </a:ln>
            </p:spPr>
            <p:txBody>
              <a:bodyPr/>
              <a:p>
                <a:endParaRPr lang="zh-CN" altLang="en-US"/>
              </a:p>
            </p:txBody>
          </p:sp>
          <p:sp>
            <p:nvSpPr>
              <p:cNvPr id="6153" name="Freeform 11"/>
              <p:cNvSpPr/>
              <p:nvPr/>
            </p:nvSpPr>
            <p:spPr>
              <a:xfrm rot="-6677128">
                <a:off x="3071" y="289"/>
                <a:ext cx="866" cy="2496"/>
              </a:xfrm>
              <a:custGeom>
                <a:avLst/>
                <a:gdLst/>
                <a:ahLst/>
                <a:cxnLst>
                  <a:cxn ang="0">
                    <a:pos x="0" y="0"/>
                  </a:cxn>
                  <a:cxn ang="0">
                    <a:pos x="115" y="34"/>
                  </a:cxn>
                  <a:cxn ang="0">
                    <a:pos x="236" y="78"/>
                  </a:cxn>
                  <a:cxn ang="0">
                    <a:pos x="354" y="130"/>
                  </a:cxn>
                  <a:cxn ang="0">
                    <a:pos x="469" y="196"/>
                  </a:cxn>
                  <a:cxn ang="0">
                    <a:pos x="582" y="268"/>
                  </a:cxn>
                  <a:cxn ang="0">
                    <a:pos x="693" y="354"/>
                  </a:cxn>
                  <a:cxn ang="0">
                    <a:pos x="802" y="447"/>
                  </a:cxn>
                  <a:cxn ang="0">
                    <a:pos x="908" y="550"/>
                  </a:cxn>
                  <a:cxn ang="0">
                    <a:pos x="1007" y="664"/>
                  </a:cxn>
                  <a:cxn ang="0">
                    <a:pos x="1102" y="785"/>
                  </a:cxn>
                  <a:cxn ang="0">
                    <a:pos x="1188" y="913"/>
                  </a:cxn>
                  <a:cxn ang="0">
                    <a:pos x="1267" y="1054"/>
                  </a:cxn>
                  <a:cxn ang="0">
                    <a:pos x="1337" y="1200"/>
                  </a:cxn>
                  <a:cxn ang="0">
                    <a:pos x="1402" y="1356"/>
                  </a:cxn>
                  <a:cxn ang="0">
                    <a:pos x="1456" y="1520"/>
                  </a:cxn>
                  <a:cxn ang="0">
                    <a:pos x="1495" y="1689"/>
                  </a:cxn>
                  <a:cxn ang="0">
                    <a:pos x="1527" y="1867"/>
                  </a:cxn>
                  <a:cxn ang="0">
                    <a:pos x="1547" y="2052"/>
                  </a:cxn>
                  <a:cxn ang="0">
                    <a:pos x="1556" y="2243"/>
                  </a:cxn>
                  <a:cxn ang="0">
                    <a:pos x="1550" y="2440"/>
                  </a:cxn>
                  <a:cxn ang="0">
                    <a:pos x="1532" y="2621"/>
                  </a:cxn>
                  <a:cxn ang="0">
                    <a:pos x="1500" y="2799"/>
                  </a:cxn>
                  <a:cxn ang="0">
                    <a:pos x="1463" y="2968"/>
                  </a:cxn>
                  <a:cxn ang="0">
                    <a:pos x="1409" y="3130"/>
                  </a:cxn>
                  <a:cxn ang="0">
                    <a:pos x="1351" y="3283"/>
                  </a:cxn>
                  <a:cxn ang="0">
                    <a:pos x="1284" y="3428"/>
                  </a:cxn>
                  <a:cxn ang="0">
                    <a:pos x="1204" y="3565"/>
                  </a:cxn>
                  <a:cxn ang="0">
                    <a:pos x="1123" y="3696"/>
                  </a:cxn>
                  <a:cxn ang="0">
                    <a:pos x="1031" y="3817"/>
                  </a:cxn>
                  <a:cxn ang="0">
                    <a:pos x="934" y="3926"/>
                  </a:cxn>
                  <a:cxn ang="0">
                    <a:pos x="830" y="4029"/>
                  </a:cxn>
                  <a:cxn ang="0">
                    <a:pos x="727" y="4123"/>
                  </a:cxn>
                  <a:cxn ang="0">
                    <a:pos x="613" y="4207"/>
                  </a:cxn>
                  <a:cxn ang="0">
                    <a:pos x="495" y="4285"/>
                  </a:cxn>
                  <a:cxn ang="0">
                    <a:pos x="375" y="4350"/>
                  </a:cxn>
                  <a:cxn ang="0">
                    <a:pos x="249" y="4406"/>
                  </a:cxn>
                  <a:cxn ang="0">
                    <a:pos x="127" y="4454"/>
                  </a:cxn>
                  <a:cxn ang="0">
                    <a:pos x="0" y="4490"/>
                  </a:cxn>
                  <a:cxn ang="0">
                    <a:pos x="0" y="0"/>
                  </a:cxn>
                </a:cxnLst>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tileRect/>
              </a:gradFill>
              <a:ln w="6350">
                <a:noFill/>
              </a:ln>
            </p:spPr>
            <p:txBody>
              <a:bodyPr/>
              <a:p>
                <a:endParaRPr lang="zh-CN" altLang="en-US"/>
              </a:p>
            </p:txBody>
          </p:sp>
        </p:grpSp>
        <p:grpSp>
          <p:nvGrpSpPr>
            <p:cNvPr id="6154" name="Group 12"/>
            <p:cNvGrpSpPr/>
            <p:nvPr/>
          </p:nvGrpSpPr>
          <p:grpSpPr>
            <a:xfrm>
              <a:off x="2543" y="1899"/>
              <a:ext cx="844" cy="843"/>
              <a:chOff x="2016" y="1920"/>
              <a:chExt cx="1680" cy="1680"/>
            </a:xfrm>
          </p:grpSpPr>
          <p:sp>
            <p:nvSpPr>
              <p:cNvPr id="6155" name="Oval 13"/>
              <p:cNvSpPr/>
              <p:nvPr/>
            </p:nvSpPr>
            <p:spPr>
              <a:xfrm>
                <a:off x="2016" y="1920"/>
                <a:ext cx="1680" cy="1680"/>
              </a:xfrm>
              <a:prstGeom prst="ellipse">
                <a:avLst/>
              </a:prstGeom>
              <a:gradFill rotWithShape="1">
                <a:gsLst>
                  <a:gs pos="0">
                    <a:srgbClr val="F14343"/>
                  </a:gs>
                  <a:gs pos="100000">
                    <a:srgbClr val="922929"/>
                  </a:gs>
                </a:gsLst>
                <a:lin ang="5400000" scaled="1"/>
                <a:tileRect/>
              </a:gradFill>
              <a:ln w="25400" cap="flat" cmpd="sng">
                <a:solidFill>
                  <a:schemeClr val="bg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微软雅黑" panose="020B0503020204020204" pitchFamily="34" charset="-122"/>
                </a:endParaRPr>
              </a:p>
            </p:txBody>
          </p:sp>
          <p:sp>
            <p:nvSpPr>
              <p:cNvPr id="6156" name="Freeform 14"/>
              <p:cNvSpPr/>
              <p:nvPr/>
            </p:nvSpPr>
            <p:spPr>
              <a:xfrm>
                <a:off x="2208" y="1948"/>
                <a:ext cx="1296" cy="634"/>
              </a:xfrm>
              <a:custGeom>
                <a:avLst/>
                <a:gdLst/>
                <a:ahLst/>
                <a:cxnLst>
                  <a:cxn ang="0">
                    <a:pos x="1228" y="283"/>
                  </a:cxn>
                  <a:cxn ang="0">
                    <a:pos x="1244" y="313"/>
                  </a:cxn>
                  <a:cxn ang="0">
                    <a:pos x="1247" y="339"/>
                  </a:cxn>
                  <a:cxn ang="0">
                    <a:pos x="1242" y="364"/>
                  </a:cxn>
                  <a:cxn ang="0">
                    <a:pos x="1225" y="388"/>
                  </a:cxn>
                  <a:cxn ang="0">
                    <a:pos x="1201" y="409"/>
                  </a:cxn>
                  <a:cxn ang="0">
                    <a:pos x="1170" y="427"/>
                  </a:cxn>
                  <a:cxn ang="0">
                    <a:pos x="1129" y="443"/>
                  </a:cxn>
                  <a:cxn ang="0">
                    <a:pos x="1083" y="459"/>
                  </a:cxn>
                  <a:cxn ang="0">
                    <a:pos x="1031" y="471"/>
                  </a:cxn>
                  <a:cxn ang="0">
                    <a:pos x="973" y="482"/>
                  </a:cxn>
                  <a:cxn ang="0">
                    <a:pos x="913" y="490"/>
                  </a:cxn>
                  <a:cxn ang="0">
                    <a:pos x="846" y="497"/>
                  </a:cxn>
                  <a:cxn ang="0">
                    <a:pos x="778" y="501"/>
                  </a:cxn>
                  <a:cxn ang="0">
                    <a:pos x="751" y="503"/>
                  </a:cxn>
                  <a:cxn ang="0">
                    <a:pos x="449" y="503"/>
                  </a:cxn>
                  <a:cxn ang="0">
                    <a:pos x="445" y="503"/>
                  </a:cxn>
                  <a:cxn ang="0">
                    <a:pos x="386" y="500"/>
                  </a:cxn>
                  <a:cxn ang="0">
                    <a:pos x="329" y="497"/>
                  </a:cxn>
                  <a:cxn ang="0">
                    <a:pos x="275" y="492"/>
                  </a:cxn>
                  <a:cxn ang="0">
                    <a:pos x="223" y="487"/>
                  </a:cxn>
                  <a:cxn ang="0">
                    <a:pos x="176" y="478"/>
                  </a:cxn>
                  <a:cxn ang="0">
                    <a:pos x="132" y="467"/>
                  </a:cxn>
                  <a:cxn ang="0">
                    <a:pos x="96" y="458"/>
                  </a:cxn>
                  <a:cxn ang="0">
                    <a:pos x="64" y="445"/>
                  </a:cxn>
                  <a:cxn ang="0">
                    <a:pos x="36" y="429"/>
                  </a:cxn>
                  <a:cxn ang="0">
                    <a:pos x="18" y="411"/>
                  </a:cxn>
                  <a:cxn ang="0">
                    <a:pos x="6" y="391"/>
                  </a:cxn>
                  <a:cxn ang="0">
                    <a:pos x="0" y="370"/>
                  </a:cxn>
                  <a:cxn ang="0">
                    <a:pos x="0" y="367"/>
                  </a:cxn>
                  <a:cxn ang="0">
                    <a:pos x="4" y="344"/>
                  </a:cxn>
                  <a:cxn ang="0">
                    <a:pos x="16" y="315"/>
                  </a:cxn>
                  <a:cxn ang="0">
                    <a:pos x="48" y="261"/>
                  </a:cxn>
                  <a:cxn ang="0">
                    <a:pos x="88" y="211"/>
                  </a:cxn>
                  <a:cxn ang="0">
                    <a:pos x="138" y="166"/>
                  </a:cxn>
                  <a:cxn ang="0">
                    <a:pos x="192" y="125"/>
                  </a:cxn>
                  <a:cxn ang="0">
                    <a:pos x="255" y="88"/>
                  </a:cxn>
                  <a:cxn ang="0">
                    <a:pos x="323" y="58"/>
                  </a:cxn>
                  <a:cxn ang="0">
                    <a:pos x="391" y="33"/>
                  </a:cxn>
                  <a:cxn ang="0">
                    <a:pos x="470" y="15"/>
                  </a:cxn>
                  <a:cxn ang="0">
                    <a:pos x="548" y="4"/>
                  </a:cxn>
                  <a:cxn ang="0">
                    <a:pos x="630" y="0"/>
                  </a:cxn>
                  <a:cxn ang="0">
                    <a:pos x="630" y="0"/>
                  </a:cxn>
                  <a:cxn ang="0">
                    <a:pos x="717" y="4"/>
                  </a:cxn>
                  <a:cxn ang="0">
                    <a:pos x="800" y="16"/>
                  </a:cxn>
                  <a:cxn ang="0">
                    <a:pos x="880" y="37"/>
                  </a:cxn>
                  <a:cxn ang="0">
                    <a:pos x="954" y="63"/>
                  </a:cxn>
                  <a:cxn ang="0">
                    <a:pos x="1022" y="97"/>
                  </a:cxn>
                  <a:cxn ang="0">
                    <a:pos x="1085" y="137"/>
                  </a:cxn>
                  <a:cxn ang="0">
                    <a:pos x="1141" y="181"/>
                  </a:cxn>
                  <a:cxn ang="0">
                    <a:pos x="1188" y="229"/>
                  </a:cxn>
                  <a:cxn ang="0">
                    <a:pos x="1228" y="283"/>
                  </a:cxn>
                  <a:cxn ang="0">
                    <a:pos x="1228" y="283"/>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bg1"/>
                  </a:gs>
                  <a:gs pos="100000">
                    <a:srgbClr val="FF3300"/>
                  </a:gs>
                </a:gsLst>
                <a:lin ang="5400000" scaled="1"/>
                <a:tileRect/>
              </a:gradFill>
              <a:ln w="0">
                <a:noFill/>
              </a:ln>
            </p:spPr>
            <p:txBody>
              <a:bodyPr/>
              <a:p>
                <a:endParaRPr lang="zh-CN" altLang="en-US"/>
              </a:p>
            </p:txBody>
          </p:sp>
        </p:grpSp>
        <p:sp>
          <p:nvSpPr>
            <p:cNvPr id="6157" name="Text Box 15"/>
            <p:cNvSpPr txBox="1"/>
            <p:nvPr/>
          </p:nvSpPr>
          <p:spPr>
            <a:xfrm>
              <a:off x="2631" y="2188"/>
              <a:ext cx="692" cy="231"/>
            </a:xfrm>
            <a:prstGeom prst="rect">
              <a:avLst/>
            </a:prstGeom>
            <a:noFill/>
            <a:ln w="9525">
              <a:noFill/>
            </a:ln>
          </p:spPr>
          <p:txBody>
            <a:bodyPr wrap="none" anchor="t" anchorCtr="0">
              <a:spAutoFit/>
            </a:bodyPr>
            <a:p>
              <a:pPr algn="ctr" eaLnBrk="0" hangingPunct="0"/>
              <a:r>
                <a:rPr lang="zh-CN" altLang="en-US" dirty="0">
                  <a:latin typeface="Arial" panose="020B0604020202020204" pitchFamily="34" charset="0"/>
                  <a:ea typeface="微软雅黑" panose="020B0503020204020204" pitchFamily="34" charset="-122"/>
                </a:rPr>
                <a:t>基本概念</a:t>
              </a:r>
              <a:endParaRPr lang="zh-CN" altLang="en-US" dirty="0">
                <a:latin typeface="Arial" panose="020B0604020202020204" pitchFamily="34" charset="0"/>
                <a:ea typeface="微软雅黑" panose="020B0503020204020204" pitchFamily="34" charset="-122"/>
              </a:endParaRPr>
            </a:p>
          </p:txBody>
        </p:sp>
        <p:sp>
          <p:nvSpPr>
            <p:cNvPr id="6158" name="Text Box 16"/>
            <p:cNvSpPr txBox="1"/>
            <p:nvPr/>
          </p:nvSpPr>
          <p:spPr>
            <a:xfrm>
              <a:off x="2068" y="2026"/>
              <a:ext cx="116" cy="231"/>
            </a:xfrm>
            <a:prstGeom prst="rect">
              <a:avLst/>
            </a:prstGeom>
            <a:noFill/>
            <a:ln w="9525">
              <a:noFill/>
            </a:ln>
          </p:spPr>
          <p:txBody>
            <a:bodyPr wrap="none" anchor="t" anchorCtr="0">
              <a:spAutoFit/>
            </a:bodyPr>
            <a:p>
              <a:endParaRPr lang="zh-CN" altLang="zh-CN" dirty="0">
                <a:latin typeface="Arial" panose="020B0604020202020204" pitchFamily="34" charset="0"/>
                <a:ea typeface="微软雅黑" panose="020B0503020204020204" pitchFamily="34" charset="-122"/>
              </a:endParaRPr>
            </a:p>
          </p:txBody>
        </p:sp>
        <p:sp>
          <p:nvSpPr>
            <p:cNvPr id="6159" name="Text Box 17"/>
            <p:cNvSpPr txBox="1"/>
            <p:nvPr/>
          </p:nvSpPr>
          <p:spPr>
            <a:xfrm>
              <a:off x="3347" y="1504"/>
              <a:ext cx="116" cy="231"/>
            </a:xfrm>
            <a:prstGeom prst="rect">
              <a:avLst/>
            </a:prstGeom>
            <a:noFill/>
            <a:ln w="9525">
              <a:noFill/>
            </a:ln>
          </p:spPr>
          <p:txBody>
            <a:bodyPr wrap="none" anchor="t" anchorCtr="0">
              <a:spAutoFit/>
            </a:bodyPr>
            <a:p>
              <a:endParaRPr lang="zh-CN" altLang="zh-CN" dirty="0">
                <a:latin typeface="Arial" panose="020B0604020202020204" pitchFamily="34" charset="0"/>
                <a:ea typeface="微软雅黑" panose="020B0503020204020204" pitchFamily="34" charset="-122"/>
              </a:endParaRPr>
            </a:p>
          </p:txBody>
        </p:sp>
        <p:sp>
          <p:nvSpPr>
            <p:cNvPr id="6160" name="Text Box 18"/>
            <p:cNvSpPr txBox="1"/>
            <p:nvPr/>
          </p:nvSpPr>
          <p:spPr>
            <a:xfrm>
              <a:off x="2298" y="3111"/>
              <a:ext cx="2260" cy="404"/>
            </a:xfrm>
            <a:prstGeom prst="rect">
              <a:avLst/>
            </a:prstGeom>
            <a:noFill/>
            <a:ln w="9525">
              <a:noFill/>
            </a:ln>
          </p:spPr>
          <p:txBody>
            <a:bodyPr wrap="none" anchor="t" anchorCtr="0">
              <a:spAutoFit/>
            </a:bodyPr>
            <a:p>
              <a:r>
                <a:rPr lang="zh-CN" altLang="en-US" b="1" dirty="0">
                  <a:latin typeface="Arial" panose="020B0604020202020204" pitchFamily="34" charset="0"/>
                  <a:ea typeface="微软雅黑" panose="020B0503020204020204" pitchFamily="34" charset="-122"/>
                </a:rPr>
                <a:t>火警事件</a:t>
              </a:r>
              <a:endParaRPr lang="zh-CN" altLang="en-US" b="1"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              成灾和未成灾的失火事件</a:t>
              </a:r>
              <a:endParaRPr lang="zh-CN" altLang="en-US" dirty="0">
                <a:latin typeface="Arial" panose="020B0604020202020204" pitchFamily="34" charset="0"/>
                <a:ea typeface="微软雅黑" panose="020B0503020204020204" pitchFamily="34" charset="-122"/>
              </a:endParaRPr>
            </a:p>
          </p:txBody>
        </p:sp>
      </p:grpSp>
      <p:sp>
        <p:nvSpPr>
          <p:cNvPr id="6161" name="Rectangle 19"/>
          <p:cNvSpPr/>
          <p:nvPr/>
        </p:nvSpPr>
        <p:spPr>
          <a:xfrm>
            <a:off x="914400" y="2438400"/>
            <a:ext cx="2895600" cy="915988"/>
          </a:xfrm>
          <a:prstGeom prst="rect">
            <a:avLst/>
          </a:prstGeom>
          <a:noFill/>
          <a:ln w="9525">
            <a:noFill/>
          </a:ln>
        </p:spPr>
        <p:txBody>
          <a:bodyPr anchor="t" anchorCtr="0">
            <a:spAutoFit/>
          </a:bodyPr>
          <a:p>
            <a:r>
              <a:rPr lang="zh-CN" altLang="en-US" b="1" dirty="0">
                <a:latin typeface="Arial" panose="020B0604020202020204" pitchFamily="34" charset="0"/>
                <a:ea typeface="微软雅黑" panose="020B0503020204020204" pitchFamily="34" charset="-122"/>
              </a:rPr>
              <a:t>火灾</a:t>
            </a:r>
            <a:endParaRPr lang="zh-CN" altLang="en-US" b="1"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       时间或空间上失去控制的燃烧所造成的危害。</a:t>
            </a:r>
            <a:endParaRPr lang="zh-CN" altLang="en-US" dirty="0">
              <a:latin typeface="Arial" panose="020B0604020202020204" pitchFamily="34" charset="0"/>
              <a:ea typeface="微软雅黑" panose="020B0503020204020204" pitchFamily="34" charset="-122"/>
            </a:endParaRPr>
          </a:p>
        </p:txBody>
      </p:sp>
      <p:sp>
        <p:nvSpPr>
          <p:cNvPr id="6162" name="Rectangle 20"/>
          <p:cNvSpPr/>
          <p:nvPr/>
        </p:nvSpPr>
        <p:spPr>
          <a:xfrm>
            <a:off x="5715000" y="2057400"/>
            <a:ext cx="2895600" cy="1465263"/>
          </a:xfrm>
          <a:prstGeom prst="rect">
            <a:avLst/>
          </a:prstGeom>
          <a:noFill/>
          <a:ln w="9525">
            <a:noFill/>
          </a:ln>
        </p:spPr>
        <p:txBody>
          <a:bodyPr anchor="t" anchorCtr="0">
            <a:spAutoFit/>
          </a:bodyPr>
          <a:p>
            <a:r>
              <a:rPr lang="zh-CN" altLang="en-US" b="1" dirty="0">
                <a:latin typeface="Arial" panose="020B0604020202020204" pitchFamily="34" charset="0"/>
                <a:ea typeface="微软雅黑" panose="020B0503020204020204" pitchFamily="34" charset="-122"/>
              </a:rPr>
              <a:t>燃烧</a:t>
            </a:r>
            <a:endParaRPr lang="zh-CN" altLang="en-US" b="1"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       燃烧是可燃物与氧化剂作用发生的，伴随有火焰、发光和烟雾的放热反应。</a:t>
            </a:r>
            <a:endParaRPr lang="zh-CN" altLang="en-US" dirty="0">
              <a:latin typeface="Arial" panose="020B0604020202020204" pitchFamily="34" charset="0"/>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p:txBody>
          <a:bodyPr vert="horz" wrap="square" lIns="91440" tIns="45720" rIns="91440" bIns="45720" anchor="ctr" anchorCtr="0"/>
          <a:p>
            <a:pPr eaLnBrk="1" hangingPunct="1"/>
            <a:r>
              <a:rPr lang="zh-CN" altLang="en-US" sz="4800" dirty="0">
                <a:solidFill>
                  <a:schemeClr val="tx1"/>
                </a:solidFill>
                <a:latin typeface="华文行楷" pitchFamily="2" charset="-122"/>
                <a:ea typeface="华文行楷" pitchFamily="2" charset="-122"/>
                <a:cs typeface="+mj-cs"/>
              </a:rPr>
              <a:t>燃烧的三要素</a:t>
            </a:r>
            <a:endParaRPr lang="zh-CN" altLang="en-US" sz="4800" dirty="0">
              <a:solidFill>
                <a:schemeClr val="tx1"/>
              </a:solidFill>
              <a:latin typeface="华文行楷" pitchFamily="2" charset="-122"/>
              <a:ea typeface="华文行楷" pitchFamily="2" charset="-122"/>
              <a:cs typeface="+mj-cs"/>
            </a:endParaRPr>
          </a:p>
        </p:txBody>
      </p:sp>
      <p:sp>
        <p:nvSpPr>
          <p:cNvPr id="7170" name="Oval 4"/>
          <p:cNvSpPr/>
          <p:nvPr/>
        </p:nvSpPr>
        <p:spPr>
          <a:xfrm>
            <a:off x="3810000" y="1447800"/>
            <a:ext cx="1676400" cy="1828800"/>
          </a:xfrm>
          <a:prstGeom prst="ellipse">
            <a:avLst/>
          </a:prstGeom>
          <a:solidFill>
            <a:schemeClr val="folHlink">
              <a:alpha val="50195"/>
            </a:schemeClr>
          </a:solidFill>
          <a:ln w="9525"/>
          <a:scene3d>
            <a:camera prst="legacyPerspectiveBottom">
              <a:rot lat="0" lon="0" rev="0"/>
            </a:camera>
            <a:lightRig rig="legacyFlat3" dir="t"/>
          </a:scene3d>
          <a:sp3d extrusionH="887400" prstMaterial="legacyMatte">
            <a:bevelT w="13500" h="13500" prst="angle"/>
            <a:bevelB w="13500" h="13500" prst="angle"/>
            <a:extrusionClr>
              <a:schemeClr val="folHlink"/>
            </a:extrusionClr>
          </a:sp3d>
        </p:spPr>
        <p:txBody>
          <a:bodyPr wrap="none" anchor="t" anchorCtr="0">
            <a:flatTx/>
          </a:bodyPr>
          <a:p>
            <a:pPr algn="ctr">
              <a:spcBef>
                <a:spcPct val="20000"/>
              </a:spcBef>
            </a:pPr>
            <a:endParaRPr lang="en-US" altLang="zh-CN" sz="3600" dirty="0">
              <a:solidFill>
                <a:schemeClr val="tx2"/>
              </a:solidFill>
              <a:latin typeface="Times New Roman" panose="02020603050405020304" pitchFamily="18" charset="0"/>
              <a:ea typeface="微软雅黑" panose="020B0503020204020204" pitchFamily="34" charset="-122"/>
            </a:endParaRPr>
          </a:p>
          <a:p>
            <a:pPr algn="ctr">
              <a:spcBef>
                <a:spcPct val="20000"/>
              </a:spcBef>
            </a:pPr>
            <a:r>
              <a:rPr lang="zh-CN" altLang="en-US" sz="2400" dirty="0">
                <a:solidFill>
                  <a:schemeClr val="tx2"/>
                </a:solidFill>
                <a:latin typeface="Times New Roman" panose="02020603050405020304" pitchFamily="18" charset="0"/>
                <a:ea typeface="微软雅黑" panose="020B0503020204020204" pitchFamily="34" charset="-122"/>
              </a:rPr>
              <a:t>可燃物</a:t>
            </a:r>
            <a:endParaRPr lang="zh-CN" altLang="en-US" sz="2400" dirty="0">
              <a:solidFill>
                <a:schemeClr val="tx2"/>
              </a:solidFill>
              <a:latin typeface="Times New Roman" panose="02020603050405020304" pitchFamily="18" charset="0"/>
              <a:ea typeface="微软雅黑" panose="020B0503020204020204" pitchFamily="34" charset="-122"/>
            </a:endParaRPr>
          </a:p>
          <a:p>
            <a:pPr algn="ctr">
              <a:spcBef>
                <a:spcPct val="20000"/>
              </a:spcBef>
            </a:pPr>
            <a:endParaRPr lang="en-US" altLang="zh-CN" sz="2400" dirty="0">
              <a:solidFill>
                <a:schemeClr val="tx2"/>
              </a:solidFill>
              <a:latin typeface="Times New Roman" panose="02020603050405020304" pitchFamily="18" charset="0"/>
              <a:ea typeface="微软雅黑" panose="020B0503020204020204" pitchFamily="34" charset="-122"/>
            </a:endParaRPr>
          </a:p>
        </p:txBody>
      </p:sp>
      <p:sp>
        <p:nvSpPr>
          <p:cNvPr id="7171" name="Oval 5"/>
          <p:cNvSpPr/>
          <p:nvPr/>
        </p:nvSpPr>
        <p:spPr>
          <a:xfrm>
            <a:off x="4662488" y="3276600"/>
            <a:ext cx="1738312" cy="1751013"/>
          </a:xfrm>
          <a:prstGeom prst="ellipse">
            <a:avLst/>
          </a:prstGeom>
          <a:solidFill>
            <a:schemeClr val="accent1"/>
          </a:solidFill>
          <a:ln w="9525"/>
          <a:scene3d>
            <a:camera prst="legacyPerspectiveTopRight">
              <a:rot lat="0" lon="0" rev="0"/>
            </a:camera>
            <a:lightRig rig="legacyFlat3" dir="b"/>
          </a:scene3d>
          <a:sp3d extrusionH="887400" prstMaterial="legacyMatte">
            <a:bevelT w="13500" h="13500" prst="angle"/>
            <a:bevelB w="13500" h="13500" prst="angle"/>
            <a:extrusionClr>
              <a:schemeClr val="accent1"/>
            </a:extrusionClr>
          </a:sp3d>
        </p:spPr>
        <p:txBody>
          <a:bodyPr anchor="t" anchorCtr="0">
            <a:flatTx/>
          </a:bodyPr>
          <a:p>
            <a:pPr marL="342900" indent="-342900">
              <a:spcBef>
                <a:spcPct val="20000"/>
              </a:spcBef>
            </a:pPr>
            <a:endParaRPr lang="en-US" altLang="zh-CN" sz="2400" dirty="0">
              <a:latin typeface="Arial" panose="020B0604020202020204" pitchFamily="34" charset="0"/>
              <a:ea typeface="微软雅黑" panose="020B0503020204020204" pitchFamily="34" charset="-122"/>
            </a:endParaRPr>
          </a:p>
          <a:p>
            <a:pPr marL="342900" indent="-342900">
              <a:spcBef>
                <a:spcPct val="20000"/>
              </a:spcBef>
            </a:pPr>
            <a:r>
              <a:rPr lang="en-US" altLang="zh-CN" sz="2400" dirty="0">
                <a:latin typeface="Arial" panose="020B0604020202020204" pitchFamily="34" charset="0"/>
                <a:ea typeface="微软雅黑" panose="020B0503020204020204" pitchFamily="34" charset="-122"/>
              </a:rPr>
              <a:t> </a:t>
            </a:r>
            <a:r>
              <a:rPr lang="zh-CN" altLang="en-US" sz="2400" dirty="0">
                <a:latin typeface="Arial" panose="020B0604020202020204" pitchFamily="34" charset="0"/>
                <a:ea typeface="微软雅黑" panose="020B0503020204020204" pitchFamily="34" charset="-122"/>
              </a:rPr>
              <a:t>引</a:t>
            </a:r>
            <a:r>
              <a:rPr lang="zh-CN" altLang="en-US" sz="2400" dirty="0">
                <a:solidFill>
                  <a:schemeClr val="tx2"/>
                </a:solidFill>
                <a:latin typeface="Arial" panose="020B0604020202020204" pitchFamily="34" charset="0"/>
                <a:ea typeface="微软雅黑" panose="020B0503020204020204" pitchFamily="34" charset="-122"/>
              </a:rPr>
              <a:t>火源</a:t>
            </a:r>
            <a:endParaRPr lang="zh-CN" altLang="en-US" sz="2400" dirty="0">
              <a:solidFill>
                <a:schemeClr val="tx2"/>
              </a:solidFill>
              <a:latin typeface="Arial" panose="020B0604020202020204" pitchFamily="34" charset="0"/>
              <a:ea typeface="微软雅黑" panose="020B0503020204020204" pitchFamily="34" charset="-122"/>
            </a:endParaRPr>
          </a:p>
        </p:txBody>
      </p:sp>
      <p:sp>
        <p:nvSpPr>
          <p:cNvPr id="7172" name="Oval 6"/>
          <p:cNvSpPr/>
          <p:nvPr/>
        </p:nvSpPr>
        <p:spPr>
          <a:xfrm>
            <a:off x="2286000" y="3019425"/>
            <a:ext cx="1676400" cy="1828800"/>
          </a:xfrm>
          <a:prstGeom prst="ellipse">
            <a:avLst/>
          </a:prstGeom>
          <a:solidFill>
            <a:srgbClr val="CCFF33"/>
          </a:solidFill>
          <a:ln w="9525"/>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wrap="none" anchor="ctr" anchorCtr="0">
            <a:flatTx/>
          </a:bodyPr>
          <a:p>
            <a:pPr algn="ctr">
              <a:spcBef>
                <a:spcPct val="20000"/>
              </a:spcBef>
            </a:pPr>
            <a:r>
              <a:rPr lang="zh-CN" altLang="en-US" sz="2400" dirty="0">
                <a:solidFill>
                  <a:schemeClr val="tx2"/>
                </a:solidFill>
                <a:latin typeface="Times New Roman" panose="02020603050405020304" pitchFamily="18" charset="0"/>
                <a:ea typeface="微软雅黑" panose="020B0503020204020204" pitchFamily="34" charset="-122"/>
              </a:rPr>
              <a:t>助燃物</a:t>
            </a:r>
            <a:endParaRPr lang="zh-CN" altLang="en-US" sz="2400" dirty="0">
              <a:solidFill>
                <a:schemeClr val="tx2"/>
              </a:solidFill>
              <a:latin typeface="Times New Roman" panose="02020603050405020304" pitchFamily="18" charset="0"/>
              <a:ea typeface="微软雅黑" panose="020B0503020204020204" pitchFamily="34" charset="-122"/>
            </a:endParaRPr>
          </a:p>
        </p:txBody>
      </p:sp>
      <p:sp>
        <p:nvSpPr>
          <p:cNvPr id="7173" name="Rectangle 7"/>
          <p:cNvSpPr/>
          <p:nvPr/>
        </p:nvSpPr>
        <p:spPr>
          <a:xfrm>
            <a:off x="5486400" y="1600200"/>
            <a:ext cx="1752600" cy="1465263"/>
          </a:xfrm>
          <a:prstGeom prst="rect">
            <a:avLst/>
          </a:prstGeom>
          <a:noFill/>
          <a:ln w="9525">
            <a:noFill/>
          </a:ln>
        </p:spPr>
        <p:txBody>
          <a:bodyPr anchor="t" anchorCtr="0">
            <a:spAutoFit/>
          </a:bodyPr>
          <a:p>
            <a:r>
              <a:rPr lang="zh-CN" altLang="en-US" dirty="0">
                <a:latin typeface="Arial" panose="020B0604020202020204" pitchFamily="34" charset="0"/>
                <a:ea typeface="微软雅黑" panose="020B0503020204020204" pitchFamily="34" charset="-122"/>
              </a:rPr>
              <a:t>凡是能与空气中氧或其它氧化 剂起化学反应的物质为可燃物</a:t>
            </a:r>
            <a:endParaRPr lang="zh-CN" altLang="en-US" dirty="0">
              <a:latin typeface="Arial" panose="020B0604020202020204" pitchFamily="34" charset="0"/>
              <a:ea typeface="微软雅黑" panose="020B0503020204020204" pitchFamily="34" charset="-122"/>
            </a:endParaRPr>
          </a:p>
        </p:txBody>
      </p:sp>
      <p:sp>
        <p:nvSpPr>
          <p:cNvPr id="7174" name="Rectangle 8"/>
          <p:cNvSpPr/>
          <p:nvPr/>
        </p:nvSpPr>
        <p:spPr>
          <a:xfrm>
            <a:off x="228600" y="4267200"/>
            <a:ext cx="1905000" cy="1739900"/>
          </a:xfrm>
          <a:prstGeom prst="rect">
            <a:avLst/>
          </a:prstGeom>
          <a:noFill/>
          <a:ln w="9525">
            <a:noFill/>
          </a:ln>
        </p:spPr>
        <p:txBody>
          <a:bodyPr anchor="t" anchorCtr="0">
            <a:spAutoFit/>
          </a:bodyPr>
          <a:p>
            <a:r>
              <a:rPr lang="zh-CN" altLang="en-US" dirty="0">
                <a:latin typeface="Arial" panose="020B0604020202020204" pitchFamily="34" charset="0"/>
                <a:ea typeface="微软雅黑" panose="020B0503020204020204" pitchFamily="34" charset="-122"/>
              </a:rPr>
              <a:t>助燃物：能帮助和支持可燃物燃烧的物质，即能与可燃物发生氧化反 应的物质称为助燃物</a:t>
            </a:r>
            <a:endParaRPr lang="zh-CN" altLang="en-US" dirty="0">
              <a:latin typeface="Arial" panose="020B0604020202020204" pitchFamily="34" charset="0"/>
              <a:ea typeface="微软雅黑" panose="020B0503020204020204" pitchFamily="34" charset="-122"/>
            </a:endParaRPr>
          </a:p>
        </p:txBody>
      </p:sp>
      <p:sp>
        <p:nvSpPr>
          <p:cNvPr id="7175" name="Rectangle 9"/>
          <p:cNvSpPr/>
          <p:nvPr/>
        </p:nvSpPr>
        <p:spPr>
          <a:xfrm>
            <a:off x="4724400" y="4953000"/>
            <a:ext cx="2438400" cy="1739900"/>
          </a:xfrm>
          <a:prstGeom prst="rect">
            <a:avLst/>
          </a:prstGeom>
          <a:noFill/>
          <a:ln w="9525">
            <a:noFill/>
          </a:ln>
        </p:spPr>
        <p:txBody>
          <a:bodyPr anchor="t" anchorCtr="0">
            <a:spAutoFit/>
          </a:bodyPr>
          <a:p>
            <a:r>
              <a:rPr lang="zh-CN" altLang="en-US" dirty="0">
                <a:latin typeface="Arial" panose="020B0604020202020204" pitchFamily="34" charset="0"/>
                <a:ea typeface="微软雅黑" panose="020B0503020204020204" pitchFamily="34" charset="-122"/>
              </a:rPr>
              <a:t>点火源：能供给可燃物与氧或助燃物发生燃烧反应的能量来源如腐蚀的蓄电池汇接条、扎到开关、烟头等 </a:t>
            </a:r>
            <a:endParaRPr lang="zh-CN" altLang="en-US" dirty="0">
              <a:latin typeface="Arial" panose="020B0604020202020204" pitchFamily="34" charset="0"/>
              <a:ea typeface="微软雅黑" panose="020B0503020204020204" pitchFamily="34" charset="-122"/>
            </a:endParaRPr>
          </a:p>
        </p:txBody>
      </p:sp>
      <p:pic>
        <p:nvPicPr>
          <p:cNvPr id="7178" name="Picture 14" descr="华桥营业厅后台"/>
          <p:cNvPicPr>
            <a:picLocks noChangeAspect="1"/>
          </p:cNvPicPr>
          <p:nvPr/>
        </p:nvPicPr>
        <p:blipFill>
          <a:blip r:embed="rId1"/>
          <a:stretch>
            <a:fillRect/>
          </a:stretch>
        </p:blipFill>
        <p:spPr>
          <a:xfrm>
            <a:off x="7010400" y="5029200"/>
            <a:ext cx="2133600" cy="1598613"/>
          </a:xfrm>
          <a:prstGeom prst="rect">
            <a:avLst/>
          </a:prstGeom>
          <a:noFill/>
          <a:ln w="9525">
            <a:noFill/>
          </a:ln>
        </p:spPr>
      </p:pic>
      <p:pic>
        <p:nvPicPr>
          <p:cNvPr id="7179" name="Picture 15" descr="档案室机柜DSC_0001"/>
          <p:cNvPicPr>
            <a:picLocks noChangeAspect="1"/>
          </p:cNvPicPr>
          <p:nvPr/>
        </p:nvPicPr>
        <p:blipFill>
          <a:blip r:embed="rId2"/>
          <a:stretch>
            <a:fillRect/>
          </a:stretch>
        </p:blipFill>
        <p:spPr>
          <a:xfrm>
            <a:off x="684530" y="914400"/>
            <a:ext cx="1601470" cy="2392680"/>
          </a:xfrm>
          <a:prstGeom prst="rect">
            <a:avLst/>
          </a:prstGeom>
          <a:noFill/>
          <a:ln w="9525">
            <a:noFill/>
          </a:ln>
        </p:spPr>
      </p:pic>
      <p:pic>
        <p:nvPicPr>
          <p:cNvPr id="7180" name="Picture 16"/>
          <p:cNvPicPr>
            <a:picLocks noGrp="1" noChangeAspect="1"/>
          </p:cNvPicPr>
          <p:nvPr>
            <p:ph idx="1"/>
          </p:nvPr>
        </p:nvPicPr>
        <p:blipFill>
          <a:blip r:embed="rId3"/>
          <a:stretch>
            <a:fillRect/>
          </a:stretch>
        </p:blipFill>
        <p:spPr>
          <a:xfrm>
            <a:off x="2514600" y="4953000"/>
            <a:ext cx="2133600" cy="1597025"/>
          </a:xfrm>
        </p:spPr>
      </p:pic>
      <p:pic>
        <p:nvPicPr>
          <p:cNvPr id="7181" name="Picture 17"/>
          <p:cNvPicPr>
            <a:picLocks noChangeAspect="1"/>
          </p:cNvPicPr>
          <p:nvPr/>
        </p:nvPicPr>
        <p:blipFill>
          <a:blip r:embed="rId4"/>
          <a:stretch>
            <a:fillRect/>
          </a:stretch>
        </p:blipFill>
        <p:spPr>
          <a:xfrm>
            <a:off x="7315200" y="1600200"/>
            <a:ext cx="1600200" cy="153987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type="title"/>
          </p:nvPr>
        </p:nvSpPr>
        <p:spPr/>
        <p:txBody>
          <a:bodyPr vert="horz" wrap="square" lIns="91440" tIns="45720" rIns="91440" bIns="45720" anchor="ctr" anchorCtr="0"/>
          <a:p>
            <a:pPr eaLnBrk="1" hangingPunct="1"/>
            <a:r>
              <a:rPr lang="zh-CN" altLang="en-US" dirty="0">
                <a:latin typeface="+mj-lt"/>
                <a:ea typeface="微软雅黑" panose="020B0503020204020204" pitchFamily="34" charset="-122"/>
                <a:cs typeface="+mj-cs"/>
              </a:rPr>
              <a:t>火灾的种类（按燃烧的特性分）</a:t>
            </a:r>
            <a:endParaRPr lang="zh-CN" altLang="en-US" dirty="0">
              <a:latin typeface="+mj-lt"/>
              <a:ea typeface="微软雅黑" panose="020B0503020204020204" pitchFamily="34" charset="-122"/>
              <a:cs typeface="+mj-cs"/>
            </a:endParaRPr>
          </a:p>
        </p:txBody>
      </p:sp>
      <p:cxnSp>
        <p:nvCxnSpPr>
          <p:cNvPr id="8194" name="AutoShape 4"/>
          <p:cNvCxnSpPr/>
          <p:nvPr/>
        </p:nvCxnSpPr>
        <p:spPr>
          <a:xfrm flipH="1" flipV="1">
            <a:off x="4540250" y="1914525"/>
            <a:ext cx="4763" cy="441325"/>
          </a:xfrm>
          <a:prstGeom prst="straightConnector1">
            <a:avLst/>
          </a:prstGeom>
          <a:ln w="9525">
            <a:noFill/>
          </a:ln>
        </p:spPr>
      </p:cxnSp>
      <p:cxnSp>
        <p:nvCxnSpPr>
          <p:cNvPr id="8195" name="AutoShape 5"/>
          <p:cNvCxnSpPr/>
          <p:nvPr/>
        </p:nvCxnSpPr>
        <p:spPr>
          <a:xfrm flipH="1" flipV="1">
            <a:off x="4540250" y="1914525"/>
            <a:ext cx="4763" cy="441325"/>
          </a:xfrm>
          <a:prstGeom prst="straightConnector1">
            <a:avLst/>
          </a:prstGeom>
          <a:ln w="9525">
            <a:noFill/>
          </a:ln>
        </p:spPr>
      </p:cxnSp>
      <p:cxnSp>
        <p:nvCxnSpPr>
          <p:cNvPr id="8196" name="AutoShape 6"/>
          <p:cNvCxnSpPr/>
          <p:nvPr/>
        </p:nvCxnSpPr>
        <p:spPr>
          <a:xfrm flipH="1" flipV="1">
            <a:off x="4540250" y="1914525"/>
            <a:ext cx="4763" cy="441325"/>
          </a:xfrm>
          <a:prstGeom prst="straightConnector1">
            <a:avLst/>
          </a:prstGeom>
          <a:ln w="9525">
            <a:noFill/>
          </a:ln>
        </p:spPr>
      </p:cxnSp>
      <p:sp>
        <p:nvSpPr>
          <p:cNvPr id="8197" name="AutoShape 8"/>
          <p:cNvSpPr/>
          <p:nvPr/>
        </p:nvSpPr>
        <p:spPr>
          <a:xfrm>
            <a:off x="3505200" y="1905000"/>
            <a:ext cx="1962150" cy="411163"/>
          </a:xfrm>
          <a:prstGeom prst="roundRect">
            <a:avLst>
              <a:gd name="adj" fmla="val 50000"/>
            </a:avLst>
          </a:prstGeom>
          <a:gradFill rotWithShape="0">
            <a:gsLst>
              <a:gs pos="0">
                <a:srgbClr val="33CCFF"/>
              </a:gs>
              <a:gs pos="50000">
                <a:srgbClr val="2287A9"/>
              </a:gs>
              <a:gs pos="100000">
                <a:srgbClr val="33CCFF"/>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33CCFF"/>
            </a:extrusionClr>
          </a:sp3d>
        </p:spPr>
        <p:txBody>
          <a:bodyPr wrap="none" anchor="ctr" anchorCtr="0">
            <a:flatTx/>
          </a:bodyPr>
          <a:p>
            <a:pPr algn="ctr" latinLnBrk="1"/>
            <a:r>
              <a:rPr lang="zh-CN" altLang="en-US" dirty="0">
                <a:solidFill>
                  <a:schemeClr val="tx2"/>
                </a:solidFill>
                <a:latin typeface="Arial" panose="020B0604020202020204" pitchFamily="34" charset="0"/>
                <a:ea typeface="微软雅黑" panose="020B0503020204020204" pitchFamily="34" charset="-122"/>
              </a:rPr>
              <a:t>按燃烧的特性分</a:t>
            </a:r>
            <a:endParaRPr lang="en-US" altLang="ko-KR" dirty="0">
              <a:solidFill>
                <a:schemeClr val="tx2"/>
              </a:solidFill>
              <a:latin typeface="Arial" panose="020B0604020202020204" pitchFamily="34" charset="0"/>
              <a:ea typeface="微软雅黑" panose="020B0503020204020204" pitchFamily="34" charset="-122"/>
            </a:endParaRPr>
          </a:p>
        </p:txBody>
      </p:sp>
      <p:cxnSp>
        <p:nvCxnSpPr>
          <p:cNvPr id="8198" name="AutoShape 10"/>
          <p:cNvCxnSpPr/>
          <p:nvPr/>
        </p:nvCxnSpPr>
        <p:spPr>
          <a:xfrm flipH="1" flipV="1">
            <a:off x="6469063" y="2038350"/>
            <a:ext cx="4762" cy="441325"/>
          </a:xfrm>
          <a:prstGeom prst="straightConnector1">
            <a:avLst/>
          </a:prstGeom>
          <a:ln w="9525">
            <a:noFill/>
          </a:ln>
        </p:spPr>
      </p:cxnSp>
      <p:cxnSp>
        <p:nvCxnSpPr>
          <p:cNvPr id="8199" name="AutoShape 11"/>
          <p:cNvCxnSpPr/>
          <p:nvPr/>
        </p:nvCxnSpPr>
        <p:spPr>
          <a:xfrm flipH="1" flipV="1">
            <a:off x="6469063" y="2038350"/>
            <a:ext cx="4762" cy="441325"/>
          </a:xfrm>
          <a:prstGeom prst="straightConnector1">
            <a:avLst/>
          </a:prstGeom>
          <a:ln w="9525">
            <a:noFill/>
          </a:ln>
        </p:spPr>
      </p:cxnSp>
      <p:cxnSp>
        <p:nvCxnSpPr>
          <p:cNvPr id="8200" name="AutoShape 12"/>
          <p:cNvCxnSpPr/>
          <p:nvPr/>
        </p:nvCxnSpPr>
        <p:spPr>
          <a:xfrm flipH="1" flipV="1">
            <a:off x="6469063" y="2038350"/>
            <a:ext cx="4762" cy="441325"/>
          </a:xfrm>
          <a:prstGeom prst="straightConnector1">
            <a:avLst/>
          </a:prstGeom>
          <a:ln w="9525">
            <a:noFill/>
          </a:ln>
        </p:spPr>
      </p:cxnSp>
      <p:cxnSp>
        <p:nvCxnSpPr>
          <p:cNvPr id="8201" name="AutoShape 13"/>
          <p:cNvCxnSpPr/>
          <p:nvPr/>
        </p:nvCxnSpPr>
        <p:spPr>
          <a:xfrm>
            <a:off x="6792913" y="1914525"/>
            <a:ext cx="0" cy="0"/>
          </a:xfrm>
          <a:prstGeom prst="straightConnector1">
            <a:avLst/>
          </a:prstGeom>
          <a:ln w="9525" cap="flat" cmpd="sng">
            <a:solidFill>
              <a:srgbClr val="969696"/>
            </a:solidFill>
            <a:prstDash val="solid"/>
            <a:round/>
            <a:headEnd type="none" w="med" len="med"/>
            <a:tailEnd type="none" w="med" len="med"/>
          </a:ln>
        </p:spPr>
      </p:cxnSp>
      <p:cxnSp>
        <p:nvCxnSpPr>
          <p:cNvPr id="8202" name="AutoShape 14"/>
          <p:cNvCxnSpPr/>
          <p:nvPr/>
        </p:nvCxnSpPr>
        <p:spPr>
          <a:xfrm>
            <a:off x="6792913" y="1914525"/>
            <a:ext cx="0" cy="0"/>
          </a:xfrm>
          <a:prstGeom prst="straightConnector1">
            <a:avLst/>
          </a:prstGeom>
          <a:ln w="9525" cap="flat" cmpd="sng">
            <a:solidFill>
              <a:srgbClr val="969696"/>
            </a:solidFill>
            <a:prstDash val="solid"/>
            <a:round/>
            <a:headEnd type="none" w="med" len="med"/>
            <a:tailEnd type="none" w="med" len="med"/>
          </a:ln>
        </p:spPr>
      </p:cxnSp>
      <p:sp>
        <p:nvSpPr>
          <p:cNvPr id="8203" name="AutoShape 15"/>
          <p:cNvSpPr/>
          <p:nvPr/>
        </p:nvSpPr>
        <p:spPr>
          <a:xfrm>
            <a:off x="1114425" y="2979738"/>
            <a:ext cx="1374775" cy="1739900"/>
          </a:xfrm>
          <a:prstGeom prst="roundRect">
            <a:avLst>
              <a:gd name="adj" fmla="val 10699"/>
            </a:avLst>
          </a:prstGeom>
          <a:gradFill rotWithShape="0">
            <a:gsLst>
              <a:gs pos="0">
                <a:srgbClr val="FFFFFF"/>
              </a:gs>
              <a:gs pos="100000">
                <a:srgbClr val="C0C0C0">
                  <a:alpha val="29999"/>
                </a:srgbClr>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wrap="none" anchor="ctr" anchorCtr="0">
            <a:flatTx/>
          </a:bodyPr>
          <a:p>
            <a:r>
              <a:rPr lang="zh-CN" altLang="en-US" dirty="0">
                <a:latin typeface="Arial" panose="020B0604020202020204" pitchFamily="34" charset="0"/>
                <a:ea typeface="微软雅黑" panose="020B0503020204020204" pitchFamily="34" charset="-122"/>
              </a:rPr>
              <a:t>指固体物质</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火灾</a:t>
            </a:r>
            <a:endParaRPr lang="en-US" altLang="ko-KR" dirty="0">
              <a:latin typeface="Arial" panose="020B0604020202020204" pitchFamily="34" charset="0"/>
              <a:ea typeface="微软雅黑" panose="020B0503020204020204" pitchFamily="34" charset="-122"/>
            </a:endParaRPr>
          </a:p>
        </p:txBody>
      </p:sp>
      <p:sp>
        <p:nvSpPr>
          <p:cNvPr id="8204" name="AutoShape 16"/>
          <p:cNvSpPr/>
          <p:nvPr/>
        </p:nvSpPr>
        <p:spPr>
          <a:xfrm>
            <a:off x="3008630" y="2928303"/>
            <a:ext cx="1374775" cy="1739900"/>
          </a:xfrm>
          <a:prstGeom prst="roundRect">
            <a:avLst>
              <a:gd name="adj" fmla="val 10699"/>
            </a:avLst>
          </a:prstGeom>
          <a:gradFill rotWithShape="0">
            <a:gsLst>
              <a:gs pos="0">
                <a:srgbClr val="FFFFFF"/>
              </a:gs>
              <a:gs pos="100000">
                <a:srgbClr val="C0C0C0">
                  <a:alpha val="29999"/>
                </a:srgbClr>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wrap="none" anchor="ctr" anchorCtr="0">
            <a:flatTx/>
          </a:bodyPr>
          <a:p>
            <a:pPr latinLnBrk="1">
              <a:lnSpc>
                <a:spcPct val="120000"/>
              </a:lnSpc>
              <a:buChar char="•"/>
            </a:pPr>
            <a:endParaRPr lang="ko-KR" altLang="en-US" sz="1000" b="1" dirty="0">
              <a:solidFill>
                <a:srgbClr val="000000"/>
              </a:solidFill>
              <a:latin typeface="Arial" panose="020B0604020202020204" pitchFamily="34" charset="0"/>
              <a:ea typeface="Gulim" pitchFamily="34" charset="-127"/>
            </a:endParaRPr>
          </a:p>
          <a:p>
            <a:pPr latinLnBrk="1">
              <a:lnSpc>
                <a:spcPct val="120000"/>
              </a:lnSpc>
            </a:pPr>
            <a:endParaRPr lang="ko-KR" altLang="en-US" sz="1000" b="1" dirty="0">
              <a:solidFill>
                <a:srgbClr val="000000"/>
              </a:solidFill>
              <a:latin typeface="Arial" panose="020B0604020202020204" pitchFamily="34" charset="0"/>
              <a:ea typeface="Gulim" pitchFamily="34" charset="-127"/>
            </a:endParaRPr>
          </a:p>
          <a:p>
            <a:r>
              <a:rPr lang="zh-CN" altLang="en-US" dirty="0">
                <a:latin typeface="Arial" panose="020B0604020202020204" pitchFamily="34" charset="0"/>
                <a:ea typeface="微软雅黑" panose="020B0503020204020204" pitchFamily="34" charset="-122"/>
              </a:rPr>
              <a:t>指液体火灾</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和可溶化固</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体物质火         </a:t>
            </a:r>
            <a:endParaRPr lang="en-US" altLang="ko-KR" sz="1000" b="1" dirty="0">
              <a:solidFill>
                <a:srgbClr val="000000"/>
              </a:solidFill>
              <a:latin typeface="Arial" panose="020B0604020202020204" pitchFamily="34" charset="0"/>
              <a:ea typeface="Gulim" pitchFamily="34" charset="-127"/>
            </a:endParaRPr>
          </a:p>
          <a:p>
            <a:pPr latinLnBrk="1"/>
            <a:endParaRPr lang="ko-KR" altLang="en-US" sz="2400" dirty="0">
              <a:solidFill>
                <a:srgbClr val="000000"/>
              </a:solidFill>
              <a:latin typeface="Times New Roman" panose="02020603050405020304" pitchFamily="18" charset="0"/>
              <a:ea typeface="Gulim" pitchFamily="34" charset="-127"/>
            </a:endParaRPr>
          </a:p>
        </p:txBody>
      </p:sp>
      <p:sp>
        <p:nvSpPr>
          <p:cNvPr id="8205" name="AutoShape 17"/>
          <p:cNvSpPr/>
          <p:nvPr/>
        </p:nvSpPr>
        <p:spPr>
          <a:xfrm>
            <a:off x="4800600" y="2946083"/>
            <a:ext cx="1374775" cy="1739900"/>
          </a:xfrm>
          <a:prstGeom prst="roundRect">
            <a:avLst>
              <a:gd name="adj" fmla="val 10699"/>
            </a:avLst>
          </a:prstGeom>
          <a:gradFill rotWithShape="0">
            <a:gsLst>
              <a:gs pos="0">
                <a:srgbClr val="FFFFFF"/>
              </a:gs>
              <a:gs pos="100000">
                <a:srgbClr val="C0C0C0">
                  <a:alpha val="29999"/>
                </a:srgbClr>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wrap="none" anchor="ctr" anchorCtr="0">
            <a:flatTx/>
          </a:bodyPr>
          <a:p>
            <a:pPr latinLnBrk="1">
              <a:lnSpc>
                <a:spcPct val="120000"/>
              </a:lnSpc>
              <a:buChar char="•"/>
            </a:pPr>
            <a:endParaRPr lang="ko-KR" altLang="en-US" sz="1000" b="1" dirty="0">
              <a:solidFill>
                <a:srgbClr val="000000"/>
              </a:solidFill>
              <a:latin typeface="Arial" panose="020B0604020202020204" pitchFamily="34" charset="0"/>
              <a:ea typeface="Gulim" pitchFamily="34" charset="-127"/>
            </a:endParaRPr>
          </a:p>
          <a:p>
            <a:r>
              <a:rPr lang="zh-CN" altLang="en-US" dirty="0">
                <a:latin typeface="Arial" panose="020B0604020202020204" pitchFamily="34" charset="0"/>
                <a:ea typeface="微软雅黑" panose="020B0503020204020204" pitchFamily="34" charset="-122"/>
              </a:rPr>
              <a:t>指气体火灾</a:t>
            </a:r>
            <a:endParaRPr lang="ko-KR" altLang="en-US" dirty="0">
              <a:latin typeface="Arial" panose="020B0604020202020204" pitchFamily="34" charset="0"/>
              <a:ea typeface="宋体" panose="02010600030101010101" pitchFamily="2" charset="-122"/>
            </a:endParaRPr>
          </a:p>
        </p:txBody>
      </p:sp>
      <p:sp>
        <p:nvSpPr>
          <p:cNvPr id="8206" name="AutoShape 18"/>
          <p:cNvSpPr/>
          <p:nvPr/>
        </p:nvSpPr>
        <p:spPr>
          <a:xfrm>
            <a:off x="6553200" y="3315335"/>
            <a:ext cx="1295400" cy="1347788"/>
          </a:xfrm>
          <a:prstGeom prst="roundRect">
            <a:avLst>
              <a:gd name="adj" fmla="val 10699"/>
            </a:avLst>
          </a:prstGeom>
          <a:gradFill rotWithShape="0">
            <a:gsLst>
              <a:gs pos="0">
                <a:srgbClr val="FFFFFF"/>
              </a:gs>
              <a:gs pos="100000">
                <a:srgbClr val="C0C0C0">
                  <a:alpha val="29999"/>
                </a:srgbClr>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wrap="none" anchor="ctr" anchorCtr="0">
            <a:flatTx/>
          </a:bodyPr>
          <a:p>
            <a:pPr latinLnBrk="1">
              <a:lnSpc>
                <a:spcPct val="120000"/>
              </a:lnSpc>
            </a:pPr>
            <a:r>
              <a:rPr lang="ko-KR" altLang="en-US" sz="1000" b="1" dirty="0">
                <a:solidFill>
                  <a:srgbClr val="000000"/>
                </a:solidFill>
                <a:latin typeface="Arial" panose="020B0604020202020204" pitchFamily="34" charset="0"/>
                <a:ea typeface="Gulim" pitchFamily="34" charset="-127"/>
              </a:rPr>
              <a:t> </a:t>
            </a:r>
            <a:endParaRPr lang="ko-KR" altLang="zh-CN" sz="1000" b="1" dirty="0">
              <a:solidFill>
                <a:srgbClr val="000000"/>
              </a:solidFill>
              <a:latin typeface="Arial" panose="020B0604020202020204" pitchFamily="34" charset="0"/>
              <a:ea typeface="Gulim" pitchFamily="34" charset="-127"/>
            </a:endParaRPr>
          </a:p>
          <a:p>
            <a:pPr latinLnBrk="1">
              <a:lnSpc>
                <a:spcPct val="120000"/>
              </a:lnSpc>
            </a:pPr>
            <a:endParaRPr lang="ko-KR" altLang="zh-CN" sz="1000" b="1" dirty="0">
              <a:solidFill>
                <a:srgbClr val="000000"/>
              </a:solidFill>
              <a:latin typeface="Arial" panose="020B0604020202020204" pitchFamily="34" charset="0"/>
              <a:ea typeface="Gulim" pitchFamily="34" charset="-127"/>
            </a:endParaRPr>
          </a:p>
          <a:p>
            <a:pPr latinLnBrk="1">
              <a:lnSpc>
                <a:spcPct val="120000"/>
              </a:lnSpc>
            </a:pPr>
            <a:r>
              <a:rPr lang="zh-CN" altLang="en-US" dirty="0">
                <a:latin typeface="Arial" panose="020B0604020202020204" pitchFamily="34" charset="0"/>
                <a:ea typeface="微软雅黑" panose="020B0503020204020204" pitchFamily="34" charset="-122"/>
              </a:rPr>
              <a:t>指金属火灾</a:t>
            </a:r>
            <a:endParaRPr lang="zh-CN" altLang="en-US" dirty="0">
              <a:latin typeface="Arial" panose="020B0604020202020204" pitchFamily="34" charset="0"/>
              <a:ea typeface="微软雅黑" panose="020B0503020204020204" pitchFamily="34" charset="-122"/>
            </a:endParaRPr>
          </a:p>
          <a:p>
            <a:pPr latinLnBrk="1">
              <a:lnSpc>
                <a:spcPct val="120000"/>
              </a:lnSpc>
            </a:pPr>
            <a:r>
              <a:rPr lang="zh-CN" altLang="en-US" dirty="0">
                <a:latin typeface="Arial" panose="020B0604020202020204" pitchFamily="34" charset="0"/>
                <a:ea typeface="微软雅黑" panose="020B0503020204020204" pitchFamily="34" charset="-122"/>
              </a:rPr>
              <a:t>如钠、镁</a:t>
            </a:r>
            <a:endParaRPr lang="zh-CN" altLang="en-US" dirty="0">
              <a:latin typeface="Arial" panose="020B0604020202020204" pitchFamily="34" charset="0"/>
              <a:ea typeface="微软雅黑" panose="020B0503020204020204" pitchFamily="34" charset="-122"/>
            </a:endParaRPr>
          </a:p>
          <a:p>
            <a:pPr latinLnBrk="1">
              <a:lnSpc>
                <a:spcPct val="120000"/>
              </a:lnSpc>
            </a:pPr>
            <a:r>
              <a:rPr lang="zh-CN" altLang="en-US" dirty="0">
                <a:latin typeface="Arial" panose="020B0604020202020204" pitchFamily="34" charset="0"/>
                <a:ea typeface="微软雅黑" panose="020B0503020204020204" pitchFamily="34" charset="-122"/>
              </a:rPr>
              <a:t>、钾等</a:t>
            </a:r>
            <a:endParaRPr lang="en-US" altLang="ko-KR" sz="1000" b="1" dirty="0">
              <a:solidFill>
                <a:srgbClr val="000000"/>
              </a:solidFill>
              <a:latin typeface="Arial" panose="020B0604020202020204" pitchFamily="34" charset="0"/>
              <a:ea typeface="Gulim" pitchFamily="34" charset="-127"/>
            </a:endParaRPr>
          </a:p>
          <a:p>
            <a:pPr latinLnBrk="1"/>
            <a:endParaRPr lang="ko-KR" altLang="en-US" sz="2400" dirty="0">
              <a:solidFill>
                <a:srgbClr val="000000"/>
              </a:solidFill>
              <a:latin typeface="Times New Roman" panose="02020603050405020304" pitchFamily="18" charset="0"/>
              <a:ea typeface="Gulim" pitchFamily="34" charset="-127"/>
            </a:endParaRPr>
          </a:p>
        </p:txBody>
      </p:sp>
      <p:sp>
        <p:nvSpPr>
          <p:cNvPr id="8207" name="AutoShape 19"/>
          <p:cNvSpPr/>
          <p:nvPr/>
        </p:nvSpPr>
        <p:spPr>
          <a:xfrm>
            <a:off x="1981200" y="5280660"/>
            <a:ext cx="1377950" cy="1357313"/>
          </a:xfrm>
          <a:prstGeom prst="roundRect">
            <a:avLst>
              <a:gd name="adj" fmla="val 10699"/>
            </a:avLst>
          </a:prstGeom>
          <a:gradFill rotWithShape="0">
            <a:gsLst>
              <a:gs pos="0">
                <a:srgbClr val="FFFFFF"/>
              </a:gs>
              <a:gs pos="100000">
                <a:srgbClr val="C0C0C0">
                  <a:alpha val="29999"/>
                </a:srgbClr>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wrap="none" anchor="t" anchorCtr="0">
            <a:flatTx/>
          </a:bodyPr>
          <a:p>
            <a:pPr algn="ctr" latinLnBrk="1"/>
            <a:endParaRPr lang="zh-CN" altLang="en-US" sz="2000" dirty="0">
              <a:solidFill>
                <a:schemeClr val="tx1"/>
              </a:solidFill>
              <a:ea typeface="微软雅黑" panose="020B0503020204020204" pitchFamily="34" charset="-122"/>
              <a:sym typeface="+mn-ea"/>
            </a:endParaRPr>
          </a:p>
          <a:p>
            <a:pPr algn="ctr" latinLnBrk="1"/>
            <a:r>
              <a:rPr lang="zh-CN" altLang="en-US" sz="2000" dirty="0">
                <a:solidFill>
                  <a:schemeClr val="tx1"/>
                </a:solidFill>
                <a:ea typeface="微软雅黑" panose="020B0503020204020204" pitchFamily="34" charset="-122"/>
                <a:sym typeface="+mn-ea"/>
              </a:rPr>
              <a:t>电气火灾</a:t>
            </a:r>
            <a:endParaRPr lang="zh-CN" altLang="en-US" sz="2000" b="1" dirty="0">
              <a:solidFill>
                <a:schemeClr val="tx1"/>
              </a:solidFill>
              <a:latin typeface="Arial" panose="020B0604020202020204" pitchFamily="34" charset="0"/>
              <a:ea typeface="微软雅黑" panose="020B0503020204020204" pitchFamily="34" charset="-122"/>
              <a:sym typeface="+mn-ea"/>
            </a:endParaRPr>
          </a:p>
        </p:txBody>
      </p:sp>
      <p:sp>
        <p:nvSpPr>
          <p:cNvPr id="8208" name="AutoShape 20"/>
          <p:cNvSpPr/>
          <p:nvPr/>
        </p:nvSpPr>
        <p:spPr>
          <a:xfrm>
            <a:off x="3004185" y="2914333"/>
            <a:ext cx="1408113" cy="411162"/>
          </a:xfrm>
          <a:prstGeom prst="roundRect">
            <a:avLst>
              <a:gd name="adj" fmla="val 50000"/>
            </a:avLst>
          </a:prstGeom>
          <a:gradFill rotWithShape="0">
            <a:gsLst>
              <a:gs pos="0">
                <a:srgbClr val="5D98B9"/>
              </a:gs>
              <a:gs pos="50000">
                <a:srgbClr val="3E657B"/>
              </a:gs>
              <a:gs pos="100000">
                <a:srgbClr val="5D98B9"/>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5D98B9"/>
            </a:extrusionClr>
          </a:sp3d>
        </p:spPr>
        <p:txBody>
          <a:bodyPr wrap="none" anchor="ctr" anchorCtr="0">
            <a:flatTx/>
          </a:bodyPr>
          <a:p>
            <a:pPr algn="ctr" latinLnBrk="1"/>
            <a:r>
              <a:rPr lang="en-US" altLang="zh-CN" dirty="0">
                <a:latin typeface="Arial" panose="020B0604020202020204" pitchFamily="34" charset="0"/>
                <a:ea typeface="微软雅黑" panose="020B0503020204020204" pitchFamily="34" charset="-122"/>
              </a:rPr>
              <a:t>B</a:t>
            </a:r>
            <a:r>
              <a:rPr lang="zh-CN" altLang="en-US" dirty="0">
                <a:latin typeface="Arial" panose="020B0604020202020204" pitchFamily="34" charset="0"/>
                <a:ea typeface="微软雅黑" panose="020B0503020204020204" pitchFamily="34" charset="-122"/>
              </a:rPr>
              <a:t>类火灾</a:t>
            </a:r>
            <a:endParaRPr lang="en-US" altLang="ko-KR" dirty="0">
              <a:latin typeface="Arial" panose="020B0604020202020204" pitchFamily="34" charset="0"/>
              <a:ea typeface="微软雅黑" panose="020B0503020204020204" pitchFamily="34" charset="-122"/>
            </a:endParaRPr>
          </a:p>
        </p:txBody>
      </p:sp>
      <p:sp>
        <p:nvSpPr>
          <p:cNvPr id="8209" name="AutoShape 21"/>
          <p:cNvSpPr/>
          <p:nvPr/>
        </p:nvSpPr>
        <p:spPr>
          <a:xfrm>
            <a:off x="4724400" y="2913063"/>
            <a:ext cx="1408113" cy="411162"/>
          </a:xfrm>
          <a:prstGeom prst="roundRect">
            <a:avLst>
              <a:gd name="adj" fmla="val 50000"/>
            </a:avLst>
          </a:prstGeom>
          <a:gradFill rotWithShape="0">
            <a:gsLst>
              <a:gs pos="0">
                <a:srgbClr val="5D98B9"/>
              </a:gs>
              <a:gs pos="50000">
                <a:srgbClr val="3E657B"/>
              </a:gs>
              <a:gs pos="100000">
                <a:srgbClr val="5D98B9"/>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5D98B9"/>
            </a:extrusionClr>
          </a:sp3d>
        </p:spPr>
        <p:txBody>
          <a:bodyPr wrap="none" anchor="ctr" anchorCtr="0">
            <a:flatTx/>
          </a:bodyPr>
          <a:p>
            <a:pPr algn="ctr" latinLnBrk="1"/>
            <a:r>
              <a:rPr lang="en-US" altLang="zh-CN" dirty="0">
                <a:latin typeface="Arial" panose="020B0604020202020204" pitchFamily="34" charset="0"/>
                <a:ea typeface="微软雅黑" panose="020B0503020204020204" pitchFamily="34" charset="-122"/>
              </a:rPr>
              <a:t>C</a:t>
            </a:r>
            <a:r>
              <a:rPr lang="zh-CN" altLang="en-US" dirty="0">
                <a:latin typeface="Arial" panose="020B0604020202020204" pitchFamily="34" charset="0"/>
                <a:ea typeface="微软雅黑" panose="020B0503020204020204" pitchFamily="34" charset="-122"/>
              </a:rPr>
              <a:t>类火灾</a:t>
            </a:r>
            <a:endParaRPr lang="en-US" altLang="ko-KR" dirty="0">
              <a:latin typeface="Arial" panose="020B0604020202020204" pitchFamily="34" charset="0"/>
              <a:ea typeface="微软雅黑" panose="020B0503020204020204" pitchFamily="34" charset="-122"/>
            </a:endParaRPr>
          </a:p>
        </p:txBody>
      </p:sp>
      <p:sp>
        <p:nvSpPr>
          <p:cNvPr id="8210" name="AutoShape 22"/>
          <p:cNvSpPr/>
          <p:nvPr/>
        </p:nvSpPr>
        <p:spPr>
          <a:xfrm>
            <a:off x="6473508" y="2895283"/>
            <a:ext cx="1409700" cy="411162"/>
          </a:xfrm>
          <a:prstGeom prst="roundRect">
            <a:avLst>
              <a:gd name="adj" fmla="val 50000"/>
            </a:avLst>
          </a:prstGeom>
          <a:gradFill rotWithShape="0">
            <a:gsLst>
              <a:gs pos="0">
                <a:srgbClr val="5D98B9"/>
              </a:gs>
              <a:gs pos="50000">
                <a:srgbClr val="3E657B"/>
              </a:gs>
              <a:gs pos="100000">
                <a:srgbClr val="5D98B9"/>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5D98B9"/>
            </a:extrusionClr>
          </a:sp3d>
        </p:spPr>
        <p:txBody>
          <a:bodyPr wrap="none" anchor="ctr" anchorCtr="0">
            <a:flatTx/>
          </a:bodyPr>
          <a:p>
            <a:pPr algn="ctr" latinLnBrk="1"/>
            <a:r>
              <a:rPr lang="en-US" altLang="zh-CN" dirty="0">
                <a:latin typeface="Arial" panose="020B0604020202020204" pitchFamily="34" charset="0"/>
                <a:ea typeface="微软雅黑" panose="020B0503020204020204" pitchFamily="34" charset="-122"/>
              </a:rPr>
              <a:t>D</a:t>
            </a:r>
            <a:r>
              <a:rPr lang="zh-CN" altLang="en-US" dirty="0">
                <a:latin typeface="Arial" panose="020B0604020202020204" pitchFamily="34" charset="0"/>
                <a:ea typeface="微软雅黑" panose="020B0503020204020204" pitchFamily="34" charset="-122"/>
              </a:rPr>
              <a:t>类火灾</a:t>
            </a:r>
            <a:endParaRPr lang="ko-KR" altLang="en-US" dirty="0">
              <a:latin typeface="Arial" panose="020B0604020202020204" pitchFamily="34" charset="0"/>
              <a:ea typeface="宋体" panose="02010600030101010101" pitchFamily="2" charset="-122"/>
            </a:endParaRPr>
          </a:p>
        </p:txBody>
      </p:sp>
      <p:sp>
        <p:nvSpPr>
          <p:cNvPr id="8211" name="AutoShape 23"/>
          <p:cNvSpPr/>
          <p:nvPr/>
        </p:nvSpPr>
        <p:spPr>
          <a:xfrm>
            <a:off x="1949133" y="4857433"/>
            <a:ext cx="1409700" cy="411162"/>
          </a:xfrm>
          <a:prstGeom prst="roundRect">
            <a:avLst>
              <a:gd name="adj" fmla="val 50000"/>
            </a:avLst>
          </a:prstGeom>
          <a:gradFill rotWithShape="0">
            <a:gsLst>
              <a:gs pos="0">
                <a:srgbClr val="5D98B9"/>
              </a:gs>
              <a:gs pos="50000">
                <a:srgbClr val="3E657B"/>
              </a:gs>
              <a:gs pos="100000">
                <a:srgbClr val="5D98B9"/>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5D98B9"/>
            </a:extrusionClr>
          </a:sp3d>
        </p:spPr>
        <p:txBody>
          <a:bodyPr wrap="none" anchor="ctr" anchorCtr="0">
            <a:flatTx/>
          </a:bodyPr>
          <a:p>
            <a:pPr algn="ctr" latinLnBrk="1"/>
            <a:r>
              <a:rPr lang="en-US" altLang="zh-CN" dirty="0">
                <a:solidFill>
                  <a:schemeClr val="tx1"/>
                </a:solidFill>
                <a:latin typeface="Arial" panose="020B0604020202020204" pitchFamily="34" charset="0"/>
                <a:ea typeface="微软雅黑" panose="020B0503020204020204" pitchFamily="34" charset="-122"/>
              </a:rPr>
              <a:t>E</a:t>
            </a:r>
            <a:r>
              <a:rPr lang="zh-CN" altLang="en-US" dirty="0">
                <a:solidFill>
                  <a:schemeClr val="tx1"/>
                </a:solidFill>
                <a:latin typeface="Arial" panose="020B0604020202020204" pitchFamily="34" charset="0"/>
                <a:ea typeface="微软雅黑" panose="020B0503020204020204" pitchFamily="34" charset="-122"/>
              </a:rPr>
              <a:t>类火灾</a:t>
            </a:r>
            <a:endParaRPr lang="zh-CN" altLang="en-US" dirty="0">
              <a:solidFill>
                <a:schemeClr val="tx1"/>
              </a:solidFill>
              <a:latin typeface="Arial" panose="020B0604020202020204" pitchFamily="34" charset="0"/>
              <a:ea typeface="微软雅黑" panose="020B0503020204020204" pitchFamily="34" charset="-122"/>
            </a:endParaRPr>
          </a:p>
        </p:txBody>
      </p:sp>
      <p:sp>
        <p:nvSpPr>
          <p:cNvPr id="8212" name="AutoShape 24"/>
          <p:cNvSpPr/>
          <p:nvPr/>
        </p:nvSpPr>
        <p:spPr>
          <a:xfrm>
            <a:off x="1095375" y="2932113"/>
            <a:ext cx="1408113" cy="411162"/>
          </a:xfrm>
          <a:prstGeom prst="roundRect">
            <a:avLst>
              <a:gd name="adj" fmla="val 50000"/>
            </a:avLst>
          </a:prstGeom>
          <a:gradFill rotWithShape="0">
            <a:gsLst>
              <a:gs pos="0">
                <a:srgbClr val="5D98B9"/>
              </a:gs>
              <a:gs pos="50000">
                <a:srgbClr val="3E657B"/>
              </a:gs>
              <a:gs pos="100000">
                <a:srgbClr val="5D98B9"/>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5D98B9"/>
            </a:extrusionClr>
          </a:sp3d>
        </p:spPr>
        <p:txBody>
          <a:bodyPr wrap="none" anchor="ctr" anchorCtr="0">
            <a:flatTx/>
          </a:bodyPr>
          <a:p>
            <a:pPr algn="ctr" latinLnBrk="1"/>
            <a:r>
              <a:rPr lang="en-US" altLang="zh-CN" dirty="0">
                <a:latin typeface="Arial" panose="020B0604020202020204" pitchFamily="34" charset="0"/>
                <a:ea typeface="微软雅黑" panose="020B0503020204020204" pitchFamily="34" charset="-122"/>
              </a:rPr>
              <a:t>A</a:t>
            </a:r>
            <a:r>
              <a:rPr lang="zh-CN" altLang="en-US" dirty="0">
                <a:latin typeface="Arial" panose="020B0604020202020204" pitchFamily="34" charset="0"/>
                <a:ea typeface="微软雅黑" panose="020B0503020204020204" pitchFamily="34" charset="-122"/>
              </a:rPr>
              <a:t>类火灾</a:t>
            </a:r>
            <a:endParaRPr lang="en-US" altLang="ko-KR" dirty="0">
              <a:latin typeface="Arial" panose="020B0604020202020204" pitchFamily="34" charset="0"/>
              <a:ea typeface="微软雅黑" panose="020B0503020204020204" pitchFamily="34" charset="-122"/>
            </a:endParaRPr>
          </a:p>
        </p:txBody>
      </p:sp>
      <p:sp>
        <p:nvSpPr>
          <p:cNvPr id="8213" name="Freeform 25"/>
          <p:cNvSpPr/>
          <p:nvPr/>
        </p:nvSpPr>
        <p:spPr>
          <a:xfrm>
            <a:off x="2220913" y="2654300"/>
            <a:ext cx="5953125" cy="38100"/>
          </a:xfrm>
          <a:custGeom>
            <a:avLst/>
            <a:gdLst/>
            <a:ahLst/>
            <a:cxnLst>
              <a:cxn ang="0">
                <a:pos x="0" y="0"/>
              </a:cxn>
              <a:cxn ang="0">
                <a:pos x="2147483646" y="2147483646"/>
              </a:cxn>
              <a:cxn ang="0">
                <a:pos x="2147483646" y="2147483646"/>
              </a:cxn>
              <a:cxn ang="0">
                <a:pos x="2147483646" y="2147483646"/>
              </a:cxn>
              <a:cxn ang="0">
                <a:pos x="2147483646" y="2147483646"/>
              </a:cxn>
            </a:cxnLst>
            <a:pathLst>
              <a:path w="3750" h="24">
                <a:moveTo>
                  <a:pt x="0" y="0"/>
                </a:moveTo>
                <a:lnTo>
                  <a:pt x="936" y="12"/>
                </a:lnTo>
                <a:lnTo>
                  <a:pt x="1878" y="12"/>
                </a:lnTo>
                <a:lnTo>
                  <a:pt x="2802" y="24"/>
                </a:lnTo>
                <a:lnTo>
                  <a:pt x="3750" y="12"/>
                </a:lnTo>
              </a:path>
            </a:pathLst>
          </a:custGeom>
          <a:noFill/>
          <a:ln w="9525" cap="flat" cmpd="sng">
            <a:solidFill>
              <a:srgbClr val="FFFFFF">
                <a:alpha val="50195"/>
              </a:srgbClr>
            </a:solidFill>
            <a:prstDash val="solid"/>
            <a:round/>
            <a:headEnd type="none" w="med" len="med"/>
            <a:tailEnd type="none" w="med" len="med"/>
          </a:ln>
        </p:spPr>
        <p:txBody>
          <a:bodyPr/>
          <a:p>
            <a:endParaRPr lang="zh-CN" altLang="en-US"/>
          </a:p>
        </p:txBody>
      </p:sp>
      <p:cxnSp>
        <p:nvCxnSpPr>
          <p:cNvPr id="8214" name="AutoShape 26"/>
          <p:cNvCxnSpPr/>
          <p:nvPr/>
        </p:nvCxnSpPr>
        <p:spPr>
          <a:xfrm flipV="1">
            <a:off x="521970" y="2743200"/>
            <a:ext cx="420688" cy="277813"/>
          </a:xfrm>
          <a:prstGeom prst="straightConnector1">
            <a:avLst/>
          </a:prstGeom>
          <a:ln w="9525" cap="flat" cmpd="sng">
            <a:solidFill>
              <a:srgbClr val="FFFFFF">
                <a:alpha val="50195"/>
              </a:srgbClr>
            </a:solidFill>
            <a:prstDash val="solid"/>
            <a:round/>
            <a:headEnd type="none" w="med" len="med"/>
            <a:tailEnd type="none" w="med" len="med"/>
          </a:ln>
        </p:spPr>
      </p:cxnSp>
      <p:cxnSp>
        <p:nvCxnSpPr>
          <p:cNvPr id="8215" name="AutoShape 27"/>
          <p:cNvCxnSpPr>
            <a:stCxn id="8208" idx="0"/>
            <a:endCxn id="8213" idx="1"/>
          </p:cNvCxnSpPr>
          <p:nvPr/>
        </p:nvCxnSpPr>
        <p:spPr>
          <a:xfrm>
            <a:off x="3708400" y="2914333"/>
            <a:ext cx="2145996470" cy="2147011200"/>
          </a:xfrm>
          <a:prstGeom prst="straightConnector1">
            <a:avLst/>
          </a:prstGeom>
          <a:ln w="9525" cap="flat" cmpd="sng">
            <a:solidFill>
              <a:srgbClr val="FFFFFF">
                <a:alpha val="50195"/>
              </a:srgbClr>
            </a:solidFill>
            <a:prstDash val="solid"/>
            <a:round/>
            <a:headEnd type="none" w="med" len="med"/>
            <a:tailEnd type="none" w="med" len="med"/>
          </a:ln>
        </p:spPr>
      </p:cxnSp>
      <p:cxnSp>
        <p:nvCxnSpPr>
          <p:cNvPr id="8216" name="AutoShape 28"/>
          <p:cNvCxnSpPr/>
          <p:nvPr/>
        </p:nvCxnSpPr>
        <p:spPr>
          <a:xfrm>
            <a:off x="5105400" y="2913698"/>
            <a:ext cx="2144352455" cy="2147011200"/>
          </a:xfrm>
          <a:prstGeom prst="straightConnector1">
            <a:avLst/>
          </a:prstGeom>
          <a:ln w="9525" cap="flat" cmpd="sng">
            <a:solidFill>
              <a:srgbClr val="FFFFFF">
                <a:alpha val="50195"/>
              </a:srgbClr>
            </a:solidFill>
            <a:prstDash val="solid"/>
            <a:round/>
            <a:headEnd type="none" w="med" len="med"/>
            <a:tailEnd type="none" w="med" len="med"/>
          </a:ln>
        </p:spPr>
      </p:cxnSp>
      <p:cxnSp>
        <p:nvCxnSpPr>
          <p:cNvPr id="8217" name="AutoShape 29"/>
          <p:cNvCxnSpPr/>
          <p:nvPr/>
        </p:nvCxnSpPr>
        <p:spPr>
          <a:xfrm flipV="1">
            <a:off x="7238683" y="2725420"/>
            <a:ext cx="403225" cy="239713"/>
          </a:xfrm>
          <a:prstGeom prst="straightConnector1">
            <a:avLst/>
          </a:prstGeom>
          <a:ln w="9525" cap="flat" cmpd="sng">
            <a:solidFill>
              <a:srgbClr val="FFFFFF">
                <a:alpha val="50195"/>
              </a:srgbClr>
            </a:solidFill>
            <a:prstDash val="solid"/>
            <a:round/>
            <a:headEnd type="none" w="med" len="med"/>
            <a:tailEnd type="none" w="med" len="med"/>
          </a:ln>
        </p:spPr>
      </p:cxnSp>
      <p:cxnSp>
        <p:nvCxnSpPr>
          <p:cNvPr id="8218" name="AutoShape 30"/>
          <p:cNvCxnSpPr>
            <a:stCxn id="8211" idx="0"/>
            <a:endCxn id="8213" idx="4"/>
          </p:cNvCxnSpPr>
          <p:nvPr/>
        </p:nvCxnSpPr>
        <p:spPr>
          <a:xfrm>
            <a:off x="2653983" y="4857433"/>
            <a:ext cx="2147011200" cy="2145280190"/>
          </a:xfrm>
          <a:prstGeom prst="straightConnector1">
            <a:avLst/>
          </a:prstGeom>
          <a:ln w="9525" cap="flat" cmpd="sng">
            <a:solidFill>
              <a:srgbClr val="FFFFFF">
                <a:alpha val="50195"/>
              </a:srgbClr>
            </a:solidFill>
            <a:prstDash val="solid"/>
            <a:round/>
            <a:headEnd type="none" w="med" len="med"/>
            <a:tailEnd type="none" w="med" len="med"/>
          </a:ln>
        </p:spPr>
      </p:cxnSp>
      <p:cxnSp>
        <p:nvCxnSpPr>
          <p:cNvPr id="8219" name="AutoShape 31"/>
          <p:cNvCxnSpPr>
            <a:stCxn id="8213" idx="2"/>
            <a:endCxn id="8213" idx="4"/>
          </p:cNvCxnSpPr>
          <p:nvPr/>
        </p:nvCxnSpPr>
        <p:spPr>
          <a:xfrm flipV="1">
            <a:off x="5202238" y="1600200"/>
            <a:ext cx="1501775" cy="1073150"/>
          </a:xfrm>
          <a:prstGeom prst="straightConnector1">
            <a:avLst/>
          </a:prstGeom>
          <a:ln w="9525" cap="flat" cmpd="sng">
            <a:solidFill>
              <a:srgbClr val="FFFFFF">
                <a:alpha val="50195"/>
              </a:srgbClr>
            </a:solidFill>
            <a:prstDash val="solid"/>
            <a:round/>
            <a:headEnd type="none" w="med" len="med"/>
            <a:tailEnd type="none" w="med" len="med"/>
          </a:ln>
        </p:spPr>
      </p:cxnSp>
      <p:cxnSp>
        <p:nvCxnSpPr>
          <p:cNvPr id="8220" name="AutoShape 32"/>
          <p:cNvCxnSpPr>
            <a:stCxn id="8197" idx="3"/>
            <a:endCxn id="8213" idx="4"/>
          </p:cNvCxnSpPr>
          <p:nvPr/>
        </p:nvCxnSpPr>
        <p:spPr>
          <a:xfrm>
            <a:off x="5467350" y="2111375"/>
            <a:ext cx="957263" cy="15875"/>
          </a:xfrm>
          <a:prstGeom prst="straightConnector1">
            <a:avLst/>
          </a:prstGeom>
          <a:ln w="9525" cap="flat" cmpd="sng">
            <a:solidFill>
              <a:srgbClr val="FFFFFF">
                <a:alpha val="50195"/>
              </a:srgbClr>
            </a:solidFill>
            <a:prstDash val="solid"/>
            <a:round/>
            <a:headEnd type="none" w="med" len="med"/>
            <a:tailEnd type="none" w="med" len="med"/>
          </a:ln>
        </p:spPr>
      </p:cxnSp>
      <p:sp>
        <p:nvSpPr>
          <p:cNvPr id="2" name="AutoShape 23"/>
          <p:cNvSpPr/>
          <p:nvPr/>
        </p:nvSpPr>
        <p:spPr>
          <a:xfrm>
            <a:off x="5714683" y="4819333"/>
            <a:ext cx="1409700" cy="411162"/>
          </a:xfrm>
          <a:prstGeom prst="roundRect">
            <a:avLst>
              <a:gd name="adj" fmla="val 50000"/>
            </a:avLst>
          </a:prstGeom>
          <a:gradFill rotWithShape="0">
            <a:gsLst>
              <a:gs pos="0">
                <a:srgbClr val="5D98B9"/>
              </a:gs>
              <a:gs pos="50000">
                <a:srgbClr val="3E657B"/>
              </a:gs>
              <a:gs pos="100000">
                <a:srgbClr val="5D98B9"/>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5D98B9"/>
            </a:extrusionClr>
          </a:sp3d>
        </p:spPr>
        <p:txBody>
          <a:bodyPr wrap="none" anchor="ctr" anchorCtr="0">
            <a:flatTx/>
          </a:bodyPr>
          <a:p>
            <a:pPr algn="ctr" latinLnBrk="1"/>
            <a:r>
              <a:rPr lang="en-US" altLang="zh-CN" dirty="0">
                <a:solidFill>
                  <a:schemeClr val="tx1"/>
                </a:solidFill>
                <a:latin typeface="Arial" panose="020B0604020202020204" pitchFamily="34" charset="0"/>
                <a:ea typeface="微软雅黑" panose="020B0503020204020204" pitchFamily="34" charset="-122"/>
              </a:rPr>
              <a:t>F</a:t>
            </a:r>
            <a:r>
              <a:rPr lang="zh-CN" altLang="en-US" dirty="0">
                <a:solidFill>
                  <a:schemeClr val="tx1"/>
                </a:solidFill>
                <a:latin typeface="Arial" panose="020B0604020202020204" pitchFamily="34" charset="0"/>
                <a:ea typeface="微软雅黑" panose="020B0503020204020204" pitchFamily="34" charset="-122"/>
              </a:rPr>
              <a:t>类火灾</a:t>
            </a:r>
            <a:endParaRPr lang="zh-CN" altLang="en-US" dirty="0">
              <a:solidFill>
                <a:schemeClr val="tx1"/>
              </a:solidFill>
              <a:latin typeface="Arial" panose="020B0604020202020204" pitchFamily="34" charset="0"/>
              <a:ea typeface="微软雅黑" panose="020B0503020204020204" pitchFamily="34" charset="-122"/>
            </a:endParaRPr>
          </a:p>
        </p:txBody>
      </p:sp>
      <p:sp>
        <p:nvSpPr>
          <p:cNvPr id="3" name="AutoShape 19"/>
          <p:cNvSpPr/>
          <p:nvPr/>
        </p:nvSpPr>
        <p:spPr>
          <a:xfrm>
            <a:off x="5746750" y="5262880"/>
            <a:ext cx="1377950" cy="1357313"/>
          </a:xfrm>
          <a:prstGeom prst="roundRect">
            <a:avLst>
              <a:gd name="adj" fmla="val 10699"/>
            </a:avLst>
          </a:prstGeom>
          <a:gradFill rotWithShape="0">
            <a:gsLst>
              <a:gs pos="0">
                <a:srgbClr val="FFFFFF"/>
              </a:gs>
              <a:gs pos="100000">
                <a:srgbClr val="C0C0C0">
                  <a:alpha val="29999"/>
                </a:srgbClr>
              </a:gs>
            </a:gsLst>
            <a:lin ang="2700000" scaled="1"/>
            <a:tileRect/>
          </a:gradFill>
          <a:ln w="9525"/>
          <a:scene3d>
            <a:camera prst="legacyObliqueTopRight">
              <a:rot lat="0" lon="0" rev="0"/>
            </a:camera>
            <a:lightRig rig="legacyFlat3" dir="b"/>
          </a:scene3d>
          <a:sp3d extrusionH="100000" prstMaterial="legacyMatte">
            <a:bevelT w="13500" h="13500" prst="angle"/>
            <a:bevelB w="13500" h="13500" prst="angle"/>
            <a:extrusionClr>
              <a:srgbClr val="C0C0C0"/>
            </a:extrusionClr>
          </a:sp3d>
        </p:spPr>
        <p:txBody>
          <a:bodyPr wrap="none" anchor="t" anchorCtr="0">
            <a:flatTx/>
          </a:bodyPr>
          <a:p>
            <a:pPr algn="ctr" latinLnBrk="1"/>
            <a:endParaRPr lang="zh-CN" altLang="en-US" sz="1800" dirty="0">
              <a:solidFill>
                <a:schemeClr val="tx1"/>
              </a:solidFill>
              <a:latin typeface="Arial" panose="020B0604020202020204" pitchFamily="34" charset="0"/>
              <a:ea typeface="微软雅黑" panose="020B0503020204020204" pitchFamily="34" charset="-122"/>
              <a:sym typeface="+mn-ea"/>
            </a:endParaRPr>
          </a:p>
          <a:p>
            <a:pPr algn="ctr" latinLnBrk="1"/>
            <a:r>
              <a:rPr lang="zh-CN" altLang="en-US" sz="1800" dirty="0">
                <a:solidFill>
                  <a:schemeClr val="tx1"/>
                </a:solidFill>
                <a:latin typeface="Arial" panose="020B0604020202020204" pitchFamily="34" charset="0"/>
                <a:ea typeface="微软雅黑" panose="020B0503020204020204" pitchFamily="34" charset="-122"/>
                <a:sym typeface="+mn-ea"/>
              </a:rPr>
              <a:t>厨房类火灾</a:t>
            </a:r>
            <a:endParaRPr lang="zh-CN" altLang="en-US" sz="1800" dirty="0">
              <a:solidFill>
                <a:schemeClr val="tx1"/>
              </a:solidFill>
              <a:latin typeface="Arial" panose="020B0604020202020204" pitchFamily="34" charset="0"/>
              <a:ea typeface="微软雅黑" panose="020B0503020204020204" pitchFamily="34"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title"/>
          </p:nvPr>
        </p:nvSpPr>
        <p:spPr/>
        <p:txBody>
          <a:bodyPr vert="horz" wrap="square" lIns="91440" tIns="45720" rIns="91440" bIns="45720" anchor="ctr" anchorCtr="0"/>
          <a:p>
            <a:pPr eaLnBrk="1" hangingPunct="1"/>
            <a:r>
              <a:rPr lang="zh-CN" altLang="en-US" b="1" dirty="0">
                <a:solidFill>
                  <a:srgbClr val="FF0000"/>
                </a:solidFill>
                <a:latin typeface="+mj-lt"/>
                <a:ea typeface="微软雅黑" panose="020B0503020204020204" pitchFamily="34" charset="-122"/>
                <a:cs typeface="+mj-cs"/>
              </a:rPr>
              <a:t>电气火灾发生特征</a:t>
            </a:r>
            <a:endParaRPr lang="zh-CN" altLang="en-US" b="1" dirty="0">
              <a:solidFill>
                <a:srgbClr val="FF0000"/>
              </a:solidFill>
              <a:latin typeface="+mj-lt"/>
              <a:ea typeface="微软雅黑" panose="020B0503020204020204" pitchFamily="34" charset="-122"/>
              <a:cs typeface="+mj-cs"/>
            </a:endParaRPr>
          </a:p>
        </p:txBody>
      </p:sp>
      <p:sp>
        <p:nvSpPr>
          <p:cNvPr id="9218" name="Freeform 5"/>
          <p:cNvSpPr/>
          <p:nvPr/>
        </p:nvSpPr>
        <p:spPr>
          <a:xfrm>
            <a:off x="4648200" y="1447800"/>
            <a:ext cx="2438400" cy="2298700"/>
          </a:xfrm>
          <a:custGeom>
            <a:avLst/>
            <a:gdLst/>
            <a:ahLst/>
            <a:cxnLst>
              <a:cxn ang="0">
                <a:pos x="2147483646" y="2147483646"/>
              </a:cxn>
              <a:cxn ang="0">
                <a:pos x="2147483646" y="2147483646"/>
              </a:cxn>
              <a:cxn ang="0">
                <a:pos x="0" y="0"/>
              </a:cxn>
              <a:cxn ang="0">
                <a:pos x="0" y="0"/>
              </a:cxn>
              <a:cxn ang="0">
                <a:pos x="0" y="0"/>
              </a:cxn>
              <a:cxn ang="0">
                <a:pos x="0" y="2147483646"/>
              </a:cxn>
              <a:cxn ang="0">
                <a:pos x="2147483646" y="2147483646"/>
              </a:cxn>
              <a:cxn ang="0">
                <a:pos x="2147483646" y="2147483646"/>
              </a:cxn>
            </a:cxnLst>
            <a:pathLst>
              <a:path w="3200" h="3414">
                <a:moveTo>
                  <a:pt x="128" y="3414"/>
                </a:moveTo>
                <a:lnTo>
                  <a:pt x="3200" y="3414"/>
                </a:lnTo>
                <a:cubicBezTo>
                  <a:pt x="3200" y="1529"/>
                  <a:pt x="1767" y="0"/>
                  <a:pt x="0" y="0"/>
                </a:cubicBezTo>
                <a:cubicBezTo>
                  <a:pt x="0" y="0"/>
                  <a:pt x="0" y="0"/>
                  <a:pt x="0" y="0"/>
                </a:cubicBezTo>
                <a:lnTo>
                  <a:pt x="0" y="3277"/>
                </a:lnTo>
                <a:cubicBezTo>
                  <a:pt x="70" y="3277"/>
                  <a:pt x="128" y="3338"/>
                  <a:pt x="128" y="3414"/>
                </a:cubicBezTo>
                <a:cubicBezTo>
                  <a:pt x="128" y="3414"/>
                  <a:pt x="128" y="3414"/>
                  <a:pt x="128" y="3414"/>
                </a:cubicBezTo>
                <a:close/>
              </a:path>
            </a:pathLst>
          </a:custGeom>
          <a:gradFill rotWithShape="1">
            <a:gsLst>
              <a:gs pos="0">
                <a:srgbClr val="00CCFF"/>
              </a:gs>
              <a:gs pos="100000">
                <a:srgbClr val="005E76"/>
              </a:gs>
            </a:gsLst>
            <a:lin ang="5400000" scaled="1"/>
            <a:tileRect/>
          </a:gradFill>
          <a:ln w="9525"/>
          <a:scene3d>
            <a:camera prst="legacyObliqueTopRight">
              <a:rot lat="0" lon="0" rev="0"/>
            </a:camera>
            <a:lightRig rig="legacyFlat3" dir="b"/>
          </a:scene3d>
          <a:sp3d extrusionH="430200" prstMaterial="legacyMatte">
            <a:bevelT w="13500" h="13500" prst="angle"/>
            <a:bevelB w="13500" h="13500" prst="angle"/>
            <a:extrusionClr>
              <a:srgbClr val="00CCFF"/>
            </a:extrusionClr>
          </a:sp3d>
        </p:spPr>
        <p:txBody>
          <a:bodyPr/>
          <a:p>
            <a:endParaRPr lang="zh-CN" altLang="en-US"/>
          </a:p>
        </p:txBody>
      </p:sp>
      <p:sp>
        <p:nvSpPr>
          <p:cNvPr id="9219" name="Freeform 6"/>
          <p:cNvSpPr/>
          <p:nvPr/>
        </p:nvSpPr>
        <p:spPr>
          <a:xfrm>
            <a:off x="1981200" y="1447800"/>
            <a:ext cx="2276475" cy="2259013"/>
          </a:xfrm>
          <a:custGeom>
            <a:avLst/>
            <a:gdLst/>
            <a:ahLst/>
            <a:cxnLst>
              <a:cxn ang="0">
                <a:pos x="2147483646" y="2147483646"/>
              </a:cxn>
              <a:cxn ang="0">
                <a:pos x="2147483646" y="0"/>
              </a:cxn>
              <a:cxn ang="0">
                <a:pos x="0" y="2147483646"/>
              </a:cxn>
              <a:cxn ang="0">
                <a:pos x="0" y="2147483646"/>
              </a:cxn>
              <a:cxn ang="0">
                <a:pos x="0" y="2147483646"/>
              </a:cxn>
              <a:cxn ang="0">
                <a:pos x="2147483646" y="2147483646"/>
              </a:cxn>
              <a:cxn ang="0">
                <a:pos x="2147483646" y="2147483646"/>
              </a:cxn>
              <a:cxn ang="0">
                <a:pos x="2147483646" y="2147483646"/>
              </a:cxn>
            </a:cxnLst>
            <a:pathLst>
              <a:path w="3200" h="3414">
                <a:moveTo>
                  <a:pt x="3200" y="3277"/>
                </a:moveTo>
                <a:lnTo>
                  <a:pt x="3200" y="0"/>
                </a:lnTo>
                <a:cubicBezTo>
                  <a:pt x="1432" y="0"/>
                  <a:pt x="0" y="1529"/>
                  <a:pt x="0" y="3414"/>
                </a:cubicBezTo>
                <a:cubicBezTo>
                  <a:pt x="0" y="3414"/>
                  <a:pt x="0" y="3414"/>
                  <a:pt x="0" y="3414"/>
                </a:cubicBezTo>
                <a:lnTo>
                  <a:pt x="3072" y="3414"/>
                </a:lnTo>
                <a:cubicBezTo>
                  <a:pt x="3072" y="3338"/>
                  <a:pt x="3129" y="3277"/>
                  <a:pt x="3200" y="3277"/>
                </a:cubicBezTo>
                <a:cubicBezTo>
                  <a:pt x="3200" y="3277"/>
                  <a:pt x="3200" y="3277"/>
                  <a:pt x="3200" y="3277"/>
                </a:cubicBezTo>
                <a:close/>
              </a:path>
            </a:pathLst>
          </a:custGeom>
          <a:gradFill rotWithShape="1">
            <a:gsLst>
              <a:gs pos="0">
                <a:srgbClr val="99CC00"/>
              </a:gs>
              <a:gs pos="100000">
                <a:srgbClr val="475E00"/>
              </a:gs>
            </a:gsLst>
            <a:lin ang="5400000" scaled="1"/>
            <a:tileRect/>
          </a:gradFill>
          <a:ln w="9525"/>
          <a:scene3d>
            <a:camera prst="legacyObliqueTopRight">
              <a:rot lat="0" lon="0" rev="0"/>
            </a:camera>
            <a:lightRig rig="legacyFlat3" dir="b"/>
          </a:scene3d>
          <a:sp3d extrusionH="430200" prstMaterial="legacyMatte">
            <a:bevelT w="13500" h="13500" prst="angle"/>
            <a:bevelB w="13500" h="13500" prst="angle"/>
            <a:extrusionClr>
              <a:srgbClr val="99CC00"/>
            </a:extrusionClr>
          </a:sp3d>
        </p:spPr>
        <p:txBody>
          <a:bodyPr/>
          <a:p>
            <a:endParaRPr lang="zh-CN" altLang="en-US"/>
          </a:p>
        </p:txBody>
      </p:sp>
      <p:sp>
        <p:nvSpPr>
          <p:cNvPr id="9220" name="Text Box 7"/>
          <p:cNvSpPr txBox="1"/>
          <p:nvPr/>
        </p:nvSpPr>
        <p:spPr>
          <a:xfrm>
            <a:off x="2514600" y="2209800"/>
            <a:ext cx="1784350" cy="915988"/>
          </a:xfrm>
          <a:prstGeom prst="rect">
            <a:avLst/>
          </a:prstGeom>
          <a:noFill/>
          <a:ln w="9525">
            <a:noFill/>
          </a:ln>
        </p:spPr>
        <p:txBody>
          <a:bodyPr wrap="none" anchor="t" anchorCtr="0">
            <a:spAutoFit/>
          </a:bodyPr>
          <a:p>
            <a:pPr latinLnBrk="1"/>
            <a:r>
              <a:rPr lang="zh-CN" altLang="en-US" dirty="0">
                <a:latin typeface="Arial" panose="020B0604020202020204" pitchFamily="34" charset="0"/>
                <a:ea typeface="微软雅黑" panose="020B0503020204020204" pitchFamily="34" charset="-122"/>
              </a:rPr>
              <a:t>电气火灾</a:t>
            </a:r>
            <a:endParaRPr lang="zh-CN" altLang="en-US" dirty="0">
              <a:latin typeface="Arial" panose="020B0604020202020204" pitchFamily="34" charset="0"/>
              <a:ea typeface="微软雅黑" panose="020B0503020204020204" pitchFamily="34" charset="-122"/>
            </a:endParaRPr>
          </a:p>
          <a:p>
            <a:pPr latinLnBrk="1"/>
            <a:r>
              <a:rPr lang="zh-CN" altLang="en-US" dirty="0">
                <a:latin typeface="Arial" panose="020B0604020202020204" pitchFamily="34" charset="0"/>
                <a:ea typeface="微软雅黑" panose="020B0503020204020204" pitchFamily="34" charset="-122"/>
              </a:rPr>
              <a:t>发生的机率</a:t>
            </a:r>
            <a:endParaRPr lang="zh-CN" altLang="en-US" dirty="0">
              <a:latin typeface="Arial" panose="020B0604020202020204" pitchFamily="34" charset="0"/>
              <a:ea typeface="微软雅黑" panose="020B0503020204020204" pitchFamily="34" charset="-122"/>
            </a:endParaRPr>
          </a:p>
          <a:p>
            <a:pPr latinLnBrk="1"/>
            <a:r>
              <a:rPr lang="zh-CN" altLang="en-US" dirty="0">
                <a:latin typeface="Arial" panose="020B0604020202020204" pitchFamily="34" charset="0"/>
                <a:ea typeface="微软雅黑" panose="020B0503020204020204" pitchFamily="34" charset="-122"/>
              </a:rPr>
              <a:t>大，约</a:t>
            </a:r>
            <a:r>
              <a:rPr lang="en-US" altLang="zh-CN" dirty="0">
                <a:latin typeface="Arial" panose="020B0604020202020204" pitchFamily="34" charset="0"/>
                <a:ea typeface="微软雅黑" panose="020B0503020204020204" pitchFamily="34" charset="-122"/>
              </a:rPr>
              <a:t>30%</a:t>
            </a:r>
            <a:r>
              <a:rPr lang="zh-CN" altLang="en-US" dirty="0">
                <a:latin typeface="Arial" panose="020B0604020202020204" pitchFamily="34" charset="0"/>
                <a:ea typeface="微软雅黑" panose="020B0503020204020204" pitchFamily="34" charset="-122"/>
              </a:rPr>
              <a:t>以上</a:t>
            </a:r>
            <a:endParaRPr lang="en-US" altLang="ko-KR" dirty="0">
              <a:latin typeface="Arial" panose="020B0604020202020204" pitchFamily="34" charset="0"/>
              <a:ea typeface="微软雅黑" panose="020B0503020204020204" pitchFamily="34" charset="-122"/>
            </a:endParaRPr>
          </a:p>
        </p:txBody>
      </p:sp>
      <p:sp>
        <p:nvSpPr>
          <p:cNvPr id="9221" name="Freeform 9"/>
          <p:cNvSpPr/>
          <p:nvPr/>
        </p:nvSpPr>
        <p:spPr>
          <a:xfrm>
            <a:off x="1981200" y="3810000"/>
            <a:ext cx="2276475" cy="2362200"/>
          </a:xfrm>
          <a:custGeom>
            <a:avLst/>
            <a:gdLst/>
            <a:ahLst/>
            <a:cxnLst>
              <a:cxn ang="0">
                <a:pos x="2147483646" y="0"/>
              </a:cxn>
              <a:cxn ang="0">
                <a:pos x="0" y="0"/>
              </a:cxn>
              <a:cxn ang="0">
                <a:pos x="2147483646" y="2147483646"/>
              </a:cxn>
              <a:cxn ang="0">
                <a:pos x="2147483646" y="2147483646"/>
              </a:cxn>
              <a:cxn ang="0">
                <a:pos x="2147483646" y="2147483646"/>
              </a:cxn>
              <a:cxn ang="0">
                <a:pos x="2147483646" y="2147483646"/>
              </a:cxn>
              <a:cxn ang="0">
                <a:pos x="2147483646" y="0"/>
              </a:cxn>
              <a:cxn ang="0">
                <a:pos x="2147483646" y="0"/>
              </a:cxn>
            </a:cxnLst>
            <a:pathLst>
              <a:path w="3200" h="3413">
                <a:moveTo>
                  <a:pt x="3072" y="0"/>
                </a:moveTo>
                <a:lnTo>
                  <a:pt x="0" y="0"/>
                </a:lnTo>
                <a:cubicBezTo>
                  <a:pt x="0" y="1885"/>
                  <a:pt x="1432" y="3413"/>
                  <a:pt x="3200" y="3413"/>
                </a:cubicBezTo>
                <a:cubicBezTo>
                  <a:pt x="3200" y="3413"/>
                  <a:pt x="3200" y="3413"/>
                  <a:pt x="3200" y="3413"/>
                </a:cubicBezTo>
                <a:lnTo>
                  <a:pt x="3200" y="136"/>
                </a:lnTo>
                <a:cubicBezTo>
                  <a:pt x="3129" y="136"/>
                  <a:pt x="3072" y="75"/>
                  <a:pt x="3072" y="0"/>
                </a:cubicBezTo>
                <a:cubicBezTo>
                  <a:pt x="3072" y="0"/>
                  <a:pt x="3072" y="0"/>
                  <a:pt x="3072" y="0"/>
                </a:cubicBezTo>
                <a:close/>
              </a:path>
            </a:pathLst>
          </a:custGeom>
          <a:gradFill rotWithShape="1">
            <a:gsLst>
              <a:gs pos="0">
                <a:srgbClr val="FF0066"/>
              </a:gs>
              <a:gs pos="100000">
                <a:srgbClr val="76002F"/>
              </a:gs>
            </a:gsLst>
            <a:lin ang="5400000" scaled="1"/>
            <a:tileRect/>
          </a:gradFill>
          <a:ln w="9525"/>
          <a:scene3d>
            <a:camera prst="legacyObliqueTopRight">
              <a:rot lat="0" lon="0" rev="0"/>
            </a:camera>
            <a:lightRig rig="legacyFlat3" dir="b"/>
          </a:scene3d>
          <a:sp3d extrusionH="430200" prstMaterial="legacyMatte">
            <a:bevelT w="13500" h="13500" prst="angle"/>
            <a:bevelB w="13500" h="13500" prst="angle"/>
            <a:extrusionClr>
              <a:srgbClr val="FF0066"/>
            </a:extrusionClr>
          </a:sp3d>
        </p:spPr>
        <p:txBody>
          <a:bodyPr/>
          <a:p>
            <a:endParaRPr lang="zh-CN" altLang="en-US"/>
          </a:p>
        </p:txBody>
      </p:sp>
      <p:sp>
        <p:nvSpPr>
          <p:cNvPr id="9222" name="Text Box 10"/>
          <p:cNvSpPr txBox="1"/>
          <p:nvPr/>
        </p:nvSpPr>
        <p:spPr>
          <a:xfrm>
            <a:off x="4835525" y="4640263"/>
            <a:ext cx="1098550" cy="336550"/>
          </a:xfrm>
          <a:prstGeom prst="rect">
            <a:avLst/>
          </a:prstGeom>
          <a:noFill/>
          <a:ln w="9525">
            <a:noFill/>
          </a:ln>
        </p:spPr>
        <p:txBody>
          <a:bodyPr wrap="none" anchor="t" anchorCtr="0">
            <a:spAutoFit/>
          </a:bodyPr>
          <a:p>
            <a:pPr latinLnBrk="1"/>
            <a:r>
              <a:rPr lang="en-US" altLang="ko-KR" sz="1600" dirty="0">
                <a:solidFill>
                  <a:srgbClr val="FFFFFF"/>
                </a:solidFill>
                <a:latin typeface="HY견고딕" pitchFamily="18" charset="-127"/>
                <a:ea typeface="HY견고딕" pitchFamily="18" charset="-127"/>
              </a:rPr>
              <a:t>eSolution</a:t>
            </a:r>
            <a:endParaRPr lang="en-US" altLang="ko-KR" sz="1600" dirty="0">
              <a:solidFill>
                <a:srgbClr val="FFFFFF"/>
              </a:solidFill>
              <a:latin typeface="HY견고딕" pitchFamily="18" charset="-127"/>
              <a:ea typeface="HY견고딕" pitchFamily="18" charset="-127"/>
            </a:endParaRPr>
          </a:p>
        </p:txBody>
      </p:sp>
      <p:sp>
        <p:nvSpPr>
          <p:cNvPr id="9223" name="Text Box 13"/>
          <p:cNvSpPr txBox="1"/>
          <p:nvPr/>
        </p:nvSpPr>
        <p:spPr>
          <a:xfrm>
            <a:off x="2209800" y="4038600"/>
            <a:ext cx="2113280" cy="1659255"/>
          </a:xfrm>
          <a:prstGeom prst="rect">
            <a:avLst/>
          </a:prstGeom>
          <a:noFill/>
          <a:ln w="9525">
            <a:noFill/>
          </a:ln>
        </p:spPr>
        <p:txBody>
          <a:bodyPr wrap="none" anchor="t" anchorCtr="0">
            <a:spAutoFit/>
          </a:bodyPr>
          <a:p>
            <a:pPr>
              <a:spcBef>
                <a:spcPct val="20000"/>
              </a:spcBef>
            </a:pPr>
            <a:r>
              <a:rPr lang="zh-CN" altLang="en-US" dirty="0">
                <a:latin typeface="Arial" panose="020B0604020202020204" pitchFamily="34" charset="0"/>
                <a:ea typeface="微软雅黑" panose="020B0503020204020204" pitchFamily="34" charset="-122"/>
              </a:rPr>
              <a:t>扑灭电气火灾</a:t>
            </a:r>
            <a:endParaRPr lang="zh-CN" altLang="en-US" dirty="0">
              <a:latin typeface="Arial" panose="020B0604020202020204" pitchFamily="34" charset="0"/>
              <a:ea typeface="微软雅黑" panose="020B0503020204020204" pitchFamily="34" charset="-122"/>
            </a:endParaRPr>
          </a:p>
          <a:p>
            <a:pPr>
              <a:spcBef>
                <a:spcPct val="20000"/>
              </a:spcBef>
            </a:pPr>
            <a:r>
              <a:rPr lang="zh-CN" altLang="en-US" dirty="0">
                <a:latin typeface="Arial" panose="020B0604020202020204" pitchFamily="34" charset="0"/>
                <a:ea typeface="微软雅黑" panose="020B0503020204020204" pitchFamily="34" charset="-122"/>
              </a:rPr>
              <a:t>先断电后灭火，</a:t>
            </a:r>
            <a:endParaRPr lang="zh-CN" altLang="en-US" dirty="0">
              <a:latin typeface="Arial" panose="020B0604020202020204" pitchFamily="34" charset="0"/>
              <a:ea typeface="微软雅黑" panose="020B0503020204020204" pitchFamily="34" charset="-122"/>
            </a:endParaRPr>
          </a:p>
          <a:p>
            <a:pPr>
              <a:spcBef>
                <a:spcPct val="20000"/>
              </a:spcBef>
            </a:pPr>
            <a:r>
              <a:rPr lang="zh-CN" altLang="en-US" dirty="0">
                <a:latin typeface="Arial" panose="020B0604020202020204" pitchFamily="34" charset="0"/>
                <a:ea typeface="微软雅黑" panose="020B0503020204020204" pitchFamily="34" charset="-122"/>
              </a:rPr>
              <a:t> </a:t>
            </a:r>
            <a:r>
              <a:rPr lang="en-US" altLang="zh-CN" dirty="0">
                <a:latin typeface="Arial" panose="020B0604020202020204" pitchFamily="34" charset="0"/>
                <a:ea typeface="微软雅黑" panose="020B0503020204020204" pitchFamily="34" charset="-122"/>
              </a:rPr>
              <a:t>   </a:t>
            </a:r>
            <a:r>
              <a:rPr lang="zh-CN" altLang="en-US" dirty="0">
                <a:latin typeface="Arial" panose="020B0604020202020204" pitchFamily="34" charset="0"/>
                <a:ea typeface="微软雅黑" panose="020B0503020204020204" pitchFamily="34" charset="-122"/>
              </a:rPr>
              <a:t>采用干粉、</a:t>
            </a:r>
            <a:endParaRPr lang="zh-CN" altLang="en-US" dirty="0">
              <a:latin typeface="Arial" panose="020B0604020202020204" pitchFamily="34" charset="0"/>
              <a:ea typeface="微软雅黑" panose="020B0503020204020204" pitchFamily="34" charset="-122"/>
            </a:endParaRPr>
          </a:p>
          <a:p>
            <a:pPr>
              <a:spcBef>
                <a:spcPct val="20000"/>
              </a:spcBef>
            </a:pPr>
            <a:r>
              <a:rPr lang="zh-CN" altLang="en-US" dirty="0">
                <a:latin typeface="Arial" panose="020B0604020202020204" pitchFamily="34" charset="0"/>
                <a:ea typeface="微软雅黑" panose="020B0503020204020204" pitchFamily="34" charset="-122"/>
              </a:rPr>
              <a:t>     </a:t>
            </a:r>
            <a:r>
              <a:rPr lang="en-US" altLang="zh-CN" dirty="0">
                <a:latin typeface="Arial" panose="020B0604020202020204" pitchFamily="34" charset="0"/>
                <a:ea typeface="微软雅黑" panose="020B0503020204020204" pitchFamily="34" charset="-122"/>
              </a:rPr>
              <a:t>CO2</a:t>
            </a:r>
            <a:r>
              <a:rPr lang="zh-CN" altLang="en-US" dirty="0">
                <a:latin typeface="Arial" panose="020B0604020202020204" pitchFamily="34" charset="0"/>
                <a:ea typeface="微软雅黑" panose="020B0503020204020204" pitchFamily="34" charset="-122"/>
              </a:rPr>
              <a:t>等灭火器。</a:t>
            </a:r>
            <a:endParaRPr lang="zh-CN" altLang="en-US" dirty="0">
              <a:latin typeface="Arial" panose="020B0604020202020204" pitchFamily="34" charset="0"/>
              <a:ea typeface="微软雅黑" panose="020B0503020204020204" pitchFamily="34" charset="-122"/>
            </a:endParaRPr>
          </a:p>
          <a:p>
            <a:pPr>
              <a:spcBef>
                <a:spcPct val="20000"/>
              </a:spcBef>
              <a:buChar char="•"/>
            </a:pPr>
            <a:endParaRPr lang="en-US" altLang="ko-KR" sz="1600" dirty="0">
              <a:latin typeface="HY견고딕" pitchFamily="18" charset="-127"/>
              <a:ea typeface="HY견고딕" pitchFamily="18" charset="-127"/>
            </a:endParaRPr>
          </a:p>
        </p:txBody>
      </p:sp>
      <p:sp>
        <p:nvSpPr>
          <p:cNvPr id="9224" name="Text Box 14"/>
          <p:cNvSpPr txBox="1"/>
          <p:nvPr/>
        </p:nvSpPr>
        <p:spPr>
          <a:xfrm>
            <a:off x="4648200" y="1752600"/>
            <a:ext cx="2444750" cy="1465263"/>
          </a:xfrm>
          <a:prstGeom prst="rect">
            <a:avLst/>
          </a:prstGeom>
          <a:noFill/>
          <a:ln w="9525">
            <a:noFill/>
          </a:ln>
        </p:spPr>
        <p:txBody>
          <a:bodyPr wrap="none" anchor="t" anchorCtr="0">
            <a:spAutoFit/>
          </a:bodyPr>
          <a:p>
            <a:pPr latinLnBrk="1"/>
            <a:r>
              <a:rPr lang="zh-CN" altLang="en-US" dirty="0">
                <a:latin typeface="Arial" panose="020B0604020202020204" pitchFamily="34" charset="0"/>
                <a:ea typeface="微软雅黑" panose="020B0503020204020204" pitchFamily="34" charset="-122"/>
              </a:rPr>
              <a:t>电气线路的火</a:t>
            </a:r>
            <a:endParaRPr lang="zh-CN" altLang="en-US" dirty="0">
              <a:latin typeface="Arial" panose="020B0604020202020204" pitchFamily="34" charset="0"/>
              <a:ea typeface="微软雅黑" panose="020B0503020204020204" pitchFamily="34" charset="-122"/>
            </a:endParaRPr>
          </a:p>
          <a:p>
            <a:pPr latinLnBrk="1"/>
            <a:r>
              <a:rPr lang="zh-CN" altLang="en-US" dirty="0">
                <a:latin typeface="Arial" panose="020B0604020202020204" pitchFamily="34" charset="0"/>
                <a:ea typeface="微软雅黑" panose="020B0503020204020204" pitchFamily="34" charset="-122"/>
              </a:rPr>
              <a:t>灾发生率大。电</a:t>
            </a:r>
            <a:endParaRPr lang="zh-CN" altLang="en-US" dirty="0">
              <a:latin typeface="Arial" panose="020B0604020202020204" pitchFamily="34" charset="0"/>
              <a:ea typeface="微软雅黑" panose="020B0503020204020204" pitchFamily="34" charset="-122"/>
            </a:endParaRPr>
          </a:p>
          <a:p>
            <a:pPr latinLnBrk="1"/>
            <a:r>
              <a:rPr lang="zh-CN" altLang="en-US" dirty="0">
                <a:latin typeface="Arial" panose="020B0604020202020204" pitchFamily="34" charset="0"/>
                <a:ea typeface="微软雅黑" panose="020B0503020204020204" pitchFamily="34" charset="-122"/>
              </a:rPr>
              <a:t>气火灾发生的原因</a:t>
            </a:r>
            <a:endParaRPr lang="zh-CN" altLang="en-US" dirty="0">
              <a:latin typeface="Arial" panose="020B0604020202020204" pitchFamily="34" charset="0"/>
              <a:ea typeface="微软雅黑" panose="020B0503020204020204" pitchFamily="34" charset="-122"/>
            </a:endParaRPr>
          </a:p>
          <a:p>
            <a:pPr latinLnBrk="1"/>
            <a:r>
              <a:rPr lang="zh-CN" altLang="en-US" dirty="0">
                <a:latin typeface="Arial" panose="020B0604020202020204" pitchFamily="34" charset="0"/>
                <a:ea typeface="微软雅黑" panose="020B0503020204020204" pitchFamily="34" charset="-122"/>
              </a:rPr>
              <a:t>短路（</a:t>
            </a:r>
            <a:r>
              <a:rPr lang="en-US" altLang="zh-CN" dirty="0">
                <a:latin typeface="Arial" panose="020B0604020202020204" pitchFamily="34" charset="0"/>
                <a:ea typeface="微软雅黑" panose="020B0503020204020204" pitchFamily="34" charset="-122"/>
              </a:rPr>
              <a:t>76%</a:t>
            </a:r>
            <a:r>
              <a:rPr lang="zh-CN" altLang="en-US" dirty="0">
                <a:latin typeface="Arial" panose="020B0604020202020204" pitchFamily="34" charset="0"/>
                <a:ea typeface="微软雅黑" panose="020B0503020204020204" pitchFamily="34" charset="-122"/>
              </a:rPr>
              <a:t>）、过载</a:t>
            </a:r>
            <a:endParaRPr lang="zh-CN" altLang="en-US" dirty="0">
              <a:latin typeface="Arial" panose="020B0604020202020204" pitchFamily="34" charset="0"/>
              <a:ea typeface="微软雅黑" panose="020B0503020204020204" pitchFamily="34" charset="-122"/>
            </a:endParaRPr>
          </a:p>
          <a:p>
            <a:pPr latinLnBrk="1"/>
            <a:r>
              <a:rPr lang="zh-CN" altLang="en-US" dirty="0">
                <a:latin typeface="Arial" panose="020B0604020202020204" pitchFamily="34" charset="0"/>
                <a:ea typeface="微软雅黑" panose="020B0503020204020204" pitchFamily="34" charset="-122"/>
              </a:rPr>
              <a:t>（</a:t>
            </a:r>
            <a:r>
              <a:rPr lang="en-US" altLang="zh-CN" dirty="0">
                <a:latin typeface="Arial" panose="020B0604020202020204" pitchFamily="34" charset="0"/>
                <a:ea typeface="微软雅黑" panose="020B0503020204020204" pitchFamily="34" charset="-122"/>
              </a:rPr>
              <a:t>7%</a:t>
            </a:r>
            <a:r>
              <a:rPr lang="zh-CN" altLang="en-US" dirty="0">
                <a:latin typeface="Arial" panose="020B0604020202020204" pitchFamily="34" charset="0"/>
                <a:ea typeface="微软雅黑" panose="020B0503020204020204" pitchFamily="34" charset="-122"/>
              </a:rPr>
              <a:t>）、漏电（</a:t>
            </a:r>
            <a:r>
              <a:rPr lang="en-US" altLang="zh-CN" dirty="0">
                <a:latin typeface="Arial" panose="020B0604020202020204" pitchFamily="34" charset="0"/>
                <a:ea typeface="微软雅黑" panose="020B0503020204020204" pitchFamily="34" charset="-122"/>
              </a:rPr>
              <a:t>7%</a:t>
            </a:r>
            <a:r>
              <a:rPr lang="zh-CN" altLang="en-US" dirty="0">
                <a:latin typeface="Arial" panose="020B0604020202020204" pitchFamily="34" charset="0"/>
                <a:ea typeface="微软雅黑" panose="020B0503020204020204" pitchFamily="34" charset="-122"/>
              </a:rPr>
              <a:t>）</a:t>
            </a:r>
            <a:endParaRPr lang="en-US" altLang="ko-KR" dirty="0">
              <a:latin typeface="Arial" panose="020B0604020202020204" pitchFamily="34" charset="0"/>
              <a:ea typeface="微软雅黑" panose="020B0503020204020204" pitchFamily="34" charset="-122"/>
            </a:endParaRPr>
          </a:p>
        </p:txBody>
      </p:sp>
      <p:sp>
        <p:nvSpPr>
          <p:cNvPr id="9225" name="Freeform 15"/>
          <p:cNvSpPr/>
          <p:nvPr/>
        </p:nvSpPr>
        <p:spPr>
          <a:xfrm>
            <a:off x="4772025" y="3886200"/>
            <a:ext cx="2314575" cy="2286000"/>
          </a:xfrm>
          <a:custGeom>
            <a:avLst/>
            <a:gdLst/>
            <a:ahLst/>
            <a:cxnLst>
              <a:cxn ang="0">
                <a:pos x="0" y="2147483646"/>
              </a:cxn>
              <a:cxn ang="0">
                <a:pos x="0" y="2147483646"/>
              </a:cxn>
              <a:cxn ang="0">
                <a:pos x="2147483646" y="0"/>
              </a:cxn>
              <a:cxn ang="0">
                <a:pos x="2147483646" y="0"/>
              </a:cxn>
              <a:cxn ang="0">
                <a:pos x="2147483646" y="0"/>
              </a:cxn>
              <a:cxn ang="0">
                <a:pos x="2147483646" y="0"/>
              </a:cxn>
              <a:cxn ang="0">
                <a:pos x="0" y="2147483646"/>
              </a:cxn>
              <a:cxn ang="0">
                <a:pos x="0" y="2147483646"/>
              </a:cxn>
            </a:cxnLst>
            <a:pathLst>
              <a:path w="3200" h="3413">
                <a:moveTo>
                  <a:pt x="0" y="136"/>
                </a:moveTo>
                <a:lnTo>
                  <a:pt x="0" y="3413"/>
                </a:lnTo>
                <a:cubicBezTo>
                  <a:pt x="1767" y="3413"/>
                  <a:pt x="3200" y="1885"/>
                  <a:pt x="3200" y="0"/>
                </a:cubicBezTo>
                <a:cubicBezTo>
                  <a:pt x="3200" y="0"/>
                  <a:pt x="3200" y="0"/>
                  <a:pt x="3200" y="0"/>
                </a:cubicBezTo>
                <a:lnTo>
                  <a:pt x="128" y="0"/>
                </a:lnTo>
                <a:cubicBezTo>
                  <a:pt x="128" y="75"/>
                  <a:pt x="70" y="136"/>
                  <a:pt x="0" y="136"/>
                </a:cubicBezTo>
                <a:cubicBezTo>
                  <a:pt x="0" y="136"/>
                  <a:pt x="0" y="136"/>
                  <a:pt x="0" y="136"/>
                </a:cubicBezTo>
                <a:close/>
              </a:path>
            </a:pathLst>
          </a:custGeom>
          <a:gradFill rotWithShape="1">
            <a:gsLst>
              <a:gs pos="0">
                <a:srgbClr val="6666FF"/>
              </a:gs>
              <a:gs pos="100000">
                <a:srgbClr val="2F2F76"/>
              </a:gs>
            </a:gsLst>
            <a:lin ang="5400000" scaled="1"/>
            <a:tileRect/>
          </a:gradFill>
          <a:ln w="9525"/>
          <a:scene3d>
            <a:camera prst="legacyObliqueTopRight">
              <a:rot lat="0" lon="0" rev="0"/>
            </a:camera>
            <a:lightRig rig="legacyFlat3" dir="b"/>
          </a:scene3d>
          <a:sp3d extrusionH="430200" prstMaterial="legacyMatte">
            <a:bevelT w="13500" h="13500" prst="angle"/>
            <a:bevelB w="13500" h="13500" prst="angle"/>
            <a:extrusionClr>
              <a:srgbClr val="6666FF"/>
            </a:extrusionClr>
          </a:sp3d>
        </p:spPr>
        <p:txBody>
          <a:bodyPr/>
          <a:p>
            <a:endParaRPr lang="zh-CN" altLang="en-US"/>
          </a:p>
        </p:txBody>
      </p:sp>
      <p:sp>
        <p:nvSpPr>
          <p:cNvPr id="9226" name="Freeform 11"/>
          <p:cNvSpPr/>
          <p:nvPr/>
        </p:nvSpPr>
        <p:spPr>
          <a:xfrm>
            <a:off x="3657600" y="3048000"/>
            <a:ext cx="1665288" cy="1644650"/>
          </a:xfrm>
          <a:custGeom>
            <a:avLst/>
            <a:gdLst/>
            <a:ahLst/>
            <a:cxnLst>
              <a:cxn ang="0">
                <a:pos x="0" y="2147483646"/>
              </a:cxn>
              <a:cxn ang="0">
                <a:pos x="2147483646" y="0"/>
              </a:cxn>
              <a:cxn ang="0">
                <a:pos x="2147483646" y="2147483646"/>
              </a:cxn>
              <a:cxn ang="0">
                <a:pos x="2147483646" y="2147483646"/>
              </a:cxn>
              <a:cxn ang="0">
                <a:pos x="2147483646" y="2147483646"/>
              </a:cxn>
              <a:cxn ang="0">
                <a:pos x="0" y="2147483646"/>
              </a:cxn>
            </a:cxnLst>
            <a:pathLst>
              <a:path w="936" h="929">
                <a:moveTo>
                  <a:pt x="0" y="465"/>
                </a:moveTo>
                <a:cubicBezTo>
                  <a:pt x="0" y="208"/>
                  <a:pt x="210" y="0"/>
                  <a:pt x="468" y="0"/>
                </a:cubicBezTo>
                <a:cubicBezTo>
                  <a:pt x="726" y="0"/>
                  <a:pt x="936" y="208"/>
                  <a:pt x="936" y="465"/>
                </a:cubicBezTo>
                <a:cubicBezTo>
                  <a:pt x="936" y="465"/>
                  <a:pt x="936" y="465"/>
                  <a:pt x="936" y="465"/>
                </a:cubicBezTo>
                <a:cubicBezTo>
                  <a:pt x="936" y="721"/>
                  <a:pt x="726" y="929"/>
                  <a:pt x="468" y="929"/>
                </a:cubicBezTo>
                <a:cubicBezTo>
                  <a:pt x="210" y="929"/>
                  <a:pt x="0" y="721"/>
                  <a:pt x="0" y="465"/>
                </a:cubicBezTo>
              </a:path>
            </a:pathLst>
          </a:custGeom>
          <a:gradFill rotWithShape="0">
            <a:gsLst>
              <a:gs pos="0">
                <a:srgbClr val="DDDDDD"/>
              </a:gs>
              <a:gs pos="100000">
                <a:srgbClr val="A8A8A8"/>
              </a:gs>
            </a:gsLst>
            <a:path path="rect">
              <a:fillToRect r="100000" b="100000"/>
            </a:path>
            <a:tileRect/>
          </a:gradFill>
          <a:ln w="3175">
            <a:noFill/>
          </a:ln>
          <a:effectLst>
            <a:outerShdw dist="85194" dir="3806096" algn="ctr" rotWithShape="0">
              <a:srgbClr val="000000">
                <a:alpha val="29999"/>
              </a:srgbClr>
            </a:outerShdw>
          </a:effectLst>
        </p:spPr>
        <p:txBody>
          <a:bodyPr/>
          <a:p>
            <a:endParaRPr lang="zh-CN" altLang="en-US"/>
          </a:p>
          <a:p>
            <a:endParaRPr lang="zh-CN" altLang="en-US"/>
          </a:p>
          <a:p>
            <a:r>
              <a:rPr lang="zh-CN" altLang="en-US"/>
              <a:t> </a:t>
            </a:r>
            <a:r>
              <a:rPr lang="en-US" altLang="zh-CN"/>
              <a:t>   </a:t>
            </a:r>
            <a:r>
              <a:rPr lang="zh-CN" altLang="en-US" sz="3600">
                <a:solidFill>
                  <a:srgbClr val="FF0000"/>
                </a:solidFill>
              </a:rPr>
              <a:t>特征</a:t>
            </a:r>
            <a:endParaRPr lang="zh-CN" altLang="en-US" sz="3600">
              <a:solidFill>
                <a:srgbClr val="FF0000"/>
              </a:solidFill>
            </a:endParaRPr>
          </a:p>
        </p:txBody>
      </p:sp>
      <p:sp>
        <p:nvSpPr>
          <p:cNvPr id="9227" name="Rectangle 17"/>
          <p:cNvSpPr/>
          <p:nvPr/>
        </p:nvSpPr>
        <p:spPr>
          <a:xfrm>
            <a:off x="5181600" y="4114800"/>
            <a:ext cx="1784350" cy="915988"/>
          </a:xfrm>
          <a:prstGeom prst="rect">
            <a:avLst/>
          </a:prstGeom>
          <a:noFill/>
          <a:ln w="9525">
            <a:noFill/>
          </a:ln>
        </p:spPr>
        <p:txBody>
          <a:bodyPr wrap="none" anchor="t" anchorCtr="0">
            <a:spAutoFit/>
          </a:bodyPr>
          <a:p>
            <a:r>
              <a:rPr lang="zh-CN" altLang="en-US" dirty="0">
                <a:latin typeface="Arial" panose="020B0604020202020204" pitchFamily="34" charset="0"/>
                <a:ea typeface="微软雅黑" panose="020B0503020204020204" pitchFamily="34" charset="-122"/>
              </a:rPr>
              <a:t>产生有毒气体，</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熏坏物质或造成</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人员伤亡</a:t>
            </a:r>
            <a:endParaRPr lang="zh-CN" altLang="en-US" dirty="0">
              <a:latin typeface="Arial" panose="020B0604020202020204" pitchFamily="34" charset="0"/>
              <a:ea typeface="微软雅黑" panose="020B0503020204020204" pitchFamily="34" charset="-122"/>
            </a:endParaRPr>
          </a:p>
        </p:txBody>
      </p:sp>
      <p:pic>
        <p:nvPicPr>
          <p:cNvPr id="9228" name="Picture 19"/>
          <p:cNvPicPr>
            <a:picLocks noChangeAspect="1"/>
          </p:cNvPicPr>
          <p:nvPr/>
        </p:nvPicPr>
        <p:blipFill>
          <a:blip r:embed="rId1"/>
          <a:stretch>
            <a:fillRect/>
          </a:stretch>
        </p:blipFill>
        <p:spPr>
          <a:xfrm>
            <a:off x="7010400" y="1066800"/>
            <a:ext cx="1971675" cy="14859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2"/>
          <p:cNvSpPr>
            <a:spLocks noGrp="1"/>
          </p:cNvSpPr>
          <p:nvPr>
            <p:ph type="title"/>
          </p:nvPr>
        </p:nvSpPr>
        <p:spPr/>
        <p:txBody>
          <a:bodyPr vert="horz" wrap="square" lIns="91440" tIns="45720" rIns="91440" bIns="45720" anchor="ctr" anchorCtr="0"/>
          <a:p>
            <a:pPr eaLnBrk="1" hangingPunct="1"/>
            <a:r>
              <a:rPr lang="zh-CN" altLang="en-US" sz="3600" b="1" dirty="0">
                <a:solidFill>
                  <a:srgbClr val="FF0000"/>
                </a:solidFill>
                <a:latin typeface="+mj-lt"/>
                <a:ea typeface="华文行楷" pitchFamily="2" charset="-122"/>
                <a:cs typeface="+mj-cs"/>
              </a:rPr>
              <a:t>电气火灾发生的原因主要有以下几点</a:t>
            </a:r>
            <a:endParaRPr lang="zh-CN" altLang="en-US" sz="3600" b="1" dirty="0">
              <a:solidFill>
                <a:srgbClr val="FF0000"/>
              </a:solidFill>
              <a:latin typeface="+mj-lt"/>
              <a:ea typeface="华文行楷" pitchFamily="2" charset="-122"/>
              <a:cs typeface="+mj-cs"/>
            </a:endParaRPr>
          </a:p>
        </p:txBody>
      </p:sp>
      <p:grpSp>
        <p:nvGrpSpPr>
          <p:cNvPr id="10242" name="Group 3"/>
          <p:cNvGrpSpPr/>
          <p:nvPr/>
        </p:nvGrpSpPr>
        <p:grpSpPr>
          <a:xfrm>
            <a:off x="457200" y="1676400"/>
            <a:ext cx="7924800" cy="4495800"/>
            <a:chOff x="288" y="873"/>
            <a:chExt cx="5280" cy="2967"/>
          </a:xfrm>
        </p:grpSpPr>
        <p:sp>
          <p:nvSpPr>
            <p:cNvPr id="10243" name="Oval 4"/>
            <p:cNvSpPr/>
            <p:nvPr/>
          </p:nvSpPr>
          <p:spPr>
            <a:xfrm>
              <a:off x="1632" y="1344"/>
              <a:ext cx="2544" cy="2496"/>
            </a:xfrm>
            <a:prstGeom prst="ellipse">
              <a:avLst/>
            </a:prstGeom>
            <a:noFill/>
            <a:ln w="19050" cap="flat" cmpd="sng">
              <a:solidFill>
                <a:schemeClr val="accent1"/>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nvGrpSpPr>
            <p:cNvPr id="10244" name="Group 5"/>
            <p:cNvGrpSpPr/>
            <p:nvPr/>
          </p:nvGrpSpPr>
          <p:grpSpPr>
            <a:xfrm>
              <a:off x="2256" y="1968"/>
              <a:ext cx="1296" cy="1344"/>
              <a:chOff x="2016" y="1920"/>
              <a:chExt cx="1680" cy="1680"/>
            </a:xfrm>
          </p:grpSpPr>
          <p:sp>
            <p:nvSpPr>
              <p:cNvPr id="10245" name="Oval 6"/>
              <p:cNvSpPr/>
              <p:nvPr/>
            </p:nvSpPr>
            <p:spPr>
              <a:xfrm>
                <a:off x="2016" y="1920"/>
                <a:ext cx="1680" cy="1680"/>
              </a:xfrm>
              <a:prstGeom prst="ellipse">
                <a:avLst/>
              </a:prstGeom>
              <a:gradFill rotWithShape="1">
                <a:gsLst>
                  <a:gs pos="0">
                    <a:srgbClr val="FF6600"/>
                  </a:gs>
                  <a:gs pos="100000">
                    <a:srgbClr val="742E00"/>
                  </a:gs>
                </a:gsLst>
                <a:lin ang="5400000" scaled="1"/>
                <a:tileRect/>
              </a:gradFill>
              <a:ln w="9525" cap="flat" cmpd="sng">
                <a:solidFill>
                  <a:schemeClr val="tx1"/>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0246" name="Freeform 7"/>
              <p:cNvSpPr/>
              <p:nvPr/>
            </p:nvSpPr>
            <p:spPr>
              <a:xfrm>
                <a:off x="2208" y="1948"/>
                <a:ext cx="1296" cy="634"/>
              </a:xfrm>
              <a:custGeom>
                <a:avLst/>
                <a:gdLst/>
                <a:ahLst/>
                <a:cxnLst>
                  <a:cxn ang="0">
                    <a:pos x="1228" y="283"/>
                  </a:cxn>
                  <a:cxn ang="0">
                    <a:pos x="1244" y="313"/>
                  </a:cxn>
                  <a:cxn ang="0">
                    <a:pos x="1247" y="339"/>
                  </a:cxn>
                  <a:cxn ang="0">
                    <a:pos x="1242" y="364"/>
                  </a:cxn>
                  <a:cxn ang="0">
                    <a:pos x="1225" y="388"/>
                  </a:cxn>
                  <a:cxn ang="0">
                    <a:pos x="1201" y="409"/>
                  </a:cxn>
                  <a:cxn ang="0">
                    <a:pos x="1170" y="427"/>
                  </a:cxn>
                  <a:cxn ang="0">
                    <a:pos x="1129" y="443"/>
                  </a:cxn>
                  <a:cxn ang="0">
                    <a:pos x="1083" y="459"/>
                  </a:cxn>
                  <a:cxn ang="0">
                    <a:pos x="1031" y="471"/>
                  </a:cxn>
                  <a:cxn ang="0">
                    <a:pos x="973" y="482"/>
                  </a:cxn>
                  <a:cxn ang="0">
                    <a:pos x="913" y="490"/>
                  </a:cxn>
                  <a:cxn ang="0">
                    <a:pos x="846" y="497"/>
                  </a:cxn>
                  <a:cxn ang="0">
                    <a:pos x="778" y="501"/>
                  </a:cxn>
                  <a:cxn ang="0">
                    <a:pos x="751" y="503"/>
                  </a:cxn>
                  <a:cxn ang="0">
                    <a:pos x="449" y="503"/>
                  </a:cxn>
                  <a:cxn ang="0">
                    <a:pos x="445" y="503"/>
                  </a:cxn>
                  <a:cxn ang="0">
                    <a:pos x="386" y="500"/>
                  </a:cxn>
                  <a:cxn ang="0">
                    <a:pos x="329" y="497"/>
                  </a:cxn>
                  <a:cxn ang="0">
                    <a:pos x="275" y="492"/>
                  </a:cxn>
                  <a:cxn ang="0">
                    <a:pos x="223" y="487"/>
                  </a:cxn>
                  <a:cxn ang="0">
                    <a:pos x="176" y="478"/>
                  </a:cxn>
                  <a:cxn ang="0">
                    <a:pos x="132" y="467"/>
                  </a:cxn>
                  <a:cxn ang="0">
                    <a:pos x="96" y="458"/>
                  </a:cxn>
                  <a:cxn ang="0">
                    <a:pos x="64" y="445"/>
                  </a:cxn>
                  <a:cxn ang="0">
                    <a:pos x="36" y="429"/>
                  </a:cxn>
                  <a:cxn ang="0">
                    <a:pos x="18" y="411"/>
                  </a:cxn>
                  <a:cxn ang="0">
                    <a:pos x="6" y="391"/>
                  </a:cxn>
                  <a:cxn ang="0">
                    <a:pos x="0" y="370"/>
                  </a:cxn>
                  <a:cxn ang="0">
                    <a:pos x="0" y="367"/>
                  </a:cxn>
                  <a:cxn ang="0">
                    <a:pos x="4" y="344"/>
                  </a:cxn>
                  <a:cxn ang="0">
                    <a:pos x="16" y="315"/>
                  </a:cxn>
                  <a:cxn ang="0">
                    <a:pos x="48" y="261"/>
                  </a:cxn>
                  <a:cxn ang="0">
                    <a:pos x="88" y="211"/>
                  </a:cxn>
                  <a:cxn ang="0">
                    <a:pos x="138" y="166"/>
                  </a:cxn>
                  <a:cxn ang="0">
                    <a:pos x="192" y="125"/>
                  </a:cxn>
                  <a:cxn ang="0">
                    <a:pos x="255" y="88"/>
                  </a:cxn>
                  <a:cxn ang="0">
                    <a:pos x="323" y="58"/>
                  </a:cxn>
                  <a:cxn ang="0">
                    <a:pos x="391" y="33"/>
                  </a:cxn>
                  <a:cxn ang="0">
                    <a:pos x="470" y="15"/>
                  </a:cxn>
                  <a:cxn ang="0">
                    <a:pos x="548" y="4"/>
                  </a:cxn>
                  <a:cxn ang="0">
                    <a:pos x="630" y="0"/>
                  </a:cxn>
                  <a:cxn ang="0">
                    <a:pos x="630" y="0"/>
                  </a:cxn>
                  <a:cxn ang="0">
                    <a:pos x="717" y="4"/>
                  </a:cxn>
                  <a:cxn ang="0">
                    <a:pos x="800" y="16"/>
                  </a:cxn>
                  <a:cxn ang="0">
                    <a:pos x="880" y="37"/>
                  </a:cxn>
                  <a:cxn ang="0">
                    <a:pos x="954" y="63"/>
                  </a:cxn>
                  <a:cxn ang="0">
                    <a:pos x="1022" y="97"/>
                  </a:cxn>
                  <a:cxn ang="0">
                    <a:pos x="1085" y="137"/>
                  </a:cxn>
                  <a:cxn ang="0">
                    <a:pos x="1141" y="181"/>
                  </a:cxn>
                  <a:cxn ang="0">
                    <a:pos x="1188" y="229"/>
                  </a:cxn>
                  <a:cxn ang="0">
                    <a:pos x="1228" y="283"/>
                  </a:cxn>
                  <a:cxn ang="0">
                    <a:pos x="1228" y="283"/>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tileRect/>
              </a:gradFill>
              <a:ln w="0">
                <a:noFill/>
              </a:ln>
            </p:spPr>
            <p:txBody>
              <a:bodyPr/>
              <a:p>
                <a:endParaRPr lang="zh-CN" altLang="en-US"/>
              </a:p>
            </p:txBody>
          </p:sp>
        </p:grpSp>
        <p:sp>
          <p:nvSpPr>
            <p:cNvPr id="91144" name="Text Box 8"/>
            <p:cNvSpPr txBox="1">
              <a:spLocks noChangeArrowheads="1"/>
            </p:cNvSpPr>
            <p:nvPr/>
          </p:nvSpPr>
          <p:spPr bwMode="gray">
            <a:xfrm>
              <a:off x="2463" y="2496"/>
              <a:ext cx="935" cy="302"/>
            </a:xfrm>
            <a:prstGeom prst="rect">
              <a:avLst/>
            </a:prstGeom>
            <a:noFill/>
            <a:ln w="9525">
              <a:noFill/>
              <a:miter lim="800000"/>
            </a:ln>
            <a:effectLst/>
          </p:spPr>
          <p:txBody>
            <a:bodyPr wrap="none">
              <a:spAutoFit/>
            </a:bodyPr>
            <a:lstStyle/>
            <a:p>
              <a:pPr marR="0" algn="ctr" defTabSz="914400" eaLnBrk="0" hangingPunct="0">
                <a:buClrTx/>
                <a:buSzTx/>
                <a:buFontTx/>
                <a:buNone/>
                <a:defRPr/>
              </a:pPr>
              <a:r>
                <a:rPr kumimoji="0" lang="en-US" altLang="zh-CN" sz="2400" b="1" kern="1200" cap="none" spc="0" normalizeH="0" baseline="0" noProof="0" dirty="0">
                  <a:solidFill>
                    <a:srgbClr val="FFFF00"/>
                  </a:solidFill>
                  <a:effectLst>
                    <a:outerShdw blurRad="38100" dist="38100" dir="2700000" algn="tl">
                      <a:srgbClr val="C0C0C0"/>
                    </a:outerShdw>
                  </a:effectLst>
                  <a:latin typeface="Arial" panose="020B0604020202020204" pitchFamily="34" charset="0"/>
                  <a:ea typeface="微软雅黑" panose="020B0503020204020204" pitchFamily="34" charset="-122"/>
                  <a:cs typeface="+mn-cs"/>
                </a:rPr>
                <a:t>Concept</a:t>
              </a:r>
              <a:endParaRPr kumimoji="0" lang="en-US" altLang="zh-CN" sz="2400" b="1" kern="1200" cap="none" spc="0" normalizeH="0" baseline="0" noProof="0" dirty="0">
                <a:solidFill>
                  <a:srgbClr val="FFFF00"/>
                </a:solidFill>
                <a:effectLst>
                  <a:outerShdw blurRad="38100" dist="38100" dir="2700000" algn="tl">
                    <a:srgbClr val="C0C0C0"/>
                  </a:outerShdw>
                </a:effectLst>
                <a:latin typeface="Arial" panose="020B0604020202020204" pitchFamily="34" charset="0"/>
                <a:ea typeface="微软雅黑" panose="020B0503020204020204" pitchFamily="34" charset="-122"/>
                <a:cs typeface="+mn-cs"/>
              </a:endParaRPr>
            </a:p>
          </p:txBody>
        </p:sp>
        <p:grpSp>
          <p:nvGrpSpPr>
            <p:cNvPr id="10248" name="Group 9"/>
            <p:cNvGrpSpPr/>
            <p:nvPr/>
          </p:nvGrpSpPr>
          <p:grpSpPr>
            <a:xfrm>
              <a:off x="2640" y="1104"/>
              <a:ext cx="432" cy="415"/>
              <a:chOff x="2640" y="1088"/>
              <a:chExt cx="432" cy="415"/>
            </a:xfrm>
          </p:grpSpPr>
          <p:grpSp>
            <p:nvGrpSpPr>
              <p:cNvPr id="10249" name="Group 10"/>
              <p:cNvGrpSpPr/>
              <p:nvPr/>
            </p:nvGrpSpPr>
            <p:grpSpPr>
              <a:xfrm>
                <a:off x="2640" y="1088"/>
                <a:ext cx="432" cy="415"/>
                <a:chOff x="2016" y="1920"/>
                <a:chExt cx="1680" cy="1680"/>
              </a:xfrm>
            </p:grpSpPr>
            <p:sp>
              <p:nvSpPr>
                <p:cNvPr id="91147" name="Oval 11"/>
                <p:cNvSpPr>
                  <a:spLocks noChangeArrowheads="1"/>
                </p:cNvSpPr>
                <p:nvPr/>
              </p:nvSpPr>
              <p:spPr bwMode="gray">
                <a:xfrm>
                  <a:off x="2017" y="1918"/>
                  <a:ext cx="1678" cy="1684"/>
                </a:xfrm>
                <a:prstGeom prst="ellipse">
                  <a:avLst/>
                </a:prstGeom>
                <a:gradFill rotWithShape="1">
                  <a:gsLst>
                    <a:gs pos="0">
                      <a:schemeClr val="accent2"/>
                    </a:gs>
                    <a:gs pos="100000">
                      <a:schemeClr val="accent2">
                        <a:gamma/>
                        <a:shade val="42353"/>
                        <a:invGamma/>
                      </a:schemeClr>
                    </a:gs>
                  </a:gsLst>
                  <a:lin ang="5400000" scaled="1"/>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251" name="Freeform 12"/>
                <p:cNvSpPr/>
                <p:nvPr/>
              </p:nvSpPr>
              <p:spPr>
                <a:xfrm>
                  <a:off x="2208" y="1948"/>
                  <a:ext cx="1296" cy="634"/>
                </a:xfrm>
                <a:custGeom>
                  <a:avLst/>
                  <a:gdLst/>
                  <a:ahLst/>
                  <a:cxnLst>
                    <a:cxn ang="0">
                      <a:pos x="1228" y="283"/>
                    </a:cxn>
                    <a:cxn ang="0">
                      <a:pos x="1244" y="313"/>
                    </a:cxn>
                    <a:cxn ang="0">
                      <a:pos x="1247" y="339"/>
                    </a:cxn>
                    <a:cxn ang="0">
                      <a:pos x="1242" y="364"/>
                    </a:cxn>
                    <a:cxn ang="0">
                      <a:pos x="1225" y="388"/>
                    </a:cxn>
                    <a:cxn ang="0">
                      <a:pos x="1201" y="409"/>
                    </a:cxn>
                    <a:cxn ang="0">
                      <a:pos x="1170" y="427"/>
                    </a:cxn>
                    <a:cxn ang="0">
                      <a:pos x="1129" y="443"/>
                    </a:cxn>
                    <a:cxn ang="0">
                      <a:pos x="1083" y="459"/>
                    </a:cxn>
                    <a:cxn ang="0">
                      <a:pos x="1031" y="471"/>
                    </a:cxn>
                    <a:cxn ang="0">
                      <a:pos x="973" y="482"/>
                    </a:cxn>
                    <a:cxn ang="0">
                      <a:pos x="913" y="490"/>
                    </a:cxn>
                    <a:cxn ang="0">
                      <a:pos x="846" y="497"/>
                    </a:cxn>
                    <a:cxn ang="0">
                      <a:pos x="778" y="501"/>
                    </a:cxn>
                    <a:cxn ang="0">
                      <a:pos x="751" y="503"/>
                    </a:cxn>
                    <a:cxn ang="0">
                      <a:pos x="449" y="503"/>
                    </a:cxn>
                    <a:cxn ang="0">
                      <a:pos x="445" y="503"/>
                    </a:cxn>
                    <a:cxn ang="0">
                      <a:pos x="386" y="500"/>
                    </a:cxn>
                    <a:cxn ang="0">
                      <a:pos x="329" y="497"/>
                    </a:cxn>
                    <a:cxn ang="0">
                      <a:pos x="275" y="492"/>
                    </a:cxn>
                    <a:cxn ang="0">
                      <a:pos x="223" y="487"/>
                    </a:cxn>
                    <a:cxn ang="0">
                      <a:pos x="176" y="478"/>
                    </a:cxn>
                    <a:cxn ang="0">
                      <a:pos x="132" y="467"/>
                    </a:cxn>
                    <a:cxn ang="0">
                      <a:pos x="96" y="458"/>
                    </a:cxn>
                    <a:cxn ang="0">
                      <a:pos x="64" y="445"/>
                    </a:cxn>
                    <a:cxn ang="0">
                      <a:pos x="36" y="429"/>
                    </a:cxn>
                    <a:cxn ang="0">
                      <a:pos x="18" y="411"/>
                    </a:cxn>
                    <a:cxn ang="0">
                      <a:pos x="6" y="391"/>
                    </a:cxn>
                    <a:cxn ang="0">
                      <a:pos x="0" y="370"/>
                    </a:cxn>
                    <a:cxn ang="0">
                      <a:pos x="0" y="367"/>
                    </a:cxn>
                    <a:cxn ang="0">
                      <a:pos x="4" y="344"/>
                    </a:cxn>
                    <a:cxn ang="0">
                      <a:pos x="16" y="315"/>
                    </a:cxn>
                    <a:cxn ang="0">
                      <a:pos x="48" y="261"/>
                    </a:cxn>
                    <a:cxn ang="0">
                      <a:pos x="88" y="211"/>
                    </a:cxn>
                    <a:cxn ang="0">
                      <a:pos x="138" y="166"/>
                    </a:cxn>
                    <a:cxn ang="0">
                      <a:pos x="192" y="125"/>
                    </a:cxn>
                    <a:cxn ang="0">
                      <a:pos x="255" y="88"/>
                    </a:cxn>
                    <a:cxn ang="0">
                      <a:pos x="323" y="58"/>
                    </a:cxn>
                    <a:cxn ang="0">
                      <a:pos x="391" y="33"/>
                    </a:cxn>
                    <a:cxn ang="0">
                      <a:pos x="470" y="15"/>
                    </a:cxn>
                    <a:cxn ang="0">
                      <a:pos x="548" y="4"/>
                    </a:cxn>
                    <a:cxn ang="0">
                      <a:pos x="630" y="0"/>
                    </a:cxn>
                    <a:cxn ang="0">
                      <a:pos x="630" y="0"/>
                    </a:cxn>
                    <a:cxn ang="0">
                      <a:pos x="717" y="4"/>
                    </a:cxn>
                    <a:cxn ang="0">
                      <a:pos x="800" y="16"/>
                    </a:cxn>
                    <a:cxn ang="0">
                      <a:pos x="880" y="37"/>
                    </a:cxn>
                    <a:cxn ang="0">
                      <a:pos x="954" y="63"/>
                    </a:cxn>
                    <a:cxn ang="0">
                      <a:pos x="1022" y="97"/>
                    </a:cxn>
                    <a:cxn ang="0">
                      <a:pos x="1085" y="137"/>
                    </a:cxn>
                    <a:cxn ang="0">
                      <a:pos x="1141" y="181"/>
                    </a:cxn>
                    <a:cxn ang="0">
                      <a:pos x="1188" y="229"/>
                    </a:cxn>
                    <a:cxn ang="0">
                      <a:pos x="1228" y="283"/>
                    </a:cxn>
                    <a:cxn ang="0">
                      <a:pos x="1228" y="283"/>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tileRect/>
                </a:gradFill>
                <a:ln w="0">
                  <a:noFill/>
                </a:ln>
              </p:spPr>
              <p:txBody>
                <a:bodyPr/>
                <a:p>
                  <a:endParaRPr lang="zh-CN" altLang="en-US"/>
                </a:p>
              </p:txBody>
            </p:sp>
          </p:grpSp>
          <p:sp>
            <p:nvSpPr>
              <p:cNvPr id="91149" name="Text Box 13"/>
              <p:cNvSpPr txBox="1">
                <a:spLocks noChangeArrowheads="1"/>
              </p:cNvSpPr>
              <p:nvPr/>
            </p:nvSpPr>
            <p:spPr bwMode="gray">
              <a:xfrm>
                <a:off x="2727" y="1149"/>
                <a:ext cx="277" cy="304"/>
              </a:xfrm>
              <a:prstGeom prst="rect">
                <a:avLst/>
              </a:prstGeom>
              <a:noFill/>
              <a:ln w="9525" algn="ctr">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rPr>
                  <a:t>B</a:t>
                </a:r>
                <a:endPar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endParaRPr>
              </a:p>
            </p:txBody>
          </p:sp>
        </p:grpSp>
        <p:grpSp>
          <p:nvGrpSpPr>
            <p:cNvPr id="10253" name="Group 14"/>
            <p:cNvGrpSpPr/>
            <p:nvPr/>
          </p:nvGrpSpPr>
          <p:grpSpPr>
            <a:xfrm>
              <a:off x="2236" y="3191"/>
              <a:ext cx="201" cy="176"/>
              <a:chOff x="2236" y="3191"/>
              <a:chExt cx="201" cy="176"/>
            </a:xfrm>
          </p:grpSpPr>
          <p:sp>
            <p:nvSpPr>
              <p:cNvPr id="10254" name="Oval 15"/>
              <p:cNvSpPr/>
              <p:nvPr/>
            </p:nvSpPr>
            <p:spPr>
              <a:xfrm rot="-3372907">
                <a:off x="2237" y="3281"/>
                <a:ext cx="82" cy="87"/>
              </a:xfrm>
              <a:prstGeom prst="ellipse">
                <a:avLst/>
              </a:prstGeom>
              <a:gradFill rotWithShape="1">
                <a:gsLst>
                  <a:gs pos="0">
                    <a:schemeClr val="folHlink"/>
                  </a:gs>
                  <a:gs pos="100000">
                    <a:srgbClr val="48677F"/>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sp>
            <p:nvSpPr>
              <p:cNvPr id="10255" name="Oval 16"/>
              <p:cNvSpPr/>
              <p:nvPr/>
            </p:nvSpPr>
            <p:spPr>
              <a:xfrm rot="-3372907">
                <a:off x="2351" y="3187"/>
                <a:ext cx="82" cy="87"/>
              </a:xfrm>
              <a:prstGeom prst="ellipse">
                <a:avLst/>
              </a:prstGeom>
              <a:gradFill rotWithShape="1">
                <a:gsLst>
                  <a:gs pos="0">
                    <a:schemeClr val="folHlink"/>
                  </a:gs>
                  <a:gs pos="100000">
                    <a:srgbClr val="48677F"/>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grpSp>
        <p:grpSp>
          <p:nvGrpSpPr>
            <p:cNvPr id="10256" name="Group 17"/>
            <p:cNvGrpSpPr/>
            <p:nvPr/>
          </p:nvGrpSpPr>
          <p:grpSpPr>
            <a:xfrm>
              <a:off x="1824" y="3357"/>
              <a:ext cx="432" cy="432"/>
              <a:chOff x="1824" y="3357"/>
              <a:chExt cx="432" cy="432"/>
            </a:xfrm>
          </p:grpSpPr>
          <p:grpSp>
            <p:nvGrpSpPr>
              <p:cNvPr id="10257" name="Group 18"/>
              <p:cNvGrpSpPr/>
              <p:nvPr/>
            </p:nvGrpSpPr>
            <p:grpSpPr>
              <a:xfrm>
                <a:off x="1824" y="3357"/>
                <a:ext cx="432" cy="432"/>
                <a:chOff x="2016" y="1920"/>
                <a:chExt cx="1680" cy="1680"/>
              </a:xfrm>
            </p:grpSpPr>
            <p:sp>
              <p:nvSpPr>
                <p:cNvPr id="91155" name="Oval 19"/>
                <p:cNvSpPr>
                  <a:spLocks noChangeArrowheads="1"/>
                </p:cNvSpPr>
                <p:nvPr/>
              </p:nvSpPr>
              <p:spPr bwMode="gray">
                <a:xfrm>
                  <a:off x="2015" y="1920"/>
                  <a:ext cx="1682" cy="1679"/>
                </a:xfrm>
                <a:prstGeom prst="ellipse">
                  <a:avLst/>
                </a:prstGeom>
                <a:gradFill rotWithShape="1">
                  <a:gsLst>
                    <a:gs pos="0">
                      <a:schemeClr val="folHlink"/>
                    </a:gs>
                    <a:gs pos="100000">
                      <a:schemeClr val="folHlink">
                        <a:gamma/>
                        <a:shade val="24314"/>
                        <a:invGamma/>
                      </a:schemeClr>
                    </a:gs>
                  </a:gsLst>
                  <a:lin ang="5400000" scaled="1"/>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259" name="Freeform 20"/>
                <p:cNvSpPr/>
                <p:nvPr/>
              </p:nvSpPr>
              <p:spPr>
                <a:xfrm>
                  <a:off x="2208" y="1948"/>
                  <a:ext cx="1296" cy="634"/>
                </a:xfrm>
                <a:custGeom>
                  <a:avLst/>
                  <a:gdLst/>
                  <a:ahLst/>
                  <a:cxnLst>
                    <a:cxn ang="0">
                      <a:pos x="1228" y="283"/>
                    </a:cxn>
                    <a:cxn ang="0">
                      <a:pos x="1244" y="313"/>
                    </a:cxn>
                    <a:cxn ang="0">
                      <a:pos x="1247" y="339"/>
                    </a:cxn>
                    <a:cxn ang="0">
                      <a:pos x="1242" y="364"/>
                    </a:cxn>
                    <a:cxn ang="0">
                      <a:pos x="1225" y="388"/>
                    </a:cxn>
                    <a:cxn ang="0">
                      <a:pos x="1201" y="409"/>
                    </a:cxn>
                    <a:cxn ang="0">
                      <a:pos x="1170" y="427"/>
                    </a:cxn>
                    <a:cxn ang="0">
                      <a:pos x="1129" y="443"/>
                    </a:cxn>
                    <a:cxn ang="0">
                      <a:pos x="1083" y="459"/>
                    </a:cxn>
                    <a:cxn ang="0">
                      <a:pos x="1031" y="471"/>
                    </a:cxn>
                    <a:cxn ang="0">
                      <a:pos x="973" y="482"/>
                    </a:cxn>
                    <a:cxn ang="0">
                      <a:pos x="913" y="490"/>
                    </a:cxn>
                    <a:cxn ang="0">
                      <a:pos x="846" y="497"/>
                    </a:cxn>
                    <a:cxn ang="0">
                      <a:pos x="778" y="501"/>
                    </a:cxn>
                    <a:cxn ang="0">
                      <a:pos x="751" y="503"/>
                    </a:cxn>
                    <a:cxn ang="0">
                      <a:pos x="449" y="503"/>
                    </a:cxn>
                    <a:cxn ang="0">
                      <a:pos x="445" y="503"/>
                    </a:cxn>
                    <a:cxn ang="0">
                      <a:pos x="386" y="500"/>
                    </a:cxn>
                    <a:cxn ang="0">
                      <a:pos x="329" y="497"/>
                    </a:cxn>
                    <a:cxn ang="0">
                      <a:pos x="275" y="492"/>
                    </a:cxn>
                    <a:cxn ang="0">
                      <a:pos x="223" y="487"/>
                    </a:cxn>
                    <a:cxn ang="0">
                      <a:pos x="176" y="478"/>
                    </a:cxn>
                    <a:cxn ang="0">
                      <a:pos x="132" y="467"/>
                    </a:cxn>
                    <a:cxn ang="0">
                      <a:pos x="96" y="458"/>
                    </a:cxn>
                    <a:cxn ang="0">
                      <a:pos x="64" y="445"/>
                    </a:cxn>
                    <a:cxn ang="0">
                      <a:pos x="36" y="429"/>
                    </a:cxn>
                    <a:cxn ang="0">
                      <a:pos x="18" y="411"/>
                    </a:cxn>
                    <a:cxn ang="0">
                      <a:pos x="6" y="391"/>
                    </a:cxn>
                    <a:cxn ang="0">
                      <a:pos x="0" y="370"/>
                    </a:cxn>
                    <a:cxn ang="0">
                      <a:pos x="0" y="367"/>
                    </a:cxn>
                    <a:cxn ang="0">
                      <a:pos x="4" y="344"/>
                    </a:cxn>
                    <a:cxn ang="0">
                      <a:pos x="16" y="315"/>
                    </a:cxn>
                    <a:cxn ang="0">
                      <a:pos x="48" y="261"/>
                    </a:cxn>
                    <a:cxn ang="0">
                      <a:pos x="88" y="211"/>
                    </a:cxn>
                    <a:cxn ang="0">
                      <a:pos x="138" y="166"/>
                    </a:cxn>
                    <a:cxn ang="0">
                      <a:pos x="192" y="125"/>
                    </a:cxn>
                    <a:cxn ang="0">
                      <a:pos x="255" y="88"/>
                    </a:cxn>
                    <a:cxn ang="0">
                      <a:pos x="323" y="58"/>
                    </a:cxn>
                    <a:cxn ang="0">
                      <a:pos x="391" y="33"/>
                    </a:cxn>
                    <a:cxn ang="0">
                      <a:pos x="470" y="15"/>
                    </a:cxn>
                    <a:cxn ang="0">
                      <a:pos x="548" y="4"/>
                    </a:cxn>
                    <a:cxn ang="0">
                      <a:pos x="630" y="0"/>
                    </a:cxn>
                    <a:cxn ang="0">
                      <a:pos x="630" y="0"/>
                    </a:cxn>
                    <a:cxn ang="0">
                      <a:pos x="717" y="4"/>
                    </a:cxn>
                    <a:cxn ang="0">
                      <a:pos x="800" y="16"/>
                    </a:cxn>
                    <a:cxn ang="0">
                      <a:pos x="880" y="37"/>
                    </a:cxn>
                    <a:cxn ang="0">
                      <a:pos x="954" y="63"/>
                    </a:cxn>
                    <a:cxn ang="0">
                      <a:pos x="1022" y="97"/>
                    </a:cxn>
                    <a:cxn ang="0">
                      <a:pos x="1085" y="137"/>
                    </a:cxn>
                    <a:cxn ang="0">
                      <a:pos x="1141" y="181"/>
                    </a:cxn>
                    <a:cxn ang="0">
                      <a:pos x="1188" y="229"/>
                    </a:cxn>
                    <a:cxn ang="0">
                      <a:pos x="1228" y="283"/>
                    </a:cxn>
                    <a:cxn ang="0">
                      <a:pos x="1228" y="283"/>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tileRect/>
                </a:gradFill>
                <a:ln w="0">
                  <a:noFill/>
                </a:ln>
              </p:spPr>
              <p:txBody>
                <a:bodyPr/>
                <a:p>
                  <a:endParaRPr lang="zh-CN" altLang="en-US"/>
                </a:p>
              </p:txBody>
            </p:sp>
          </p:grpSp>
          <p:sp>
            <p:nvSpPr>
              <p:cNvPr id="91157" name="Text Box 21"/>
              <p:cNvSpPr txBox="1">
                <a:spLocks noChangeArrowheads="1"/>
              </p:cNvSpPr>
              <p:nvPr/>
            </p:nvSpPr>
            <p:spPr bwMode="gray">
              <a:xfrm>
                <a:off x="1905" y="3438"/>
                <a:ext cx="261" cy="302"/>
              </a:xfrm>
              <a:prstGeom prst="rect">
                <a:avLst/>
              </a:prstGeom>
              <a:noFill/>
              <a:ln w="9525" algn="ctr">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rPr>
                  <a:t>E</a:t>
                </a:r>
                <a:endPar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endParaRPr>
              </a:p>
            </p:txBody>
          </p:sp>
        </p:grpSp>
        <p:grpSp>
          <p:nvGrpSpPr>
            <p:cNvPr id="10261" name="Group 22"/>
            <p:cNvGrpSpPr/>
            <p:nvPr/>
          </p:nvGrpSpPr>
          <p:grpSpPr>
            <a:xfrm>
              <a:off x="3938" y="1968"/>
              <a:ext cx="430" cy="437"/>
              <a:chOff x="3938" y="1968"/>
              <a:chExt cx="430" cy="437"/>
            </a:xfrm>
          </p:grpSpPr>
          <p:grpSp>
            <p:nvGrpSpPr>
              <p:cNvPr id="10262" name="Group 23"/>
              <p:cNvGrpSpPr/>
              <p:nvPr/>
            </p:nvGrpSpPr>
            <p:grpSpPr>
              <a:xfrm>
                <a:off x="3938" y="1968"/>
                <a:ext cx="430" cy="437"/>
                <a:chOff x="2016" y="1920"/>
                <a:chExt cx="1680" cy="1680"/>
              </a:xfrm>
            </p:grpSpPr>
            <p:sp>
              <p:nvSpPr>
                <p:cNvPr id="91160" name="Oval 24"/>
                <p:cNvSpPr>
                  <a:spLocks noChangeArrowheads="1"/>
                </p:cNvSpPr>
                <p:nvPr/>
              </p:nvSpPr>
              <p:spPr bwMode="gray">
                <a:xfrm>
                  <a:off x="2016" y="1919"/>
                  <a:ext cx="1678" cy="1680"/>
                </a:xfrm>
                <a:prstGeom prst="ellipse">
                  <a:avLst/>
                </a:prstGeom>
                <a:gradFill rotWithShape="1">
                  <a:gsLst>
                    <a:gs pos="0">
                      <a:schemeClr val="hlink"/>
                    </a:gs>
                    <a:gs pos="100000">
                      <a:schemeClr val="hlink">
                        <a:gamma/>
                        <a:tint val="57647"/>
                        <a:invGamma/>
                      </a:schemeClr>
                    </a:gs>
                  </a:gsLst>
                  <a:lin ang="5400000" scaled="1"/>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264" name="Freeform 25"/>
                <p:cNvSpPr/>
                <p:nvPr/>
              </p:nvSpPr>
              <p:spPr>
                <a:xfrm>
                  <a:off x="2208" y="1948"/>
                  <a:ext cx="1296" cy="634"/>
                </a:xfrm>
                <a:custGeom>
                  <a:avLst/>
                  <a:gdLst/>
                  <a:ahLst/>
                  <a:cxnLst>
                    <a:cxn ang="0">
                      <a:pos x="1228" y="283"/>
                    </a:cxn>
                    <a:cxn ang="0">
                      <a:pos x="1244" y="313"/>
                    </a:cxn>
                    <a:cxn ang="0">
                      <a:pos x="1247" y="339"/>
                    </a:cxn>
                    <a:cxn ang="0">
                      <a:pos x="1242" y="364"/>
                    </a:cxn>
                    <a:cxn ang="0">
                      <a:pos x="1225" y="388"/>
                    </a:cxn>
                    <a:cxn ang="0">
                      <a:pos x="1201" y="409"/>
                    </a:cxn>
                    <a:cxn ang="0">
                      <a:pos x="1170" y="427"/>
                    </a:cxn>
                    <a:cxn ang="0">
                      <a:pos x="1129" y="443"/>
                    </a:cxn>
                    <a:cxn ang="0">
                      <a:pos x="1083" y="459"/>
                    </a:cxn>
                    <a:cxn ang="0">
                      <a:pos x="1031" y="471"/>
                    </a:cxn>
                    <a:cxn ang="0">
                      <a:pos x="973" y="482"/>
                    </a:cxn>
                    <a:cxn ang="0">
                      <a:pos x="913" y="490"/>
                    </a:cxn>
                    <a:cxn ang="0">
                      <a:pos x="846" y="497"/>
                    </a:cxn>
                    <a:cxn ang="0">
                      <a:pos x="778" y="501"/>
                    </a:cxn>
                    <a:cxn ang="0">
                      <a:pos x="751" y="503"/>
                    </a:cxn>
                    <a:cxn ang="0">
                      <a:pos x="449" y="503"/>
                    </a:cxn>
                    <a:cxn ang="0">
                      <a:pos x="445" y="503"/>
                    </a:cxn>
                    <a:cxn ang="0">
                      <a:pos x="386" y="500"/>
                    </a:cxn>
                    <a:cxn ang="0">
                      <a:pos x="329" y="497"/>
                    </a:cxn>
                    <a:cxn ang="0">
                      <a:pos x="275" y="492"/>
                    </a:cxn>
                    <a:cxn ang="0">
                      <a:pos x="223" y="487"/>
                    </a:cxn>
                    <a:cxn ang="0">
                      <a:pos x="176" y="478"/>
                    </a:cxn>
                    <a:cxn ang="0">
                      <a:pos x="132" y="467"/>
                    </a:cxn>
                    <a:cxn ang="0">
                      <a:pos x="96" y="458"/>
                    </a:cxn>
                    <a:cxn ang="0">
                      <a:pos x="64" y="445"/>
                    </a:cxn>
                    <a:cxn ang="0">
                      <a:pos x="36" y="429"/>
                    </a:cxn>
                    <a:cxn ang="0">
                      <a:pos x="18" y="411"/>
                    </a:cxn>
                    <a:cxn ang="0">
                      <a:pos x="6" y="391"/>
                    </a:cxn>
                    <a:cxn ang="0">
                      <a:pos x="0" y="370"/>
                    </a:cxn>
                    <a:cxn ang="0">
                      <a:pos x="0" y="367"/>
                    </a:cxn>
                    <a:cxn ang="0">
                      <a:pos x="4" y="344"/>
                    </a:cxn>
                    <a:cxn ang="0">
                      <a:pos x="16" y="315"/>
                    </a:cxn>
                    <a:cxn ang="0">
                      <a:pos x="48" y="261"/>
                    </a:cxn>
                    <a:cxn ang="0">
                      <a:pos x="88" y="211"/>
                    </a:cxn>
                    <a:cxn ang="0">
                      <a:pos x="138" y="166"/>
                    </a:cxn>
                    <a:cxn ang="0">
                      <a:pos x="192" y="125"/>
                    </a:cxn>
                    <a:cxn ang="0">
                      <a:pos x="255" y="88"/>
                    </a:cxn>
                    <a:cxn ang="0">
                      <a:pos x="323" y="58"/>
                    </a:cxn>
                    <a:cxn ang="0">
                      <a:pos x="391" y="33"/>
                    </a:cxn>
                    <a:cxn ang="0">
                      <a:pos x="470" y="15"/>
                    </a:cxn>
                    <a:cxn ang="0">
                      <a:pos x="548" y="4"/>
                    </a:cxn>
                    <a:cxn ang="0">
                      <a:pos x="630" y="0"/>
                    </a:cxn>
                    <a:cxn ang="0">
                      <a:pos x="630" y="0"/>
                    </a:cxn>
                    <a:cxn ang="0">
                      <a:pos x="717" y="4"/>
                    </a:cxn>
                    <a:cxn ang="0">
                      <a:pos x="800" y="16"/>
                    </a:cxn>
                    <a:cxn ang="0">
                      <a:pos x="880" y="37"/>
                    </a:cxn>
                    <a:cxn ang="0">
                      <a:pos x="954" y="63"/>
                    </a:cxn>
                    <a:cxn ang="0">
                      <a:pos x="1022" y="97"/>
                    </a:cxn>
                    <a:cxn ang="0">
                      <a:pos x="1085" y="137"/>
                    </a:cxn>
                    <a:cxn ang="0">
                      <a:pos x="1141" y="181"/>
                    </a:cxn>
                    <a:cxn ang="0">
                      <a:pos x="1188" y="229"/>
                    </a:cxn>
                    <a:cxn ang="0">
                      <a:pos x="1228" y="283"/>
                    </a:cxn>
                    <a:cxn ang="0">
                      <a:pos x="1228" y="283"/>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tileRect/>
                </a:gradFill>
                <a:ln w="0">
                  <a:noFill/>
                </a:ln>
              </p:spPr>
              <p:txBody>
                <a:bodyPr/>
                <a:p>
                  <a:endParaRPr lang="zh-CN" altLang="en-US"/>
                </a:p>
              </p:txBody>
            </p:sp>
          </p:grpSp>
          <p:sp>
            <p:nvSpPr>
              <p:cNvPr id="91162" name="Text Box 26"/>
              <p:cNvSpPr txBox="1">
                <a:spLocks noChangeArrowheads="1"/>
              </p:cNvSpPr>
              <p:nvPr/>
            </p:nvSpPr>
            <p:spPr bwMode="gray">
              <a:xfrm>
                <a:off x="4013" y="2028"/>
                <a:ext cx="270" cy="302"/>
              </a:xfrm>
              <a:prstGeom prst="rect">
                <a:avLst/>
              </a:prstGeom>
              <a:noFill/>
              <a:ln w="9525" algn="ctr">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rPr>
                  <a:t>C</a:t>
                </a:r>
                <a:endPar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endParaRPr>
              </a:p>
            </p:txBody>
          </p:sp>
        </p:grpSp>
        <p:grpSp>
          <p:nvGrpSpPr>
            <p:cNvPr id="10266" name="Group 27"/>
            <p:cNvGrpSpPr/>
            <p:nvPr/>
          </p:nvGrpSpPr>
          <p:grpSpPr>
            <a:xfrm>
              <a:off x="3552" y="3360"/>
              <a:ext cx="412" cy="392"/>
              <a:chOff x="3552" y="3339"/>
              <a:chExt cx="412" cy="392"/>
            </a:xfrm>
          </p:grpSpPr>
          <p:grpSp>
            <p:nvGrpSpPr>
              <p:cNvPr id="10267" name="Group 28"/>
              <p:cNvGrpSpPr/>
              <p:nvPr/>
            </p:nvGrpSpPr>
            <p:grpSpPr>
              <a:xfrm>
                <a:off x="3552" y="3339"/>
                <a:ext cx="412" cy="392"/>
                <a:chOff x="2016" y="1920"/>
                <a:chExt cx="1680" cy="1680"/>
              </a:xfrm>
            </p:grpSpPr>
            <p:sp>
              <p:nvSpPr>
                <p:cNvPr id="91165" name="Oval 29"/>
                <p:cNvSpPr>
                  <a:spLocks noChangeArrowheads="1"/>
                </p:cNvSpPr>
                <p:nvPr/>
              </p:nvSpPr>
              <p:spPr bwMode="gray">
                <a:xfrm>
                  <a:off x="2016" y="1921"/>
                  <a:ext cx="1678" cy="1679"/>
                </a:xfrm>
                <a:prstGeom prst="ellipse">
                  <a:avLst/>
                </a:prstGeom>
                <a:gradFill rotWithShape="1">
                  <a:gsLst>
                    <a:gs pos="0">
                      <a:schemeClr val="bg2"/>
                    </a:gs>
                    <a:gs pos="100000">
                      <a:schemeClr val="bg2">
                        <a:gamma/>
                        <a:shade val="45490"/>
                        <a:invGamma/>
                      </a:schemeClr>
                    </a:gs>
                  </a:gsLst>
                  <a:lin ang="5400000" scaled="1"/>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269" name="Freeform 30"/>
                <p:cNvSpPr/>
                <p:nvPr/>
              </p:nvSpPr>
              <p:spPr>
                <a:xfrm>
                  <a:off x="2208" y="1948"/>
                  <a:ext cx="1296" cy="634"/>
                </a:xfrm>
                <a:custGeom>
                  <a:avLst/>
                  <a:gdLst/>
                  <a:ahLst/>
                  <a:cxnLst>
                    <a:cxn ang="0">
                      <a:pos x="1228" y="283"/>
                    </a:cxn>
                    <a:cxn ang="0">
                      <a:pos x="1244" y="313"/>
                    </a:cxn>
                    <a:cxn ang="0">
                      <a:pos x="1247" y="339"/>
                    </a:cxn>
                    <a:cxn ang="0">
                      <a:pos x="1242" y="364"/>
                    </a:cxn>
                    <a:cxn ang="0">
                      <a:pos x="1225" y="388"/>
                    </a:cxn>
                    <a:cxn ang="0">
                      <a:pos x="1201" y="409"/>
                    </a:cxn>
                    <a:cxn ang="0">
                      <a:pos x="1170" y="427"/>
                    </a:cxn>
                    <a:cxn ang="0">
                      <a:pos x="1129" y="443"/>
                    </a:cxn>
                    <a:cxn ang="0">
                      <a:pos x="1083" y="459"/>
                    </a:cxn>
                    <a:cxn ang="0">
                      <a:pos x="1031" y="471"/>
                    </a:cxn>
                    <a:cxn ang="0">
                      <a:pos x="973" y="482"/>
                    </a:cxn>
                    <a:cxn ang="0">
                      <a:pos x="913" y="490"/>
                    </a:cxn>
                    <a:cxn ang="0">
                      <a:pos x="846" y="497"/>
                    </a:cxn>
                    <a:cxn ang="0">
                      <a:pos x="778" y="501"/>
                    </a:cxn>
                    <a:cxn ang="0">
                      <a:pos x="751" y="503"/>
                    </a:cxn>
                    <a:cxn ang="0">
                      <a:pos x="449" y="503"/>
                    </a:cxn>
                    <a:cxn ang="0">
                      <a:pos x="445" y="503"/>
                    </a:cxn>
                    <a:cxn ang="0">
                      <a:pos x="386" y="500"/>
                    </a:cxn>
                    <a:cxn ang="0">
                      <a:pos x="329" y="497"/>
                    </a:cxn>
                    <a:cxn ang="0">
                      <a:pos x="275" y="492"/>
                    </a:cxn>
                    <a:cxn ang="0">
                      <a:pos x="223" y="487"/>
                    </a:cxn>
                    <a:cxn ang="0">
                      <a:pos x="176" y="478"/>
                    </a:cxn>
                    <a:cxn ang="0">
                      <a:pos x="132" y="467"/>
                    </a:cxn>
                    <a:cxn ang="0">
                      <a:pos x="96" y="458"/>
                    </a:cxn>
                    <a:cxn ang="0">
                      <a:pos x="64" y="445"/>
                    </a:cxn>
                    <a:cxn ang="0">
                      <a:pos x="36" y="429"/>
                    </a:cxn>
                    <a:cxn ang="0">
                      <a:pos x="18" y="411"/>
                    </a:cxn>
                    <a:cxn ang="0">
                      <a:pos x="6" y="391"/>
                    </a:cxn>
                    <a:cxn ang="0">
                      <a:pos x="0" y="370"/>
                    </a:cxn>
                    <a:cxn ang="0">
                      <a:pos x="0" y="367"/>
                    </a:cxn>
                    <a:cxn ang="0">
                      <a:pos x="4" y="344"/>
                    </a:cxn>
                    <a:cxn ang="0">
                      <a:pos x="16" y="315"/>
                    </a:cxn>
                    <a:cxn ang="0">
                      <a:pos x="48" y="261"/>
                    </a:cxn>
                    <a:cxn ang="0">
                      <a:pos x="88" y="211"/>
                    </a:cxn>
                    <a:cxn ang="0">
                      <a:pos x="138" y="166"/>
                    </a:cxn>
                    <a:cxn ang="0">
                      <a:pos x="192" y="125"/>
                    </a:cxn>
                    <a:cxn ang="0">
                      <a:pos x="255" y="88"/>
                    </a:cxn>
                    <a:cxn ang="0">
                      <a:pos x="323" y="58"/>
                    </a:cxn>
                    <a:cxn ang="0">
                      <a:pos x="391" y="33"/>
                    </a:cxn>
                    <a:cxn ang="0">
                      <a:pos x="470" y="15"/>
                    </a:cxn>
                    <a:cxn ang="0">
                      <a:pos x="548" y="4"/>
                    </a:cxn>
                    <a:cxn ang="0">
                      <a:pos x="630" y="0"/>
                    </a:cxn>
                    <a:cxn ang="0">
                      <a:pos x="630" y="0"/>
                    </a:cxn>
                    <a:cxn ang="0">
                      <a:pos x="717" y="4"/>
                    </a:cxn>
                    <a:cxn ang="0">
                      <a:pos x="800" y="16"/>
                    </a:cxn>
                    <a:cxn ang="0">
                      <a:pos x="880" y="37"/>
                    </a:cxn>
                    <a:cxn ang="0">
                      <a:pos x="954" y="63"/>
                    </a:cxn>
                    <a:cxn ang="0">
                      <a:pos x="1022" y="97"/>
                    </a:cxn>
                    <a:cxn ang="0">
                      <a:pos x="1085" y="137"/>
                    </a:cxn>
                    <a:cxn ang="0">
                      <a:pos x="1141" y="181"/>
                    </a:cxn>
                    <a:cxn ang="0">
                      <a:pos x="1188" y="229"/>
                    </a:cxn>
                    <a:cxn ang="0">
                      <a:pos x="1228" y="283"/>
                    </a:cxn>
                    <a:cxn ang="0">
                      <a:pos x="1228" y="283"/>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tileRect/>
                </a:gradFill>
                <a:ln w="0">
                  <a:noFill/>
                </a:ln>
              </p:spPr>
              <p:txBody>
                <a:bodyPr/>
                <a:p>
                  <a:endParaRPr lang="zh-CN" altLang="en-US"/>
                </a:p>
              </p:txBody>
            </p:sp>
          </p:grpSp>
          <p:sp>
            <p:nvSpPr>
              <p:cNvPr id="91167" name="Text Box 31"/>
              <p:cNvSpPr txBox="1">
                <a:spLocks noChangeArrowheads="1"/>
              </p:cNvSpPr>
              <p:nvPr/>
            </p:nvSpPr>
            <p:spPr bwMode="gray">
              <a:xfrm>
                <a:off x="3632" y="3360"/>
                <a:ext cx="290" cy="302"/>
              </a:xfrm>
              <a:prstGeom prst="rect">
                <a:avLst/>
              </a:prstGeom>
              <a:noFill/>
              <a:ln w="9525" algn="ctr">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rPr>
                  <a:t>D</a:t>
                </a:r>
                <a:endPar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endParaRPr>
              </a:p>
            </p:txBody>
          </p:sp>
        </p:grpSp>
        <p:grpSp>
          <p:nvGrpSpPr>
            <p:cNvPr id="10271" name="Group 32"/>
            <p:cNvGrpSpPr/>
            <p:nvPr/>
          </p:nvGrpSpPr>
          <p:grpSpPr>
            <a:xfrm>
              <a:off x="1488" y="1968"/>
              <a:ext cx="432" cy="432"/>
              <a:chOff x="1488" y="1968"/>
              <a:chExt cx="432" cy="432"/>
            </a:xfrm>
          </p:grpSpPr>
          <p:grpSp>
            <p:nvGrpSpPr>
              <p:cNvPr id="10272" name="Group 33"/>
              <p:cNvGrpSpPr/>
              <p:nvPr/>
            </p:nvGrpSpPr>
            <p:grpSpPr>
              <a:xfrm>
                <a:off x="1488" y="1968"/>
                <a:ext cx="432" cy="432"/>
                <a:chOff x="2016" y="1920"/>
                <a:chExt cx="1680" cy="1680"/>
              </a:xfrm>
            </p:grpSpPr>
            <p:sp>
              <p:nvSpPr>
                <p:cNvPr id="91170" name="Oval 34"/>
                <p:cNvSpPr>
                  <a:spLocks noChangeArrowheads="1"/>
                </p:cNvSpPr>
                <p:nvPr/>
              </p:nvSpPr>
              <p:spPr bwMode="gray">
                <a:xfrm>
                  <a:off x="2018" y="1919"/>
                  <a:ext cx="1678" cy="1683"/>
                </a:xfrm>
                <a:prstGeom prst="ellipse">
                  <a:avLst/>
                </a:prstGeom>
                <a:gradFill rotWithShape="1">
                  <a:gsLst>
                    <a:gs pos="0">
                      <a:schemeClr val="accent1"/>
                    </a:gs>
                    <a:gs pos="100000">
                      <a:schemeClr val="accent1">
                        <a:gamma/>
                        <a:shade val="45490"/>
                        <a:invGamma/>
                      </a:schemeClr>
                    </a:gs>
                  </a:gsLst>
                  <a:lin ang="5400000" scaled="1"/>
                </a:gradFill>
                <a:ln w="9525">
                  <a:solidFill>
                    <a:srgbClr val="000000"/>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0274" name="Freeform 35"/>
                <p:cNvSpPr/>
                <p:nvPr/>
              </p:nvSpPr>
              <p:spPr>
                <a:xfrm>
                  <a:off x="2208" y="1948"/>
                  <a:ext cx="1296" cy="634"/>
                </a:xfrm>
                <a:custGeom>
                  <a:avLst/>
                  <a:gdLst/>
                  <a:ahLst/>
                  <a:cxnLst>
                    <a:cxn ang="0">
                      <a:pos x="1228" y="283"/>
                    </a:cxn>
                    <a:cxn ang="0">
                      <a:pos x="1244" y="313"/>
                    </a:cxn>
                    <a:cxn ang="0">
                      <a:pos x="1247" y="339"/>
                    </a:cxn>
                    <a:cxn ang="0">
                      <a:pos x="1242" y="364"/>
                    </a:cxn>
                    <a:cxn ang="0">
                      <a:pos x="1225" y="388"/>
                    </a:cxn>
                    <a:cxn ang="0">
                      <a:pos x="1201" y="409"/>
                    </a:cxn>
                    <a:cxn ang="0">
                      <a:pos x="1170" y="427"/>
                    </a:cxn>
                    <a:cxn ang="0">
                      <a:pos x="1129" y="443"/>
                    </a:cxn>
                    <a:cxn ang="0">
                      <a:pos x="1083" y="459"/>
                    </a:cxn>
                    <a:cxn ang="0">
                      <a:pos x="1031" y="471"/>
                    </a:cxn>
                    <a:cxn ang="0">
                      <a:pos x="973" y="482"/>
                    </a:cxn>
                    <a:cxn ang="0">
                      <a:pos x="913" y="490"/>
                    </a:cxn>
                    <a:cxn ang="0">
                      <a:pos x="846" y="497"/>
                    </a:cxn>
                    <a:cxn ang="0">
                      <a:pos x="778" y="501"/>
                    </a:cxn>
                    <a:cxn ang="0">
                      <a:pos x="751" y="503"/>
                    </a:cxn>
                    <a:cxn ang="0">
                      <a:pos x="449" y="503"/>
                    </a:cxn>
                    <a:cxn ang="0">
                      <a:pos x="445" y="503"/>
                    </a:cxn>
                    <a:cxn ang="0">
                      <a:pos x="386" y="500"/>
                    </a:cxn>
                    <a:cxn ang="0">
                      <a:pos x="329" y="497"/>
                    </a:cxn>
                    <a:cxn ang="0">
                      <a:pos x="275" y="492"/>
                    </a:cxn>
                    <a:cxn ang="0">
                      <a:pos x="223" y="487"/>
                    </a:cxn>
                    <a:cxn ang="0">
                      <a:pos x="176" y="478"/>
                    </a:cxn>
                    <a:cxn ang="0">
                      <a:pos x="132" y="467"/>
                    </a:cxn>
                    <a:cxn ang="0">
                      <a:pos x="96" y="458"/>
                    </a:cxn>
                    <a:cxn ang="0">
                      <a:pos x="64" y="445"/>
                    </a:cxn>
                    <a:cxn ang="0">
                      <a:pos x="36" y="429"/>
                    </a:cxn>
                    <a:cxn ang="0">
                      <a:pos x="18" y="411"/>
                    </a:cxn>
                    <a:cxn ang="0">
                      <a:pos x="6" y="391"/>
                    </a:cxn>
                    <a:cxn ang="0">
                      <a:pos x="0" y="370"/>
                    </a:cxn>
                    <a:cxn ang="0">
                      <a:pos x="0" y="367"/>
                    </a:cxn>
                    <a:cxn ang="0">
                      <a:pos x="4" y="344"/>
                    </a:cxn>
                    <a:cxn ang="0">
                      <a:pos x="16" y="315"/>
                    </a:cxn>
                    <a:cxn ang="0">
                      <a:pos x="48" y="261"/>
                    </a:cxn>
                    <a:cxn ang="0">
                      <a:pos x="88" y="211"/>
                    </a:cxn>
                    <a:cxn ang="0">
                      <a:pos x="138" y="166"/>
                    </a:cxn>
                    <a:cxn ang="0">
                      <a:pos x="192" y="125"/>
                    </a:cxn>
                    <a:cxn ang="0">
                      <a:pos x="255" y="88"/>
                    </a:cxn>
                    <a:cxn ang="0">
                      <a:pos x="323" y="58"/>
                    </a:cxn>
                    <a:cxn ang="0">
                      <a:pos x="391" y="33"/>
                    </a:cxn>
                    <a:cxn ang="0">
                      <a:pos x="470" y="15"/>
                    </a:cxn>
                    <a:cxn ang="0">
                      <a:pos x="548" y="4"/>
                    </a:cxn>
                    <a:cxn ang="0">
                      <a:pos x="630" y="0"/>
                    </a:cxn>
                    <a:cxn ang="0">
                      <a:pos x="630" y="0"/>
                    </a:cxn>
                    <a:cxn ang="0">
                      <a:pos x="717" y="4"/>
                    </a:cxn>
                    <a:cxn ang="0">
                      <a:pos x="800" y="16"/>
                    </a:cxn>
                    <a:cxn ang="0">
                      <a:pos x="880" y="37"/>
                    </a:cxn>
                    <a:cxn ang="0">
                      <a:pos x="954" y="63"/>
                    </a:cxn>
                    <a:cxn ang="0">
                      <a:pos x="1022" y="97"/>
                    </a:cxn>
                    <a:cxn ang="0">
                      <a:pos x="1085" y="137"/>
                    </a:cxn>
                    <a:cxn ang="0">
                      <a:pos x="1141" y="181"/>
                    </a:cxn>
                    <a:cxn ang="0">
                      <a:pos x="1188" y="229"/>
                    </a:cxn>
                    <a:cxn ang="0">
                      <a:pos x="1228" y="283"/>
                    </a:cxn>
                    <a:cxn ang="0">
                      <a:pos x="1228" y="283"/>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tileRect/>
                </a:gradFill>
                <a:ln w="0">
                  <a:noFill/>
                </a:ln>
              </p:spPr>
              <p:txBody>
                <a:bodyPr/>
                <a:p>
                  <a:endParaRPr lang="zh-CN" altLang="en-US"/>
                </a:p>
              </p:txBody>
            </p:sp>
          </p:grpSp>
          <p:sp>
            <p:nvSpPr>
              <p:cNvPr id="91172" name="Text Box 36"/>
              <p:cNvSpPr txBox="1">
                <a:spLocks noChangeArrowheads="1"/>
              </p:cNvSpPr>
              <p:nvPr/>
            </p:nvSpPr>
            <p:spPr bwMode="gray">
              <a:xfrm>
                <a:off x="1573" y="2016"/>
                <a:ext cx="280" cy="304"/>
              </a:xfrm>
              <a:prstGeom prst="rect">
                <a:avLst/>
              </a:prstGeom>
              <a:noFill/>
              <a:ln w="9525" algn="ctr">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rPr>
                  <a:t>A</a:t>
                </a:r>
                <a:endParaRPr kumimoji="0" lang="en-US" altLang="zh-CN" sz="2400" b="1" i="0"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Verdana" panose="020B0604030504040204" pitchFamily="34" charset="0"/>
                  <a:ea typeface="微软雅黑" panose="020B0503020204020204" pitchFamily="34" charset="-122"/>
                  <a:cs typeface="+mn-cs"/>
                </a:endParaRPr>
              </a:p>
            </p:txBody>
          </p:sp>
        </p:grpSp>
        <p:sp>
          <p:nvSpPr>
            <p:cNvPr id="10276" name="Oval 37"/>
            <p:cNvSpPr/>
            <p:nvPr/>
          </p:nvSpPr>
          <p:spPr>
            <a:xfrm rot="-3372907">
              <a:off x="3505" y="3260"/>
              <a:ext cx="82" cy="87"/>
            </a:xfrm>
            <a:prstGeom prst="ellipse">
              <a:avLst/>
            </a:prstGeom>
            <a:gradFill rotWithShape="1">
              <a:gsLst>
                <a:gs pos="0">
                  <a:schemeClr val="bg2"/>
                </a:gs>
                <a:gs pos="100000">
                  <a:srgbClr val="808080"/>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sp>
          <p:nvSpPr>
            <p:cNvPr id="10277" name="Oval 38"/>
            <p:cNvSpPr/>
            <p:nvPr/>
          </p:nvSpPr>
          <p:spPr>
            <a:xfrm rot="-3372907">
              <a:off x="3409" y="3164"/>
              <a:ext cx="82" cy="87"/>
            </a:xfrm>
            <a:prstGeom prst="ellipse">
              <a:avLst/>
            </a:prstGeom>
            <a:gradFill rotWithShape="1">
              <a:gsLst>
                <a:gs pos="0">
                  <a:schemeClr val="bg2"/>
                </a:gs>
                <a:gs pos="100000">
                  <a:srgbClr val="808080"/>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grpSp>
          <p:nvGrpSpPr>
            <p:cNvPr id="10278" name="Group 39"/>
            <p:cNvGrpSpPr/>
            <p:nvPr/>
          </p:nvGrpSpPr>
          <p:grpSpPr>
            <a:xfrm>
              <a:off x="1968" y="2256"/>
              <a:ext cx="231" cy="130"/>
              <a:chOff x="2016" y="2304"/>
              <a:chExt cx="231" cy="130"/>
            </a:xfrm>
          </p:grpSpPr>
          <p:sp>
            <p:nvSpPr>
              <p:cNvPr id="10279" name="Oval 40"/>
              <p:cNvSpPr/>
              <p:nvPr/>
            </p:nvSpPr>
            <p:spPr>
              <a:xfrm rot="-3372907">
                <a:off x="2017" y="2300"/>
                <a:ext cx="82" cy="87"/>
              </a:xfrm>
              <a:prstGeom prst="ellipse">
                <a:avLst/>
              </a:prstGeom>
              <a:gradFill rotWithShape="1">
                <a:gsLst>
                  <a:gs pos="0">
                    <a:schemeClr val="accent1"/>
                  </a:gs>
                  <a:gs pos="100000">
                    <a:srgbClr val="285252"/>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sp>
            <p:nvSpPr>
              <p:cNvPr id="10280" name="Oval 41"/>
              <p:cNvSpPr/>
              <p:nvPr/>
            </p:nvSpPr>
            <p:spPr>
              <a:xfrm rot="-3372907">
                <a:off x="2161" y="2348"/>
                <a:ext cx="82" cy="87"/>
              </a:xfrm>
              <a:prstGeom prst="ellipse">
                <a:avLst/>
              </a:prstGeom>
              <a:gradFill rotWithShape="1">
                <a:gsLst>
                  <a:gs pos="0">
                    <a:schemeClr val="accent1"/>
                  </a:gs>
                  <a:gs pos="100000">
                    <a:srgbClr val="224646"/>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grpSp>
        <p:grpSp>
          <p:nvGrpSpPr>
            <p:cNvPr id="10281" name="Group 42"/>
            <p:cNvGrpSpPr/>
            <p:nvPr/>
          </p:nvGrpSpPr>
          <p:grpSpPr>
            <a:xfrm>
              <a:off x="2832" y="1612"/>
              <a:ext cx="87" cy="260"/>
              <a:chOff x="2832" y="1612"/>
              <a:chExt cx="87" cy="260"/>
            </a:xfrm>
          </p:grpSpPr>
          <p:sp>
            <p:nvSpPr>
              <p:cNvPr id="10282" name="Oval 43"/>
              <p:cNvSpPr/>
              <p:nvPr/>
            </p:nvSpPr>
            <p:spPr>
              <a:xfrm rot="-3372907">
                <a:off x="2833" y="1608"/>
                <a:ext cx="82" cy="87"/>
              </a:xfrm>
              <a:prstGeom prst="ellipse">
                <a:avLst/>
              </a:prstGeom>
              <a:gradFill rotWithShape="1">
                <a:gsLst>
                  <a:gs pos="0">
                    <a:schemeClr val="accent2"/>
                  </a:gs>
                  <a:gs pos="100000">
                    <a:srgbClr val="5D5D00"/>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sp>
            <p:nvSpPr>
              <p:cNvPr id="10283" name="Oval 44"/>
              <p:cNvSpPr/>
              <p:nvPr/>
            </p:nvSpPr>
            <p:spPr>
              <a:xfrm rot="-3372907">
                <a:off x="2833" y="1786"/>
                <a:ext cx="82" cy="87"/>
              </a:xfrm>
              <a:prstGeom prst="ellipse">
                <a:avLst/>
              </a:prstGeom>
              <a:gradFill rotWithShape="1">
                <a:gsLst>
                  <a:gs pos="0">
                    <a:schemeClr val="accent2"/>
                  </a:gs>
                  <a:gs pos="100000">
                    <a:srgbClr val="636300"/>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grpSp>
        <p:sp>
          <p:nvSpPr>
            <p:cNvPr id="10284" name="Oval 45"/>
            <p:cNvSpPr/>
            <p:nvPr/>
          </p:nvSpPr>
          <p:spPr>
            <a:xfrm rot="-3372907">
              <a:off x="3757" y="2270"/>
              <a:ext cx="82" cy="87"/>
            </a:xfrm>
            <a:prstGeom prst="ellipse">
              <a:avLst/>
            </a:prstGeom>
            <a:gradFill rotWithShape="1">
              <a:gsLst>
                <a:gs pos="0">
                  <a:srgbClr val="B2B2FF"/>
                </a:gs>
                <a:gs pos="100000">
                  <a:schemeClr val="hlink"/>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sp>
          <p:nvSpPr>
            <p:cNvPr id="10285" name="Oval 46"/>
            <p:cNvSpPr/>
            <p:nvPr/>
          </p:nvSpPr>
          <p:spPr>
            <a:xfrm rot="-3372907">
              <a:off x="3601" y="2348"/>
              <a:ext cx="82" cy="87"/>
            </a:xfrm>
            <a:prstGeom prst="ellipse">
              <a:avLst/>
            </a:prstGeom>
            <a:gradFill rotWithShape="1">
              <a:gsLst>
                <a:gs pos="0">
                  <a:srgbClr val="B2B2FF"/>
                </a:gs>
                <a:gs pos="100000">
                  <a:schemeClr val="hlink"/>
                </a:gs>
              </a:gsLst>
              <a:path path="shape">
                <a:fillToRect l="50000" t="50000" r="50000" b="50000"/>
              </a:path>
              <a:tileRect/>
            </a:gradFill>
            <a:ln w="9525" cap="flat" cmpd="sng">
              <a:solidFill>
                <a:srgbClr val="000000"/>
              </a:solidFill>
              <a:prstDash val="solid"/>
              <a:round/>
              <a:headEnd type="none" w="med" len="med"/>
              <a:tailEnd type="none" w="med" len="med"/>
            </a:ln>
          </p:spPr>
          <p:txBody>
            <a:bodyPr vert="eaVert" wrap="none" anchor="ctr" anchorCtr="0"/>
            <a:p>
              <a:endParaRPr lang="zh-CN" altLang="zh-CN" dirty="0">
                <a:latin typeface="Arial" panose="020B0604020202020204" pitchFamily="34" charset="0"/>
                <a:ea typeface="微软雅黑" panose="020B0503020204020204" pitchFamily="34" charset="-122"/>
              </a:endParaRPr>
            </a:p>
          </p:txBody>
        </p:sp>
        <p:sp>
          <p:nvSpPr>
            <p:cNvPr id="10286" name="Text Box 47"/>
            <p:cNvSpPr txBox="1"/>
            <p:nvPr/>
          </p:nvSpPr>
          <p:spPr>
            <a:xfrm>
              <a:off x="288" y="2064"/>
              <a:ext cx="1200" cy="242"/>
            </a:xfrm>
            <a:prstGeom prst="rect">
              <a:avLst/>
            </a:prstGeom>
            <a:noFill/>
            <a:ln w="9525">
              <a:noFill/>
            </a:ln>
          </p:spPr>
          <p:txBody>
            <a:bodyPr anchor="t" anchorCtr="0">
              <a:spAutoFit/>
            </a:bodyPr>
            <a:p>
              <a:pPr algn="ctr" eaLnBrk="0" hangingPunct="0"/>
              <a:endParaRPr lang="zh-CN" altLang="zh-CN" dirty="0">
                <a:latin typeface="Arial" panose="020B0604020202020204" pitchFamily="34" charset="0"/>
                <a:ea typeface="微软雅黑" panose="020B0503020204020204" pitchFamily="34" charset="-122"/>
              </a:endParaRPr>
            </a:p>
          </p:txBody>
        </p:sp>
        <p:sp>
          <p:nvSpPr>
            <p:cNvPr id="10287" name="Text Box 48"/>
            <p:cNvSpPr txBox="1"/>
            <p:nvPr/>
          </p:nvSpPr>
          <p:spPr>
            <a:xfrm>
              <a:off x="2256" y="873"/>
              <a:ext cx="1200" cy="242"/>
            </a:xfrm>
            <a:prstGeom prst="rect">
              <a:avLst/>
            </a:prstGeom>
            <a:noFill/>
            <a:ln w="9525">
              <a:noFill/>
            </a:ln>
          </p:spPr>
          <p:txBody>
            <a:bodyPr anchor="t" anchorCtr="0">
              <a:spAutoFit/>
            </a:bodyPr>
            <a:p>
              <a:pPr algn="ctr" eaLnBrk="0" hangingPunct="0"/>
              <a:endParaRPr lang="zh-CN" altLang="zh-CN" dirty="0">
                <a:latin typeface="Arial" panose="020B0604020202020204" pitchFamily="34" charset="0"/>
                <a:ea typeface="微软雅黑" panose="020B0503020204020204" pitchFamily="34" charset="-122"/>
              </a:endParaRPr>
            </a:p>
          </p:txBody>
        </p:sp>
        <p:sp>
          <p:nvSpPr>
            <p:cNvPr id="10288" name="Text Box 49"/>
            <p:cNvSpPr txBox="1"/>
            <p:nvPr/>
          </p:nvSpPr>
          <p:spPr>
            <a:xfrm>
              <a:off x="4368" y="2073"/>
              <a:ext cx="1200" cy="243"/>
            </a:xfrm>
            <a:prstGeom prst="rect">
              <a:avLst/>
            </a:prstGeom>
            <a:noFill/>
            <a:ln w="9525">
              <a:noFill/>
            </a:ln>
          </p:spPr>
          <p:txBody>
            <a:bodyPr anchor="t" anchorCtr="0">
              <a:spAutoFit/>
            </a:bodyPr>
            <a:p>
              <a:pPr algn="ctr" eaLnBrk="0" hangingPunct="0"/>
              <a:endParaRPr lang="zh-CN" altLang="zh-CN" dirty="0">
                <a:solidFill>
                  <a:schemeClr val="tx2"/>
                </a:solidFill>
                <a:latin typeface="Arial" panose="020B0604020202020204" pitchFamily="34" charset="0"/>
                <a:ea typeface="微软雅黑" panose="020B0503020204020204" pitchFamily="34" charset="-122"/>
              </a:endParaRPr>
            </a:p>
          </p:txBody>
        </p:sp>
        <p:sp>
          <p:nvSpPr>
            <p:cNvPr id="10289" name="Text Box 50"/>
            <p:cNvSpPr txBox="1"/>
            <p:nvPr/>
          </p:nvSpPr>
          <p:spPr>
            <a:xfrm>
              <a:off x="528" y="3504"/>
              <a:ext cx="1200" cy="242"/>
            </a:xfrm>
            <a:prstGeom prst="rect">
              <a:avLst/>
            </a:prstGeom>
            <a:noFill/>
            <a:ln w="9525">
              <a:noFill/>
            </a:ln>
          </p:spPr>
          <p:txBody>
            <a:bodyPr anchor="t" anchorCtr="0">
              <a:spAutoFit/>
            </a:bodyPr>
            <a:p>
              <a:pPr algn="ctr" eaLnBrk="0" hangingPunct="0"/>
              <a:endParaRPr lang="zh-CN" altLang="zh-CN" dirty="0">
                <a:solidFill>
                  <a:schemeClr val="tx2"/>
                </a:solidFill>
                <a:latin typeface="Arial" panose="020B0604020202020204" pitchFamily="34" charset="0"/>
                <a:ea typeface="微软雅黑" panose="020B0503020204020204" pitchFamily="34" charset="-122"/>
              </a:endParaRPr>
            </a:p>
          </p:txBody>
        </p:sp>
        <p:sp>
          <p:nvSpPr>
            <p:cNvPr id="10290" name="Text Box 51"/>
            <p:cNvSpPr txBox="1"/>
            <p:nvPr/>
          </p:nvSpPr>
          <p:spPr>
            <a:xfrm>
              <a:off x="3984" y="3504"/>
              <a:ext cx="1200" cy="242"/>
            </a:xfrm>
            <a:prstGeom prst="rect">
              <a:avLst/>
            </a:prstGeom>
            <a:noFill/>
            <a:ln w="9525">
              <a:noFill/>
            </a:ln>
          </p:spPr>
          <p:txBody>
            <a:bodyPr anchor="t" anchorCtr="0">
              <a:spAutoFit/>
            </a:bodyPr>
            <a:p>
              <a:pPr algn="ctr" eaLnBrk="0" hangingPunct="0"/>
              <a:endParaRPr lang="zh-CN" altLang="zh-CN" dirty="0">
                <a:solidFill>
                  <a:schemeClr val="tx2"/>
                </a:solidFill>
                <a:latin typeface="Arial" panose="020B0604020202020204" pitchFamily="34" charset="0"/>
                <a:ea typeface="微软雅黑" panose="020B0503020204020204" pitchFamily="34" charset="-122"/>
              </a:endParaRPr>
            </a:p>
          </p:txBody>
        </p:sp>
      </p:grpSp>
      <p:sp>
        <p:nvSpPr>
          <p:cNvPr id="10291" name="Rectangle 53"/>
          <p:cNvSpPr/>
          <p:nvPr/>
        </p:nvSpPr>
        <p:spPr>
          <a:xfrm>
            <a:off x="4648200" y="1447800"/>
            <a:ext cx="3613150" cy="915988"/>
          </a:xfrm>
          <a:prstGeom prst="rect">
            <a:avLst/>
          </a:prstGeom>
          <a:noFill/>
          <a:ln w="9525">
            <a:noFill/>
          </a:ln>
        </p:spPr>
        <p:txBody>
          <a:bodyPr wrap="none" anchor="t" anchorCtr="0">
            <a:spAutoFit/>
          </a:bodyPr>
          <a:p>
            <a:r>
              <a:rPr lang="zh-CN" altLang="en-US" dirty="0">
                <a:latin typeface="Arial" panose="020B0604020202020204" pitchFamily="34" charset="0"/>
                <a:ea typeface="微软雅黑" panose="020B0503020204020204" pitchFamily="34" charset="-122"/>
              </a:rPr>
              <a:t>漏电：电线绝缘或其支架材料绝缘</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能力不佳，以致导线与导线或导线</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与大地间，有微量电流通过</a:t>
            </a:r>
            <a:endParaRPr lang="zh-CN" altLang="en-US" dirty="0">
              <a:latin typeface="Arial" panose="020B0604020202020204" pitchFamily="34" charset="0"/>
              <a:ea typeface="微软雅黑" panose="020B0503020204020204" pitchFamily="34" charset="-122"/>
            </a:endParaRPr>
          </a:p>
        </p:txBody>
      </p:sp>
      <p:sp>
        <p:nvSpPr>
          <p:cNvPr id="10292" name="Rectangle 54"/>
          <p:cNvSpPr/>
          <p:nvPr/>
        </p:nvSpPr>
        <p:spPr>
          <a:xfrm>
            <a:off x="381000" y="1905000"/>
            <a:ext cx="2012950" cy="1465263"/>
          </a:xfrm>
          <a:prstGeom prst="rect">
            <a:avLst/>
          </a:prstGeom>
          <a:noFill/>
          <a:ln w="9525">
            <a:noFill/>
          </a:ln>
        </p:spPr>
        <p:txBody>
          <a:bodyPr wrap="none" anchor="t" anchorCtr="0">
            <a:spAutoFit/>
          </a:bodyPr>
          <a:p>
            <a:r>
              <a:rPr lang="zh-CN" altLang="en-US" dirty="0">
                <a:latin typeface="Arial" panose="020B0604020202020204" pitchFamily="34" charset="0"/>
                <a:ea typeface="微软雅黑" panose="020B0503020204020204" pitchFamily="34" charset="-122"/>
              </a:rPr>
              <a:t>短路：线路的火线</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和零线、火线与地</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线磁在一起，引起</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电流突然大量增加</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的现象</a:t>
            </a:r>
            <a:endParaRPr lang="zh-CN" altLang="en-US" dirty="0">
              <a:latin typeface="Arial" panose="020B0604020202020204" pitchFamily="34" charset="0"/>
              <a:ea typeface="微软雅黑" panose="020B0503020204020204" pitchFamily="34" charset="-122"/>
            </a:endParaRPr>
          </a:p>
        </p:txBody>
      </p:sp>
      <p:sp>
        <p:nvSpPr>
          <p:cNvPr id="10293" name="Rectangle 55"/>
          <p:cNvSpPr/>
          <p:nvPr/>
        </p:nvSpPr>
        <p:spPr>
          <a:xfrm>
            <a:off x="6477000" y="3048000"/>
            <a:ext cx="2698750" cy="946150"/>
          </a:xfrm>
          <a:prstGeom prst="rect">
            <a:avLst/>
          </a:prstGeom>
          <a:noFill/>
          <a:ln w="9525">
            <a:noFill/>
          </a:ln>
        </p:spPr>
        <p:txBody>
          <a:bodyPr wrap="none" anchor="t" anchorCtr="0">
            <a:spAutoFit/>
          </a:bodyPr>
          <a:p>
            <a:pPr>
              <a:lnSpc>
                <a:spcPct val="90000"/>
              </a:lnSpc>
              <a:spcBef>
                <a:spcPct val="20000"/>
              </a:spcBef>
            </a:pPr>
            <a:r>
              <a:rPr lang="zh-CN" altLang="en-US" dirty="0">
                <a:latin typeface="Arial" panose="020B0604020202020204" pitchFamily="34" charset="0"/>
                <a:ea typeface="微软雅黑" panose="020B0503020204020204" pitchFamily="34" charset="-122"/>
              </a:rPr>
              <a:t>过负荷：指电气线路负载</a:t>
            </a:r>
            <a:endParaRPr lang="zh-CN" altLang="en-US" dirty="0">
              <a:latin typeface="Arial" panose="020B0604020202020204" pitchFamily="34" charset="0"/>
              <a:ea typeface="微软雅黑" panose="020B0503020204020204" pitchFamily="34" charset="-122"/>
            </a:endParaRPr>
          </a:p>
          <a:p>
            <a:pPr>
              <a:lnSpc>
                <a:spcPct val="90000"/>
              </a:lnSpc>
              <a:spcBef>
                <a:spcPct val="20000"/>
              </a:spcBef>
            </a:pPr>
            <a:r>
              <a:rPr lang="zh-CN" altLang="en-US" dirty="0">
                <a:latin typeface="Arial" panose="020B0604020202020204" pitchFamily="34" charset="0"/>
                <a:ea typeface="微软雅黑" panose="020B0503020204020204" pitchFamily="34" charset="-122"/>
              </a:rPr>
              <a:t>的电流量超过了额定的安</a:t>
            </a:r>
            <a:endParaRPr lang="zh-CN" altLang="en-US" dirty="0">
              <a:latin typeface="Arial" panose="020B0604020202020204" pitchFamily="34" charset="0"/>
              <a:ea typeface="微软雅黑" panose="020B0503020204020204" pitchFamily="34" charset="-122"/>
            </a:endParaRPr>
          </a:p>
          <a:p>
            <a:pPr>
              <a:lnSpc>
                <a:spcPct val="90000"/>
              </a:lnSpc>
              <a:spcBef>
                <a:spcPct val="20000"/>
              </a:spcBef>
            </a:pPr>
            <a:r>
              <a:rPr lang="zh-CN" altLang="en-US" dirty="0">
                <a:latin typeface="Arial" panose="020B0604020202020204" pitchFamily="34" charset="0"/>
                <a:ea typeface="微软雅黑" panose="020B0503020204020204" pitchFamily="34" charset="-122"/>
              </a:rPr>
              <a:t>全载流量。也叫超负荷。</a:t>
            </a:r>
            <a:endParaRPr lang="zh-CN" altLang="en-US" dirty="0">
              <a:latin typeface="Arial" panose="020B0604020202020204" pitchFamily="34" charset="0"/>
              <a:ea typeface="微软雅黑" panose="020B0503020204020204" pitchFamily="34" charset="-122"/>
            </a:endParaRPr>
          </a:p>
        </p:txBody>
      </p:sp>
      <p:sp>
        <p:nvSpPr>
          <p:cNvPr id="10294" name="Rectangle 56"/>
          <p:cNvSpPr/>
          <p:nvPr/>
        </p:nvSpPr>
        <p:spPr>
          <a:xfrm>
            <a:off x="6216650" y="5181600"/>
            <a:ext cx="2927350" cy="696913"/>
          </a:xfrm>
          <a:prstGeom prst="rect">
            <a:avLst/>
          </a:prstGeom>
          <a:noFill/>
          <a:ln w="9525">
            <a:noFill/>
          </a:ln>
        </p:spPr>
        <p:txBody>
          <a:bodyPr wrap="none" anchor="t" anchorCtr="0">
            <a:spAutoFit/>
          </a:bodyPr>
          <a:p>
            <a:pPr>
              <a:spcBef>
                <a:spcPct val="20000"/>
              </a:spcBef>
            </a:pPr>
            <a:r>
              <a:rPr lang="zh-CN" altLang="en-US" dirty="0">
                <a:latin typeface="Arial" panose="020B0604020202020204" pitchFamily="34" charset="0"/>
                <a:ea typeface="微软雅黑" panose="020B0503020204020204" pitchFamily="34" charset="-122"/>
              </a:rPr>
              <a:t>接触电阻过大：是指输电线</a:t>
            </a:r>
            <a:endParaRPr lang="zh-CN" altLang="en-US" dirty="0">
              <a:latin typeface="Arial" panose="020B0604020202020204" pitchFamily="34" charset="0"/>
              <a:ea typeface="微软雅黑" panose="020B0503020204020204" pitchFamily="34" charset="-122"/>
            </a:endParaRPr>
          </a:p>
          <a:p>
            <a:pPr>
              <a:spcBef>
                <a:spcPct val="20000"/>
              </a:spcBef>
            </a:pPr>
            <a:r>
              <a:rPr lang="zh-CN" altLang="en-US" dirty="0">
                <a:latin typeface="Arial" panose="020B0604020202020204" pitchFamily="34" charset="0"/>
                <a:ea typeface="微软雅黑" panose="020B0503020204020204" pitchFamily="34" charset="-122"/>
              </a:rPr>
              <a:t>路上接线上的电阻过大</a:t>
            </a:r>
            <a:endParaRPr lang="zh-CN" altLang="en-US" dirty="0">
              <a:latin typeface="Arial" panose="020B0604020202020204" pitchFamily="34" charset="0"/>
              <a:ea typeface="微软雅黑" panose="020B0503020204020204" pitchFamily="34" charset="-122"/>
            </a:endParaRPr>
          </a:p>
        </p:txBody>
      </p:sp>
      <p:sp>
        <p:nvSpPr>
          <p:cNvPr id="10295" name="Rectangle 57"/>
          <p:cNvSpPr/>
          <p:nvPr/>
        </p:nvSpPr>
        <p:spPr>
          <a:xfrm>
            <a:off x="228600" y="5181600"/>
            <a:ext cx="2470150" cy="1465263"/>
          </a:xfrm>
          <a:prstGeom prst="rect">
            <a:avLst/>
          </a:prstGeom>
          <a:noFill/>
          <a:ln w="9525">
            <a:noFill/>
          </a:ln>
        </p:spPr>
        <p:txBody>
          <a:bodyPr wrap="none" anchor="t" anchorCtr="0">
            <a:spAutoFit/>
          </a:bodyPr>
          <a:p>
            <a:r>
              <a:rPr lang="zh-CN" altLang="en-US" dirty="0">
                <a:latin typeface="Arial" panose="020B0604020202020204" pitchFamily="34" charset="0"/>
                <a:ea typeface="微软雅黑" panose="020B0503020204020204" pitchFamily="34" charset="-122"/>
              </a:rPr>
              <a:t>电火花、电弧：电火花</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是电极间放电的效果。</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电弧是由大量密集电火</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花所构成的，它的温度</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可达</a:t>
            </a:r>
            <a:r>
              <a:rPr lang="en-US" altLang="zh-CN" dirty="0">
                <a:latin typeface="Arial" panose="020B0604020202020204" pitchFamily="34" charset="0"/>
                <a:ea typeface="微软雅黑" panose="020B0503020204020204" pitchFamily="34" charset="-122"/>
              </a:rPr>
              <a:t>3000</a:t>
            </a:r>
            <a:r>
              <a:rPr lang="zh-CN" altLang="en-US" dirty="0">
                <a:latin typeface="Arial" panose="020B0604020202020204" pitchFamily="34" charset="0"/>
                <a:ea typeface="微软雅黑" panose="020B0503020204020204" pitchFamily="34" charset="-122"/>
              </a:rPr>
              <a:t>度以上</a:t>
            </a:r>
            <a:endParaRPr lang="zh-CN" altLang="en-US" dirty="0">
              <a:latin typeface="Arial" panose="020B0604020202020204" pitchFamily="34" charset="0"/>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p:cNvSpPr>
          <p:nvPr>
            <p:ph type="title"/>
          </p:nvPr>
        </p:nvSpPr>
        <p:spPr/>
        <p:txBody>
          <a:bodyPr vert="horz" wrap="square" lIns="91440" tIns="45720" rIns="91440" bIns="45720" anchor="ctr" anchorCtr="0"/>
          <a:p>
            <a:pPr eaLnBrk="1" hangingPunct="1"/>
            <a:r>
              <a:rPr lang="zh-CN" altLang="en-US" b="1" dirty="0">
                <a:solidFill>
                  <a:srgbClr val="FF0000"/>
                </a:solidFill>
                <a:latin typeface="+mj-lt"/>
                <a:ea typeface="微软雅黑" panose="020B0503020204020204" pitchFamily="34" charset="-122"/>
                <a:cs typeface="+mj-cs"/>
              </a:rPr>
              <a:t>电气火灾的预防</a:t>
            </a:r>
            <a:endParaRPr lang="zh-CN" altLang="en-US" b="1" dirty="0">
              <a:solidFill>
                <a:srgbClr val="FF0000"/>
              </a:solidFill>
              <a:latin typeface="+mj-lt"/>
              <a:ea typeface="微软雅黑" panose="020B0503020204020204" pitchFamily="34" charset="-122"/>
              <a:cs typeface="+mj-cs"/>
            </a:endParaRPr>
          </a:p>
        </p:txBody>
      </p:sp>
      <p:sp>
        <p:nvSpPr>
          <p:cNvPr id="11266" name="Line 2"/>
          <p:cNvSpPr/>
          <p:nvPr/>
        </p:nvSpPr>
        <p:spPr>
          <a:xfrm flipV="1">
            <a:off x="3648075" y="2260600"/>
            <a:ext cx="863600" cy="649288"/>
          </a:xfrm>
          <a:prstGeom prst="line">
            <a:avLst/>
          </a:prstGeom>
          <a:ln w="76200" cap="flat" cmpd="sng">
            <a:solidFill>
              <a:srgbClr val="B2B2B2"/>
            </a:solidFill>
            <a:prstDash val="solid"/>
            <a:round/>
            <a:headEnd type="none" w="med" len="med"/>
            <a:tailEnd type="none" w="med" len="med"/>
          </a:ln>
        </p:spPr>
      </p:sp>
      <p:sp>
        <p:nvSpPr>
          <p:cNvPr id="11267" name="Line 3"/>
          <p:cNvSpPr/>
          <p:nvPr/>
        </p:nvSpPr>
        <p:spPr>
          <a:xfrm flipH="1" flipV="1">
            <a:off x="5041900" y="2260600"/>
            <a:ext cx="862013" cy="658813"/>
          </a:xfrm>
          <a:prstGeom prst="line">
            <a:avLst/>
          </a:prstGeom>
          <a:ln w="76200" cap="flat" cmpd="sng">
            <a:solidFill>
              <a:srgbClr val="B2B2B2"/>
            </a:solidFill>
            <a:prstDash val="solid"/>
            <a:round/>
            <a:headEnd type="none" w="med" len="med"/>
            <a:tailEnd type="none" w="med" len="med"/>
          </a:ln>
        </p:spPr>
      </p:sp>
      <p:sp>
        <p:nvSpPr>
          <p:cNvPr id="11268" name="Line 4"/>
          <p:cNvSpPr/>
          <p:nvPr/>
        </p:nvSpPr>
        <p:spPr>
          <a:xfrm flipH="1">
            <a:off x="4221163" y="4773613"/>
            <a:ext cx="1079500" cy="0"/>
          </a:xfrm>
          <a:prstGeom prst="line">
            <a:avLst/>
          </a:prstGeom>
          <a:ln w="76200" cap="flat" cmpd="sng">
            <a:solidFill>
              <a:srgbClr val="B2B2B2"/>
            </a:solidFill>
            <a:prstDash val="solid"/>
            <a:round/>
            <a:headEnd type="none" w="med" len="med"/>
            <a:tailEnd type="none" w="med" len="med"/>
          </a:ln>
        </p:spPr>
      </p:sp>
      <p:sp>
        <p:nvSpPr>
          <p:cNvPr id="11269" name="Line 5"/>
          <p:cNvSpPr/>
          <p:nvPr/>
        </p:nvSpPr>
        <p:spPr>
          <a:xfrm flipH="1">
            <a:off x="5751513" y="3465513"/>
            <a:ext cx="341312" cy="1000125"/>
          </a:xfrm>
          <a:prstGeom prst="line">
            <a:avLst/>
          </a:prstGeom>
          <a:ln w="76200" cap="flat" cmpd="sng">
            <a:solidFill>
              <a:srgbClr val="B2B2B2"/>
            </a:solidFill>
            <a:prstDash val="solid"/>
            <a:round/>
            <a:headEnd type="none" w="med" len="med"/>
            <a:tailEnd type="none" w="med" len="med"/>
          </a:ln>
        </p:spPr>
      </p:sp>
      <p:sp>
        <p:nvSpPr>
          <p:cNvPr id="11270" name="Line 6"/>
          <p:cNvSpPr/>
          <p:nvPr/>
        </p:nvSpPr>
        <p:spPr>
          <a:xfrm>
            <a:off x="3443288" y="3465513"/>
            <a:ext cx="342900" cy="1000125"/>
          </a:xfrm>
          <a:prstGeom prst="line">
            <a:avLst/>
          </a:prstGeom>
          <a:ln w="76200" cap="flat" cmpd="sng">
            <a:solidFill>
              <a:srgbClr val="B2B2B2"/>
            </a:solidFill>
            <a:prstDash val="solid"/>
            <a:round/>
            <a:headEnd type="none" w="med" len="med"/>
            <a:tailEnd type="none" w="med" len="med"/>
          </a:ln>
        </p:spPr>
      </p:sp>
      <p:sp>
        <p:nvSpPr>
          <p:cNvPr id="11271" name="AutoShape 7"/>
          <p:cNvSpPr/>
          <p:nvPr/>
        </p:nvSpPr>
        <p:spPr>
          <a:xfrm>
            <a:off x="3365500" y="4448175"/>
            <a:ext cx="863600" cy="820738"/>
          </a:xfrm>
          <a:prstGeom prst="pentagon">
            <a:avLst/>
          </a:prstGeom>
          <a:solidFill>
            <a:srgbClr val="CC3300">
              <a:alpha val="50195"/>
            </a:srgbClr>
          </a:solidFill>
          <a:ln w="76200" cap="flat" cmpd="sng">
            <a:solidFill>
              <a:srgbClr val="CC3300"/>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1272" name="AutoShape 8"/>
          <p:cNvSpPr/>
          <p:nvPr/>
        </p:nvSpPr>
        <p:spPr>
          <a:xfrm>
            <a:off x="2735263" y="2589213"/>
            <a:ext cx="922337" cy="874712"/>
          </a:xfrm>
          <a:prstGeom prst="pentagon">
            <a:avLst/>
          </a:prstGeom>
          <a:solidFill>
            <a:schemeClr val="folHlink">
              <a:alpha val="50195"/>
            </a:schemeClr>
          </a:solidFill>
          <a:ln w="76200" cap="flat" cmpd="sng">
            <a:solidFill>
              <a:schemeClr val="folHlink"/>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1273" name="AutoShape 9"/>
          <p:cNvSpPr/>
          <p:nvPr/>
        </p:nvSpPr>
        <p:spPr>
          <a:xfrm>
            <a:off x="5897563" y="2597150"/>
            <a:ext cx="906462" cy="860425"/>
          </a:xfrm>
          <a:prstGeom prst="pentagon">
            <a:avLst/>
          </a:prstGeom>
          <a:solidFill>
            <a:schemeClr val="accent2">
              <a:alpha val="50195"/>
            </a:schemeClr>
          </a:solidFill>
          <a:ln w="76200" cap="flat" cmpd="sng">
            <a:solidFill>
              <a:schemeClr val="accent2"/>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1274" name="AutoShape 10"/>
          <p:cNvSpPr/>
          <p:nvPr/>
        </p:nvSpPr>
        <p:spPr>
          <a:xfrm>
            <a:off x="4357688" y="1447800"/>
            <a:ext cx="846137" cy="803275"/>
          </a:xfrm>
          <a:prstGeom prst="pentagon">
            <a:avLst/>
          </a:prstGeom>
          <a:solidFill>
            <a:schemeClr val="accent1">
              <a:alpha val="50195"/>
            </a:schemeClr>
          </a:solidFill>
          <a:ln w="76200" cap="flat" cmpd="sng">
            <a:solidFill>
              <a:srgbClr val="FF9933"/>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1275" name="AutoShape 11"/>
          <p:cNvSpPr/>
          <p:nvPr/>
        </p:nvSpPr>
        <p:spPr>
          <a:xfrm>
            <a:off x="5308600" y="4443413"/>
            <a:ext cx="862013" cy="820737"/>
          </a:xfrm>
          <a:prstGeom prst="pentagon">
            <a:avLst/>
          </a:prstGeom>
          <a:solidFill>
            <a:srgbClr val="339966">
              <a:alpha val="50195"/>
            </a:srgbClr>
          </a:solidFill>
          <a:ln w="76200" cap="flat" cmpd="sng">
            <a:solidFill>
              <a:srgbClr val="008000"/>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nvGrpSpPr>
          <p:cNvPr id="11276" name="Group 12"/>
          <p:cNvGrpSpPr/>
          <p:nvPr/>
        </p:nvGrpSpPr>
        <p:grpSpPr>
          <a:xfrm>
            <a:off x="2949575" y="2813050"/>
            <a:ext cx="481013" cy="484188"/>
            <a:chOff x="523" y="2809"/>
            <a:chExt cx="876" cy="882"/>
          </a:xfrm>
        </p:grpSpPr>
        <p:sp>
          <p:nvSpPr>
            <p:cNvPr id="11277" name="Oval 13"/>
            <p:cNvSpPr/>
            <p:nvPr/>
          </p:nvSpPr>
          <p:spPr>
            <a:xfrm>
              <a:off x="523" y="2809"/>
              <a:ext cx="876" cy="876"/>
            </a:xfrm>
            <a:prstGeom prst="ellipse">
              <a:avLst/>
            </a:prstGeom>
            <a:solidFill>
              <a:srgbClr val="292929">
                <a:alpha val="50195"/>
              </a:srgbClr>
            </a:solidFill>
            <a:ln w="19050" cap="flat" cmpd="sng">
              <a:solidFill>
                <a:srgbClr val="FFFFFF"/>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1278" name="Line 14"/>
            <p:cNvSpPr/>
            <p:nvPr/>
          </p:nvSpPr>
          <p:spPr>
            <a:xfrm>
              <a:off x="964" y="2809"/>
              <a:ext cx="0" cy="870"/>
            </a:xfrm>
            <a:prstGeom prst="line">
              <a:avLst/>
            </a:prstGeom>
            <a:ln w="19050" cap="flat" cmpd="sng">
              <a:solidFill>
                <a:srgbClr val="FFFFFF"/>
              </a:solidFill>
              <a:prstDash val="solid"/>
              <a:round/>
              <a:headEnd type="none" w="med" len="med"/>
              <a:tailEnd type="none" w="med" len="med"/>
            </a:ln>
          </p:spPr>
        </p:sp>
        <p:sp>
          <p:nvSpPr>
            <p:cNvPr id="11279" name="Line 15"/>
            <p:cNvSpPr/>
            <p:nvPr/>
          </p:nvSpPr>
          <p:spPr>
            <a:xfrm>
              <a:off x="523" y="3244"/>
              <a:ext cx="876" cy="0"/>
            </a:xfrm>
            <a:prstGeom prst="line">
              <a:avLst/>
            </a:prstGeom>
            <a:ln w="19050" cap="flat" cmpd="sng">
              <a:solidFill>
                <a:srgbClr val="FFFFFF"/>
              </a:solidFill>
              <a:prstDash val="solid"/>
              <a:round/>
              <a:headEnd type="none" w="med" len="med"/>
              <a:tailEnd type="none" w="med" len="med"/>
            </a:ln>
          </p:spPr>
        </p:sp>
        <p:sp>
          <p:nvSpPr>
            <p:cNvPr id="11280" name="Freeform 16"/>
            <p:cNvSpPr/>
            <p:nvPr/>
          </p:nvSpPr>
          <p:spPr>
            <a:xfrm>
              <a:off x="1023" y="2815"/>
              <a:ext cx="182" cy="864"/>
            </a:xfrm>
            <a:custGeom>
              <a:avLst/>
              <a:gdLst/>
              <a:ahLst/>
              <a:cxnLst>
                <a:cxn ang="0">
                  <a:pos x="0" y="0"/>
                </a:cxn>
                <a:cxn ang="0">
                  <a:pos x="182" y="435"/>
                </a:cxn>
                <a:cxn ang="0">
                  <a:pos x="6" y="864"/>
                </a:cxn>
              </a:cxnLst>
              <a:pathLst>
                <a:path w="182" h="864">
                  <a:moveTo>
                    <a:pt x="0" y="0"/>
                  </a:moveTo>
                  <a:cubicBezTo>
                    <a:pt x="59" y="89"/>
                    <a:pt x="182" y="177"/>
                    <a:pt x="182" y="435"/>
                  </a:cubicBezTo>
                  <a:cubicBezTo>
                    <a:pt x="182" y="693"/>
                    <a:pt x="70" y="800"/>
                    <a:pt x="6" y="864"/>
                  </a:cubicBezTo>
                </a:path>
              </a:pathLst>
            </a:custGeom>
            <a:noFill/>
            <a:ln w="19050" cap="flat" cmpd="sng">
              <a:solidFill>
                <a:srgbClr val="FFFFFF"/>
              </a:solidFill>
              <a:prstDash val="solid"/>
              <a:round/>
              <a:headEnd type="none" w="med" len="med"/>
              <a:tailEnd type="none" w="med" len="med"/>
            </a:ln>
          </p:spPr>
          <p:txBody>
            <a:bodyPr/>
            <a:p>
              <a:endParaRPr lang="zh-CN" altLang="en-US"/>
            </a:p>
          </p:txBody>
        </p:sp>
        <p:sp>
          <p:nvSpPr>
            <p:cNvPr id="11281" name="Freeform 17"/>
            <p:cNvSpPr/>
            <p:nvPr/>
          </p:nvSpPr>
          <p:spPr>
            <a:xfrm>
              <a:off x="726" y="2821"/>
              <a:ext cx="197" cy="870"/>
            </a:xfrm>
            <a:custGeom>
              <a:avLst/>
              <a:gdLst/>
              <a:ahLst/>
              <a:cxnLst>
                <a:cxn ang="0">
                  <a:pos x="167" y="0"/>
                </a:cxn>
                <a:cxn ang="0">
                  <a:pos x="0" y="436"/>
                </a:cxn>
                <a:cxn ang="0">
                  <a:pos x="197" y="870"/>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p:spPr>
          <p:txBody>
            <a:bodyPr/>
            <a:p>
              <a:endParaRPr lang="zh-CN" altLang="en-US"/>
            </a:p>
          </p:txBody>
        </p:sp>
        <p:sp>
          <p:nvSpPr>
            <p:cNvPr id="11282" name="Freeform 18"/>
            <p:cNvSpPr/>
            <p:nvPr/>
          </p:nvSpPr>
          <p:spPr>
            <a:xfrm rot="5400000">
              <a:off x="890" y="3170"/>
              <a:ext cx="114" cy="653"/>
            </a:xfrm>
            <a:custGeom>
              <a:avLst/>
              <a:gdLst/>
              <a:ahLst/>
              <a:cxnLst>
                <a:cxn ang="0">
                  <a:pos x="32" y="0"/>
                </a:cxn>
                <a:cxn ang="0">
                  <a:pos x="0" y="184"/>
                </a:cxn>
                <a:cxn ang="0">
                  <a:pos x="38" y="368"/>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p:spPr>
          <p:txBody>
            <a:bodyPr/>
            <a:p>
              <a:endParaRPr lang="zh-CN" altLang="en-US"/>
            </a:p>
          </p:txBody>
        </p:sp>
        <p:sp>
          <p:nvSpPr>
            <p:cNvPr id="11283" name="Freeform 19"/>
            <p:cNvSpPr/>
            <p:nvPr/>
          </p:nvSpPr>
          <p:spPr>
            <a:xfrm rot="-5400000" flipV="1">
              <a:off x="898" y="2667"/>
              <a:ext cx="114" cy="653"/>
            </a:xfrm>
            <a:custGeom>
              <a:avLst/>
              <a:gdLst/>
              <a:ahLst/>
              <a:cxnLst>
                <a:cxn ang="0">
                  <a:pos x="32" y="0"/>
                </a:cxn>
                <a:cxn ang="0">
                  <a:pos x="0" y="184"/>
                </a:cxn>
                <a:cxn ang="0">
                  <a:pos x="38" y="368"/>
                </a:cxn>
              </a:cxnLst>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p:spPr>
          <p:txBody>
            <a:bodyPr/>
            <a:p>
              <a:endParaRPr lang="zh-CN" altLang="en-US"/>
            </a:p>
          </p:txBody>
        </p:sp>
      </p:grpSp>
      <p:grpSp>
        <p:nvGrpSpPr>
          <p:cNvPr id="11284" name="Group 20"/>
          <p:cNvGrpSpPr/>
          <p:nvPr/>
        </p:nvGrpSpPr>
        <p:grpSpPr>
          <a:xfrm>
            <a:off x="3570288" y="4700588"/>
            <a:ext cx="419100" cy="358775"/>
            <a:chOff x="2640" y="3304"/>
            <a:chExt cx="294" cy="252"/>
          </a:xfrm>
        </p:grpSpPr>
        <p:sp>
          <p:nvSpPr>
            <p:cNvPr id="11285" name="AutoShape 21"/>
            <p:cNvSpPr/>
            <p:nvPr/>
          </p:nvSpPr>
          <p:spPr>
            <a:xfrm>
              <a:off x="2700" y="3304"/>
              <a:ext cx="176" cy="176"/>
            </a:xfrm>
            <a:prstGeom prst="roundRect">
              <a:avLst>
                <a:gd name="adj" fmla="val 6250"/>
              </a:avLst>
            </a:prstGeom>
            <a:solidFill>
              <a:srgbClr val="292929">
                <a:alpha val="50195"/>
              </a:srgbClr>
            </a:solidFill>
            <a:ln w="19050" cap="flat" cmpd="sng">
              <a:solidFill>
                <a:srgbClr val="FFFFFF"/>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1286" name="AutoShape 22"/>
            <p:cNvSpPr/>
            <p:nvPr/>
          </p:nvSpPr>
          <p:spPr>
            <a:xfrm>
              <a:off x="2640" y="3478"/>
              <a:ext cx="294" cy="78"/>
            </a:xfrm>
            <a:prstGeom prst="roundRect">
              <a:avLst>
                <a:gd name="adj" fmla="val 16667"/>
              </a:avLst>
            </a:prstGeom>
            <a:solidFill>
              <a:srgbClr val="292929">
                <a:alpha val="50195"/>
              </a:srgbClr>
            </a:solidFill>
            <a:ln w="19050" cap="flat" cmpd="sng">
              <a:solidFill>
                <a:srgbClr val="FFFFFF"/>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1287" name="Line 23"/>
            <p:cNvSpPr/>
            <p:nvPr/>
          </p:nvSpPr>
          <p:spPr>
            <a:xfrm flipH="1">
              <a:off x="2847" y="3517"/>
              <a:ext cx="45" cy="0"/>
            </a:xfrm>
            <a:prstGeom prst="line">
              <a:avLst/>
            </a:prstGeom>
            <a:ln w="19050" cap="flat" cmpd="sng">
              <a:solidFill>
                <a:srgbClr val="FFFFFF"/>
              </a:solidFill>
              <a:prstDash val="solid"/>
              <a:round/>
              <a:headEnd type="none" w="med" len="med"/>
              <a:tailEnd type="none" w="med" len="med"/>
            </a:ln>
          </p:spPr>
        </p:sp>
        <p:sp>
          <p:nvSpPr>
            <p:cNvPr id="11288" name="Line 24"/>
            <p:cNvSpPr/>
            <p:nvPr/>
          </p:nvSpPr>
          <p:spPr>
            <a:xfrm flipH="1">
              <a:off x="2759" y="3359"/>
              <a:ext cx="73" cy="0"/>
            </a:xfrm>
            <a:prstGeom prst="line">
              <a:avLst/>
            </a:prstGeom>
            <a:ln w="19050" cap="flat" cmpd="sng">
              <a:solidFill>
                <a:srgbClr val="FFFFFF"/>
              </a:solidFill>
              <a:prstDash val="solid"/>
              <a:round/>
              <a:headEnd type="none" w="med" len="med"/>
              <a:tailEnd type="none" w="med" len="med"/>
            </a:ln>
          </p:spPr>
        </p:sp>
        <p:sp>
          <p:nvSpPr>
            <p:cNvPr id="11289" name="Line 25"/>
            <p:cNvSpPr/>
            <p:nvPr/>
          </p:nvSpPr>
          <p:spPr>
            <a:xfrm flipH="1">
              <a:off x="2787" y="3385"/>
              <a:ext cx="45" cy="0"/>
            </a:xfrm>
            <a:prstGeom prst="line">
              <a:avLst/>
            </a:prstGeom>
            <a:ln w="19050" cap="flat" cmpd="sng">
              <a:solidFill>
                <a:srgbClr val="FFFFFF"/>
              </a:solidFill>
              <a:prstDash val="solid"/>
              <a:round/>
              <a:headEnd type="none" w="med" len="med"/>
              <a:tailEnd type="none" w="med" len="med"/>
            </a:ln>
          </p:spPr>
        </p:sp>
        <p:sp>
          <p:nvSpPr>
            <p:cNvPr id="11290" name="Line 26"/>
            <p:cNvSpPr/>
            <p:nvPr/>
          </p:nvSpPr>
          <p:spPr>
            <a:xfrm flipH="1">
              <a:off x="2800" y="3434"/>
              <a:ext cx="32" cy="0"/>
            </a:xfrm>
            <a:prstGeom prst="line">
              <a:avLst/>
            </a:prstGeom>
            <a:ln w="19050" cap="flat" cmpd="sng">
              <a:solidFill>
                <a:srgbClr val="FFFFFF"/>
              </a:solidFill>
              <a:prstDash val="solid"/>
              <a:round/>
              <a:headEnd type="none" w="med" len="med"/>
              <a:tailEnd type="none" w="med" len="med"/>
            </a:ln>
          </p:spPr>
        </p:sp>
      </p:grpSp>
      <p:sp>
        <p:nvSpPr>
          <p:cNvPr id="11291" name="AutoShape 27"/>
          <p:cNvSpPr/>
          <p:nvPr/>
        </p:nvSpPr>
        <p:spPr>
          <a:xfrm>
            <a:off x="4606925" y="1722438"/>
            <a:ext cx="368300" cy="365125"/>
          </a:xfrm>
          <a:prstGeom prst="cube">
            <a:avLst>
              <a:gd name="adj" fmla="val 25000"/>
            </a:avLst>
          </a:prstGeom>
          <a:solidFill>
            <a:srgbClr val="292929">
              <a:alpha val="50195"/>
            </a:srgbClr>
          </a:solidFill>
          <a:ln w="19050" cap="flat" cmpd="sng">
            <a:solidFill>
              <a:srgbClr val="FFFFFF"/>
            </a:solidFill>
            <a:prstDash val="solid"/>
            <a:miter/>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nvGrpSpPr>
          <p:cNvPr id="11292" name="Group 28"/>
          <p:cNvGrpSpPr/>
          <p:nvPr/>
        </p:nvGrpSpPr>
        <p:grpSpPr>
          <a:xfrm>
            <a:off x="6122988" y="2820988"/>
            <a:ext cx="469900" cy="446087"/>
            <a:chOff x="3422" y="1347"/>
            <a:chExt cx="330" cy="313"/>
          </a:xfrm>
        </p:grpSpPr>
        <p:sp>
          <p:nvSpPr>
            <p:cNvPr id="11293" name="AutoShape 29"/>
            <p:cNvSpPr/>
            <p:nvPr/>
          </p:nvSpPr>
          <p:spPr>
            <a:xfrm>
              <a:off x="3422" y="1411"/>
              <a:ext cx="330" cy="249"/>
            </a:xfrm>
            <a:prstGeom prst="roundRect">
              <a:avLst>
                <a:gd name="adj" fmla="val 16667"/>
              </a:avLst>
            </a:prstGeom>
            <a:solidFill>
              <a:srgbClr val="292929">
                <a:alpha val="50195"/>
              </a:srgbClr>
            </a:solidFill>
            <a:ln w="19050" cap="flat" cmpd="sng">
              <a:solidFill>
                <a:srgbClr val="FFFFFF"/>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sp>
          <p:nvSpPr>
            <p:cNvPr id="11294" name="AutoShape 30"/>
            <p:cNvSpPr/>
            <p:nvPr/>
          </p:nvSpPr>
          <p:spPr>
            <a:xfrm>
              <a:off x="3522" y="1347"/>
              <a:ext cx="122" cy="113"/>
            </a:xfrm>
            <a:custGeom>
              <a:avLst/>
              <a:gdLst/>
              <a:ahLst/>
              <a:cxnLst>
                <a:cxn ang="0">
                  <a:pos x="0" y="0"/>
                </a:cxn>
                <a:cxn ang="0">
                  <a:pos x="0" y="0"/>
                </a:cxn>
                <a:cxn ang="0">
                  <a:pos x="0" y="0"/>
                </a:cxn>
                <a:cxn ang="0">
                  <a:pos x="0" y="0"/>
                </a:cxn>
              </a:cxnLst>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292929">
                <a:alpha val="50195"/>
              </a:srgbClr>
            </a:solidFill>
            <a:ln w="12700" cap="flat" cmpd="sng">
              <a:solidFill>
                <a:srgbClr val="FFFFFF"/>
              </a:solidFill>
              <a:prstDash val="solid"/>
              <a:miter/>
              <a:headEnd type="none" w="med" len="med"/>
              <a:tailEnd type="none" w="med" len="med"/>
            </a:ln>
          </p:spPr>
          <p:txBody>
            <a:bodyPr/>
            <a:p>
              <a:endParaRPr lang="zh-CN" altLang="en-US"/>
            </a:p>
          </p:txBody>
        </p:sp>
      </p:grpSp>
      <p:grpSp>
        <p:nvGrpSpPr>
          <p:cNvPr id="11295" name="Group 31"/>
          <p:cNvGrpSpPr/>
          <p:nvPr/>
        </p:nvGrpSpPr>
        <p:grpSpPr>
          <a:xfrm>
            <a:off x="5557838" y="4657725"/>
            <a:ext cx="385762" cy="476250"/>
            <a:chOff x="984" y="878"/>
            <a:chExt cx="3312" cy="4086"/>
          </a:xfrm>
        </p:grpSpPr>
        <p:sp>
          <p:nvSpPr>
            <p:cNvPr id="11296" name="Freeform 32"/>
            <p:cNvSpPr/>
            <p:nvPr/>
          </p:nvSpPr>
          <p:spPr>
            <a:xfrm>
              <a:off x="984" y="1002"/>
              <a:ext cx="3312" cy="3962"/>
            </a:xfrm>
            <a:custGeom>
              <a:avLst/>
              <a:gdLst/>
              <a:ahLst/>
              <a:cxnLst>
                <a:cxn ang="0">
                  <a:pos x="1376" y="696"/>
                </a:cxn>
                <a:cxn ang="0">
                  <a:pos x="1639" y="920"/>
                </a:cxn>
                <a:cxn ang="0">
                  <a:pos x="1926" y="708"/>
                </a:cxn>
                <a:cxn ang="0">
                  <a:pos x="2940" y="66"/>
                </a:cxn>
                <a:cxn ang="0">
                  <a:pos x="3204" y="78"/>
                </a:cxn>
                <a:cxn ang="0">
                  <a:pos x="3072" y="444"/>
                </a:cxn>
                <a:cxn ang="0">
                  <a:pos x="2139" y="1081"/>
                </a:cxn>
                <a:cxn ang="0">
                  <a:pos x="2476" y="2372"/>
                </a:cxn>
                <a:cxn ang="0">
                  <a:pos x="2251" y="2435"/>
                </a:cxn>
                <a:cxn ang="0">
                  <a:pos x="2614" y="3589"/>
                </a:cxn>
                <a:cxn ang="0">
                  <a:pos x="2539" y="3925"/>
                </a:cxn>
                <a:cxn ang="0">
                  <a:pos x="2226" y="3689"/>
                </a:cxn>
                <a:cxn ang="0">
                  <a:pos x="1789" y="2534"/>
                </a:cxn>
                <a:cxn ang="0">
                  <a:pos x="1414" y="2534"/>
                </a:cxn>
                <a:cxn ang="0">
                  <a:pos x="1051" y="3689"/>
                </a:cxn>
                <a:cxn ang="0">
                  <a:pos x="789" y="3925"/>
                </a:cxn>
                <a:cxn ang="0">
                  <a:pos x="676" y="3577"/>
                </a:cxn>
                <a:cxn ang="0">
                  <a:pos x="1001" y="2459"/>
                </a:cxn>
                <a:cxn ang="0">
                  <a:pos x="751" y="2397"/>
                </a:cxn>
                <a:cxn ang="0">
                  <a:pos x="1126" y="1081"/>
                </a:cxn>
                <a:cxn ang="0">
                  <a:pos x="139" y="497"/>
                </a:cxn>
                <a:cxn ang="0">
                  <a:pos x="60" y="180"/>
                </a:cxn>
                <a:cxn ang="0">
                  <a:pos x="389" y="162"/>
                </a:cxn>
                <a:cxn ang="0">
                  <a:pos x="1376" y="696"/>
                </a:cxn>
              </a:cxnLst>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292929">
                <a:alpha val="50195"/>
              </a:srgbClr>
            </a:solidFill>
            <a:ln w="19050" cap="flat" cmpd="sng">
              <a:solidFill>
                <a:srgbClr val="FFFFFF"/>
              </a:solidFill>
              <a:prstDash val="solid"/>
              <a:round/>
              <a:headEnd type="none" w="med" len="med"/>
              <a:tailEnd type="none" w="med" len="med"/>
            </a:ln>
          </p:spPr>
          <p:txBody>
            <a:bodyPr/>
            <a:p>
              <a:endParaRPr lang="zh-CN" altLang="en-US"/>
            </a:p>
          </p:txBody>
        </p:sp>
        <p:sp>
          <p:nvSpPr>
            <p:cNvPr id="11297" name="Oval 33"/>
            <p:cNvSpPr/>
            <p:nvPr/>
          </p:nvSpPr>
          <p:spPr>
            <a:xfrm>
              <a:off x="2208" y="878"/>
              <a:ext cx="862" cy="845"/>
            </a:xfrm>
            <a:prstGeom prst="ellipse">
              <a:avLst/>
            </a:prstGeom>
            <a:solidFill>
              <a:srgbClr val="292929">
                <a:alpha val="50195"/>
              </a:srgbClr>
            </a:solidFill>
            <a:ln w="19050" cap="flat" cmpd="sng">
              <a:solidFill>
                <a:srgbClr val="FFFFFF"/>
              </a:solidFill>
              <a:prstDash val="solid"/>
              <a:round/>
              <a:headEnd type="none" w="med" len="med"/>
              <a:tailEnd type="none" w="med" len="med"/>
            </a:ln>
          </p:spPr>
          <p:txBody>
            <a:bodyPr wrap="none" anchor="ctr" anchorCtr="0"/>
            <a:p>
              <a:endParaRPr lang="zh-CN" altLang="zh-CN" dirty="0">
                <a:latin typeface="Arial" panose="020B0604020202020204" pitchFamily="34" charset="0"/>
                <a:ea typeface="微软雅黑" panose="020B0503020204020204" pitchFamily="34" charset="-122"/>
              </a:endParaRPr>
            </a:p>
          </p:txBody>
        </p:sp>
      </p:grpSp>
      <p:sp>
        <p:nvSpPr>
          <p:cNvPr id="11298" name="Rectangle 34"/>
          <p:cNvSpPr/>
          <p:nvPr/>
        </p:nvSpPr>
        <p:spPr>
          <a:xfrm>
            <a:off x="3581400" y="3276600"/>
            <a:ext cx="2590800" cy="519113"/>
          </a:xfrm>
          <a:prstGeom prst="rect">
            <a:avLst/>
          </a:prstGeom>
          <a:noFill/>
          <a:ln w="9525">
            <a:noFill/>
          </a:ln>
        </p:spPr>
        <p:txBody>
          <a:bodyPr anchor="t" anchorCtr="0">
            <a:spAutoFit/>
          </a:bodyPr>
          <a:p>
            <a:r>
              <a:rPr lang="zh-CN" altLang="en-US" sz="2800" dirty="0">
                <a:latin typeface="Arial" panose="020B0604020202020204" pitchFamily="34" charset="0"/>
                <a:ea typeface="微软雅黑" panose="020B0503020204020204" pitchFamily="34" charset="-122"/>
              </a:rPr>
              <a:t>电气火灾预防</a:t>
            </a:r>
            <a:endParaRPr lang="zh-CN" altLang="en-US" sz="2800" dirty="0">
              <a:latin typeface="Arial" panose="020B0604020202020204" pitchFamily="34" charset="0"/>
              <a:ea typeface="微软雅黑" panose="020B0503020204020204" pitchFamily="34" charset="-122"/>
            </a:endParaRPr>
          </a:p>
        </p:txBody>
      </p:sp>
      <p:sp>
        <p:nvSpPr>
          <p:cNvPr id="11299" name="AutoShape 35"/>
          <p:cNvSpPr/>
          <p:nvPr/>
        </p:nvSpPr>
        <p:spPr>
          <a:xfrm>
            <a:off x="2332038" y="1528763"/>
            <a:ext cx="1508125" cy="547687"/>
          </a:xfrm>
          <a:prstGeom prst="accentCallout2">
            <a:avLst>
              <a:gd name="adj1" fmla="val 18750"/>
              <a:gd name="adj2" fmla="val 104532"/>
              <a:gd name="adj3" fmla="val 18750"/>
              <a:gd name="adj4" fmla="val 118509"/>
              <a:gd name="adj5" fmla="val 46093"/>
              <a:gd name="adj6" fmla="val 133051"/>
            </a:avLst>
          </a:prstGeom>
          <a:noFill/>
          <a:ln w="9525" cap="flat" cmpd="sng">
            <a:solidFill>
              <a:schemeClr val="tx1"/>
            </a:solidFill>
            <a:prstDash val="solid"/>
            <a:miter/>
            <a:headEnd type="none" w="med" len="med"/>
            <a:tailEnd type="none" w="med" len="med"/>
          </a:ln>
        </p:spPr>
        <p:txBody>
          <a:bodyPr anchor="ctr" anchorCtr="0"/>
          <a:p>
            <a:pPr algn="ctr"/>
            <a:endParaRPr lang="zh-CN" altLang="zh-CN" dirty="0">
              <a:latin typeface="Arial" panose="020B0604020202020204" pitchFamily="34" charset="0"/>
              <a:ea typeface="微软雅黑" panose="020B0503020204020204" pitchFamily="34" charset="-122"/>
            </a:endParaRPr>
          </a:p>
        </p:txBody>
      </p:sp>
      <p:sp>
        <p:nvSpPr>
          <p:cNvPr id="11300" name="AutoShape 36"/>
          <p:cNvSpPr/>
          <p:nvPr/>
        </p:nvSpPr>
        <p:spPr>
          <a:xfrm>
            <a:off x="1066800" y="3562350"/>
            <a:ext cx="1508125" cy="547688"/>
          </a:xfrm>
          <a:prstGeom prst="accentCallout2">
            <a:avLst>
              <a:gd name="adj1" fmla="val 18750"/>
              <a:gd name="adj2" fmla="val 104532"/>
              <a:gd name="adj3" fmla="val 18750"/>
              <a:gd name="adj4" fmla="val 113125"/>
              <a:gd name="adj5" fmla="val -19009"/>
              <a:gd name="adj6" fmla="val 122097"/>
            </a:avLst>
          </a:prstGeom>
          <a:noFill/>
          <a:ln w="9525" cap="flat" cmpd="sng">
            <a:solidFill>
              <a:schemeClr val="tx1"/>
            </a:solidFill>
            <a:prstDash val="solid"/>
            <a:miter/>
            <a:headEnd type="none" w="med" len="med"/>
            <a:tailEnd type="none" w="med" len="med"/>
          </a:ln>
        </p:spPr>
        <p:txBody>
          <a:bodyPr anchor="ctr" anchorCtr="0"/>
          <a:p>
            <a:pPr algn="r"/>
            <a:endParaRPr lang="zh-CN" altLang="zh-CN" b="1" dirty="0">
              <a:solidFill>
                <a:srgbClr val="000000"/>
              </a:solidFill>
              <a:latin typeface="Arial" panose="020B0604020202020204" pitchFamily="34" charset="0"/>
              <a:ea typeface="微软雅黑" panose="020B0503020204020204" pitchFamily="34" charset="-122"/>
            </a:endParaRPr>
          </a:p>
        </p:txBody>
      </p:sp>
      <p:sp>
        <p:nvSpPr>
          <p:cNvPr id="11301" name="AutoShape 37"/>
          <p:cNvSpPr/>
          <p:nvPr/>
        </p:nvSpPr>
        <p:spPr>
          <a:xfrm>
            <a:off x="1544638" y="5283200"/>
            <a:ext cx="1508125" cy="547688"/>
          </a:xfrm>
          <a:prstGeom prst="accentCallout2">
            <a:avLst>
              <a:gd name="adj1" fmla="val 18750"/>
              <a:gd name="adj2" fmla="val 104532"/>
              <a:gd name="adj3" fmla="val 18750"/>
              <a:gd name="adj4" fmla="val 117847"/>
              <a:gd name="adj5" fmla="val -2606"/>
              <a:gd name="adj6" fmla="val 131917"/>
            </a:avLst>
          </a:prstGeom>
          <a:noFill/>
          <a:ln w="9525" cap="flat" cmpd="sng">
            <a:solidFill>
              <a:schemeClr val="tx1"/>
            </a:solidFill>
            <a:prstDash val="solid"/>
            <a:miter/>
            <a:headEnd type="none" w="med" len="med"/>
            <a:tailEnd type="none" w="med" len="med"/>
          </a:ln>
        </p:spPr>
        <p:txBody>
          <a:bodyPr anchor="ctr" anchorCtr="0"/>
          <a:p>
            <a:pPr algn="r"/>
            <a:endParaRPr lang="zh-CN" altLang="zh-CN" b="1" dirty="0">
              <a:solidFill>
                <a:srgbClr val="000000"/>
              </a:solidFill>
              <a:latin typeface="Arial" panose="020B0604020202020204" pitchFamily="34" charset="0"/>
              <a:ea typeface="微软雅黑" panose="020B0503020204020204" pitchFamily="34" charset="-122"/>
            </a:endParaRPr>
          </a:p>
        </p:txBody>
      </p:sp>
      <p:sp>
        <p:nvSpPr>
          <p:cNvPr id="11302" name="AutoShape 38"/>
          <p:cNvSpPr/>
          <p:nvPr/>
        </p:nvSpPr>
        <p:spPr>
          <a:xfrm>
            <a:off x="6532563" y="5319713"/>
            <a:ext cx="1508125" cy="547687"/>
          </a:xfrm>
          <a:prstGeom prst="accentCallout2">
            <a:avLst>
              <a:gd name="adj1" fmla="val 18750"/>
              <a:gd name="adj2" fmla="val -4532"/>
              <a:gd name="adj3" fmla="val 18750"/>
              <a:gd name="adj4" fmla="val -19829"/>
              <a:gd name="adj5" fmla="val -14583"/>
              <a:gd name="adj6" fmla="val -35977"/>
            </a:avLst>
          </a:prstGeom>
          <a:noFill/>
          <a:ln w="9525" cap="flat" cmpd="sng">
            <a:solidFill>
              <a:schemeClr val="tx1"/>
            </a:solidFill>
            <a:prstDash val="solid"/>
            <a:miter/>
            <a:headEnd type="none" w="med" len="med"/>
            <a:tailEnd type="none" w="med" len="med"/>
          </a:ln>
        </p:spPr>
        <p:txBody>
          <a:bodyPr anchor="ctr" anchorCtr="0"/>
          <a:p>
            <a:endParaRPr lang="zh-CN" altLang="zh-CN" b="1" dirty="0">
              <a:solidFill>
                <a:srgbClr val="000000"/>
              </a:solidFill>
              <a:latin typeface="Arial" panose="020B0604020202020204" pitchFamily="34" charset="0"/>
              <a:ea typeface="微软雅黑" panose="020B0503020204020204" pitchFamily="34" charset="-122"/>
            </a:endParaRPr>
          </a:p>
        </p:txBody>
      </p:sp>
      <p:sp>
        <p:nvSpPr>
          <p:cNvPr id="11303" name="AutoShape 39"/>
          <p:cNvSpPr/>
          <p:nvPr/>
        </p:nvSpPr>
        <p:spPr>
          <a:xfrm>
            <a:off x="6950075" y="3532188"/>
            <a:ext cx="1508125" cy="547687"/>
          </a:xfrm>
          <a:prstGeom prst="accentCallout2">
            <a:avLst>
              <a:gd name="adj1" fmla="val 18750"/>
              <a:gd name="adj2" fmla="val -4532"/>
              <a:gd name="adj3" fmla="val 18750"/>
              <a:gd name="adj4" fmla="val -12750"/>
              <a:gd name="adj5" fmla="val -15884"/>
              <a:gd name="adj6" fmla="val -21625"/>
            </a:avLst>
          </a:prstGeom>
          <a:noFill/>
          <a:ln w="9525" cap="flat" cmpd="sng">
            <a:solidFill>
              <a:schemeClr val="tx1"/>
            </a:solidFill>
            <a:prstDash val="solid"/>
            <a:miter/>
            <a:headEnd type="none" w="med" len="med"/>
            <a:tailEnd type="none" w="med" len="med"/>
          </a:ln>
        </p:spPr>
        <p:txBody>
          <a:bodyPr anchor="ctr" anchorCtr="0"/>
          <a:p>
            <a:endParaRPr lang="zh-CN" altLang="zh-CN" b="1" dirty="0">
              <a:solidFill>
                <a:srgbClr val="000000"/>
              </a:solidFill>
              <a:latin typeface="Arial" panose="020B0604020202020204" pitchFamily="34" charset="0"/>
              <a:ea typeface="微软雅黑" panose="020B0503020204020204" pitchFamily="34" charset="-122"/>
            </a:endParaRPr>
          </a:p>
        </p:txBody>
      </p:sp>
      <p:sp>
        <p:nvSpPr>
          <p:cNvPr id="11304" name="Rectangle 42"/>
          <p:cNvSpPr/>
          <p:nvPr/>
        </p:nvSpPr>
        <p:spPr>
          <a:xfrm>
            <a:off x="0" y="1600200"/>
            <a:ext cx="3886200" cy="641350"/>
          </a:xfrm>
          <a:prstGeom prst="rect">
            <a:avLst/>
          </a:prstGeom>
          <a:noFill/>
          <a:ln w="9525">
            <a:noFill/>
          </a:ln>
        </p:spPr>
        <p:txBody>
          <a:bodyPr anchor="t" anchorCtr="0">
            <a:spAutoFit/>
          </a:bodyPr>
          <a:p>
            <a:r>
              <a:rPr lang="en-US" altLang="zh-CN" dirty="0">
                <a:latin typeface="Arial" panose="020B0604020202020204" pitchFamily="34" charset="0"/>
                <a:ea typeface="微软雅黑" panose="020B0503020204020204" pitchFamily="34" charset="-122"/>
              </a:rPr>
              <a:t>1</a:t>
            </a:r>
            <a:r>
              <a:rPr lang="zh-CN" altLang="en-US" dirty="0">
                <a:latin typeface="Arial" panose="020B0604020202020204" pitchFamily="34" charset="0"/>
                <a:ea typeface="微软雅黑" panose="020B0503020204020204" pitchFamily="34" charset="-122"/>
              </a:rPr>
              <a:t>、定期对电线进行检查、整理、除尘。禁止使用湿抹布等清洁电器表面。</a:t>
            </a:r>
            <a:endParaRPr lang="zh-CN" altLang="en-US" dirty="0">
              <a:latin typeface="Arial" panose="020B0604020202020204" pitchFamily="34" charset="0"/>
              <a:ea typeface="微软雅黑" panose="020B0503020204020204" pitchFamily="34" charset="-122"/>
            </a:endParaRPr>
          </a:p>
        </p:txBody>
      </p:sp>
      <p:sp>
        <p:nvSpPr>
          <p:cNvPr id="11305" name="Rectangle 43"/>
          <p:cNvSpPr/>
          <p:nvPr/>
        </p:nvSpPr>
        <p:spPr>
          <a:xfrm>
            <a:off x="6858000" y="2895600"/>
            <a:ext cx="4572000" cy="1190625"/>
          </a:xfrm>
          <a:prstGeom prst="rect">
            <a:avLst/>
          </a:prstGeom>
          <a:noFill/>
          <a:ln w="9525">
            <a:noFill/>
          </a:ln>
        </p:spPr>
        <p:txBody>
          <a:bodyPr anchor="t" anchorCtr="0">
            <a:spAutoFit/>
          </a:bodyPr>
          <a:p>
            <a:r>
              <a:rPr lang="en-US" altLang="zh-CN" dirty="0">
                <a:latin typeface="Arial" panose="020B0604020202020204" pitchFamily="34" charset="0"/>
                <a:ea typeface="微软雅黑" panose="020B0503020204020204" pitchFamily="34" charset="-122"/>
              </a:rPr>
              <a:t>2</a:t>
            </a:r>
            <a:r>
              <a:rPr lang="zh-CN" altLang="en-US" dirty="0">
                <a:latin typeface="Arial" panose="020B0604020202020204" pitchFamily="34" charset="0"/>
                <a:ea typeface="微软雅黑" panose="020B0503020204020204" pitchFamily="34" charset="-122"/>
              </a:rPr>
              <a:t>、老化，损伤的电线</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易短路或断路，应更</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换。绝缘层损坏的用</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绝缘胶带包扎</a:t>
            </a:r>
            <a:endParaRPr lang="zh-CN" altLang="en-US" dirty="0">
              <a:latin typeface="Arial" panose="020B0604020202020204" pitchFamily="34" charset="0"/>
              <a:ea typeface="微软雅黑" panose="020B0503020204020204" pitchFamily="34" charset="-122"/>
            </a:endParaRPr>
          </a:p>
        </p:txBody>
      </p:sp>
      <p:sp>
        <p:nvSpPr>
          <p:cNvPr id="11306" name="Rectangle 44"/>
          <p:cNvSpPr/>
          <p:nvPr/>
        </p:nvSpPr>
        <p:spPr>
          <a:xfrm>
            <a:off x="6629400" y="5334000"/>
            <a:ext cx="4572000" cy="915988"/>
          </a:xfrm>
          <a:prstGeom prst="rect">
            <a:avLst/>
          </a:prstGeom>
          <a:noFill/>
          <a:ln w="9525">
            <a:noFill/>
          </a:ln>
        </p:spPr>
        <p:txBody>
          <a:bodyPr anchor="t" anchorCtr="0">
            <a:spAutoFit/>
          </a:bodyPr>
          <a:p>
            <a:r>
              <a:rPr lang="en-US" altLang="zh-CN" dirty="0">
                <a:latin typeface="Arial" panose="020B0604020202020204" pitchFamily="34" charset="0"/>
                <a:ea typeface="微软雅黑" panose="020B0503020204020204" pitchFamily="34" charset="-122"/>
              </a:rPr>
              <a:t>3</a:t>
            </a:r>
            <a:r>
              <a:rPr lang="zh-CN" altLang="en-US" dirty="0">
                <a:latin typeface="Arial" panose="020B0604020202020204" pitchFamily="34" charset="0"/>
                <a:ea typeface="微软雅黑" panose="020B0503020204020204" pitchFamily="34" charset="-122"/>
              </a:rPr>
              <a:t>、地面上露出的电线</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应设在金属管或胶管内，</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以防损伤</a:t>
            </a:r>
            <a:endParaRPr lang="zh-CN" altLang="en-US" dirty="0">
              <a:latin typeface="Arial" panose="020B0604020202020204" pitchFamily="34" charset="0"/>
              <a:ea typeface="微软雅黑" panose="020B0503020204020204" pitchFamily="34" charset="-122"/>
            </a:endParaRPr>
          </a:p>
        </p:txBody>
      </p:sp>
      <p:sp>
        <p:nvSpPr>
          <p:cNvPr id="11307" name="Rectangle 45"/>
          <p:cNvSpPr/>
          <p:nvPr/>
        </p:nvSpPr>
        <p:spPr>
          <a:xfrm>
            <a:off x="0" y="4267200"/>
            <a:ext cx="3048000" cy="1190625"/>
          </a:xfrm>
          <a:prstGeom prst="rect">
            <a:avLst/>
          </a:prstGeom>
          <a:noFill/>
          <a:ln w="9525">
            <a:noFill/>
          </a:ln>
        </p:spPr>
        <p:txBody>
          <a:bodyPr anchor="t" anchorCtr="0">
            <a:spAutoFit/>
          </a:bodyPr>
          <a:p>
            <a:r>
              <a:rPr lang="en-US" altLang="zh-CN" dirty="0">
                <a:latin typeface="Arial" panose="020B0604020202020204" pitchFamily="34" charset="0"/>
                <a:ea typeface="微软雅黑" panose="020B0503020204020204" pitchFamily="34" charset="-122"/>
              </a:rPr>
              <a:t>4</a:t>
            </a:r>
            <a:r>
              <a:rPr lang="zh-CN" altLang="en-US" dirty="0">
                <a:latin typeface="Arial" panose="020B0604020202020204" pitchFamily="34" charset="0"/>
                <a:ea typeface="微软雅黑" panose="020B0503020204020204" pitchFamily="34" charset="-122"/>
              </a:rPr>
              <a:t>、插座应固定，应有电压</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标识，</a:t>
            </a:r>
            <a:r>
              <a:rPr lang="en-US" altLang="zh-CN" dirty="0">
                <a:latin typeface="Arial" panose="020B0604020202020204" pitchFamily="34" charset="0"/>
                <a:ea typeface="微软雅黑" panose="020B0503020204020204" pitchFamily="34" charset="-122"/>
              </a:rPr>
              <a:t>1</a:t>
            </a:r>
            <a:r>
              <a:rPr lang="zh-CN" altLang="en-US" dirty="0">
                <a:latin typeface="Arial" panose="020B0604020202020204" pitchFamily="34" charset="0"/>
                <a:ea typeface="微软雅黑" panose="020B0503020204020204" pitchFamily="34" charset="-122"/>
              </a:rPr>
              <a:t>个插座最多容</a:t>
            </a:r>
            <a:r>
              <a:rPr lang="en-US" altLang="zh-CN" dirty="0">
                <a:latin typeface="Arial" panose="020B0604020202020204" pitchFamily="34" charset="0"/>
                <a:ea typeface="微软雅黑" panose="020B0503020204020204" pitchFamily="34" charset="-122"/>
              </a:rPr>
              <a:t>4</a:t>
            </a:r>
            <a:r>
              <a:rPr lang="zh-CN" altLang="en-US" dirty="0">
                <a:latin typeface="Arial" panose="020B0604020202020204" pitchFamily="34" charset="0"/>
                <a:ea typeface="微软雅黑" panose="020B0503020204020204" pitchFamily="34" charset="-122"/>
              </a:rPr>
              <a:t>个</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插头，禁止直接将电器导线</a:t>
            </a:r>
            <a:endParaRPr lang="zh-CN" altLang="en-US" dirty="0">
              <a:latin typeface="Arial" panose="020B0604020202020204" pitchFamily="34" charset="0"/>
              <a:ea typeface="微软雅黑" panose="020B0503020204020204" pitchFamily="34" charset="-122"/>
            </a:endParaRPr>
          </a:p>
          <a:p>
            <a:r>
              <a:rPr lang="zh-CN" altLang="en-US" dirty="0">
                <a:latin typeface="Arial" panose="020B0604020202020204" pitchFamily="34" charset="0"/>
                <a:ea typeface="微软雅黑" panose="020B0503020204020204" pitchFamily="34" charset="-122"/>
              </a:rPr>
              <a:t>（无插头） </a:t>
            </a:r>
            <a:endParaRPr lang="zh-CN" altLang="en-US" dirty="0">
              <a:latin typeface="Arial" panose="020B0604020202020204" pitchFamily="34" charset="0"/>
              <a:ea typeface="微软雅黑" panose="020B0503020204020204" pitchFamily="34" charset="-122"/>
            </a:endParaRPr>
          </a:p>
        </p:txBody>
      </p:sp>
      <p:sp>
        <p:nvSpPr>
          <p:cNvPr id="11308" name="Rectangle 46"/>
          <p:cNvSpPr/>
          <p:nvPr/>
        </p:nvSpPr>
        <p:spPr>
          <a:xfrm>
            <a:off x="152400" y="3581400"/>
            <a:ext cx="2368550" cy="366713"/>
          </a:xfrm>
          <a:prstGeom prst="rect">
            <a:avLst/>
          </a:prstGeom>
          <a:noFill/>
          <a:ln w="9525">
            <a:noFill/>
          </a:ln>
        </p:spPr>
        <p:txBody>
          <a:bodyPr wrap="none" anchor="t" anchorCtr="0">
            <a:spAutoFit/>
          </a:bodyPr>
          <a:p>
            <a:r>
              <a:rPr lang="en-US" altLang="zh-CN" dirty="0">
                <a:latin typeface="Arial" panose="020B0604020202020204" pitchFamily="34" charset="0"/>
                <a:ea typeface="微软雅黑" panose="020B0503020204020204" pitchFamily="34" charset="-122"/>
              </a:rPr>
              <a:t>5</a:t>
            </a:r>
            <a:r>
              <a:rPr lang="zh-CN" altLang="en-US" dirty="0">
                <a:latin typeface="Arial" panose="020B0604020202020204" pitchFamily="34" charset="0"/>
                <a:ea typeface="微软雅黑" panose="020B0503020204020204" pitchFamily="34" charset="-122"/>
              </a:rPr>
              <a:t>、严禁私拉乱接现象</a:t>
            </a:r>
            <a:endParaRPr lang="zh-CN" altLang="en-US" dirty="0">
              <a:latin typeface="Arial" panose="020B0604020202020204" pitchFamily="34" charset="0"/>
              <a:ea typeface="微软雅黑" panose="020B0503020204020204" pitchFamily="34" charset="-122"/>
            </a:endParaRPr>
          </a:p>
        </p:txBody>
      </p:sp>
      <p:pic>
        <p:nvPicPr>
          <p:cNvPr id="11309" name="Picture 47" descr="u=1629681295,3890481998&amp;fm=0&amp;gp=0"/>
          <p:cNvPicPr>
            <a:picLocks noChangeAspect="1"/>
          </p:cNvPicPr>
          <p:nvPr/>
        </p:nvPicPr>
        <p:blipFill>
          <a:blip r:embed="rId1"/>
          <a:stretch>
            <a:fillRect/>
          </a:stretch>
        </p:blipFill>
        <p:spPr>
          <a:xfrm>
            <a:off x="1295400" y="2590800"/>
            <a:ext cx="1333500" cy="1000125"/>
          </a:xfrm>
          <a:prstGeom prst="rect">
            <a:avLst/>
          </a:prstGeom>
          <a:noFill/>
          <a:ln w="9525">
            <a:noFill/>
          </a:ln>
        </p:spPr>
      </p:pic>
      <p:pic>
        <p:nvPicPr>
          <p:cNvPr id="11310" name="Picture 49" descr="集大中心网线DSC_0013"/>
          <p:cNvPicPr>
            <a:picLocks noChangeAspect="1"/>
          </p:cNvPicPr>
          <p:nvPr/>
        </p:nvPicPr>
        <p:blipFill>
          <a:blip r:embed="rId2"/>
          <a:stretch>
            <a:fillRect/>
          </a:stretch>
        </p:blipFill>
        <p:spPr>
          <a:xfrm>
            <a:off x="7010400" y="4038600"/>
            <a:ext cx="1905000" cy="1274763"/>
          </a:xfrm>
          <a:prstGeom prst="rect">
            <a:avLst/>
          </a:prstGeom>
          <a:noFill/>
          <a:ln w="9525">
            <a:noFill/>
          </a:ln>
        </p:spPr>
      </p:pic>
      <p:pic>
        <p:nvPicPr>
          <p:cNvPr id="11311" name="Picture 50" descr="DSC_机柜后面的物品0096"/>
          <p:cNvPicPr>
            <a:picLocks noChangeAspect="1"/>
          </p:cNvPicPr>
          <p:nvPr/>
        </p:nvPicPr>
        <p:blipFill>
          <a:blip r:embed="rId3"/>
          <a:stretch>
            <a:fillRect/>
          </a:stretch>
        </p:blipFill>
        <p:spPr>
          <a:xfrm>
            <a:off x="3905885" y="5398770"/>
            <a:ext cx="1885315" cy="1262380"/>
          </a:xfrm>
          <a:prstGeom prst="rect">
            <a:avLst/>
          </a:prstGeom>
          <a:noFill/>
          <a:ln w="9525">
            <a:noFill/>
          </a:ln>
        </p:spPr>
      </p:pic>
      <p:pic>
        <p:nvPicPr>
          <p:cNvPr id="11312" name="Picture 51" descr="DSC_0064"/>
          <p:cNvPicPr>
            <a:picLocks noChangeAspect="1"/>
          </p:cNvPicPr>
          <p:nvPr/>
        </p:nvPicPr>
        <p:blipFill>
          <a:blip r:embed="rId4"/>
          <a:stretch>
            <a:fillRect/>
          </a:stretch>
        </p:blipFill>
        <p:spPr>
          <a:xfrm>
            <a:off x="6804025" y="1184910"/>
            <a:ext cx="2339975" cy="1567815"/>
          </a:xfrm>
          <a:prstGeom prst="rect">
            <a:avLst/>
          </a:prstGeom>
          <a:noFill/>
          <a:ln w="9525">
            <a:noFill/>
          </a:ln>
        </p:spPr>
      </p:pic>
      <p:pic>
        <p:nvPicPr>
          <p:cNvPr id="11313" name="Picture 52" descr="DSC_0068"/>
          <p:cNvPicPr>
            <a:picLocks noGrp="1" noChangeAspect="1"/>
          </p:cNvPicPr>
          <p:nvPr>
            <p:ph idx="1"/>
          </p:nvPr>
        </p:nvPicPr>
        <p:blipFill>
          <a:blip r:embed="rId5"/>
          <a:stretch>
            <a:fillRect/>
          </a:stretch>
        </p:blipFill>
        <p:spPr>
          <a:xfrm>
            <a:off x="838200" y="5327650"/>
            <a:ext cx="2286000" cy="1530350"/>
          </a:xfrm>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4140</Words>
  <Application>WPS 演示</Application>
  <PresentationFormat/>
  <Paragraphs>473</Paragraphs>
  <Slides>24</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Arial</vt:lpstr>
      <vt:lpstr>宋体</vt:lpstr>
      <vt:lpstr>Wingdings</vt:lpstr>
      <vt:lpstr>微软雅黑</vt:lpstr>
      <vt:lpstr>华文行楷</vt:lpstr>
      <vt:lpstr>Times New Roman</vt:lpstr>
      <vt:lpstr>Gulim</vt:lpstr>
      <vt:lpstr>Malgun Gothic</vt:lpstr>
      <vt:lpstr>HY견고딕</vt:lpstr>
      <vt:lpstr>Verdana</vt:lpstr>
      <vt:lpstr>Arial Unicode MS</vt:lpstr>
      <vt:lpstr>Calibri</vt:lpstr>
      <vt:lpstr>黑体</vt:lpstr>
      <vt:lpstr>默认设计模板</vt:lpstr>
      <vt:lpstr>PowerPoint 演示文稿</vt:lpstr>
      <vt:lpstr>PowerPoint 演示文稿</vt:lpstr>
      <vt:lpstr>消防安全培训目的</vt:lpstr>
      <vt:lpstr>火灾的基本概念</vt:lpstr>
      <vt:lpstr>燃烧的三要素</vt:lpstr>
      <vt:lpstr>火灾的种类（按燃烧的特性分）</vt:lpstr>
      <vt:lpstr>电气火灾发生特征</vt:lpstr>
      <vt:lpstr>电气火灾发生的原因主要有以下几点</vt:lpstr>
      <vt:lpstr>电气火灾的预防</vt:lpstr>
      <vt:lpstr>灭火的基本方法</vt:lpstr>
      <vt:lpstr>扑灭电器火灾的一般原则</vt:lpstr>
      <vt:lpstr>PowerPoint 演示文稿</vt:lpstr>
      <vt:lpstr>危险化学品 《危险化学品安全管理条例》第三条 本条例所称危险化学品，是指具有毒害、腐蚀、爆炸、燃烧、助燃等性质，对人体、设施、环境具有危害的剧毒化学品和其他化学品。危险化学品目录，由国务院安全生产监督管理部门会同国务院工业和信息化、公安、环境保护、卫生、质量监督检验检疫、交通运输、铁路、民用航空、农业主管部门，根据化学品危险特性的鉴别和分类标准确定、公布，并适时调整。</vt:lpstr>
      <vt:lpstr>常用灭火剂</vt:lpstr>
      <vt:lpstr>危化品火灾的特点</vt:lpstr>
      <vt:lpstr>PowerPoint 演示文稿</vt:lpstr>
      <vt:lpstr>危险化学品事故现场救援与处置具体程序</vt:lpstr>
      <vt:lpstr>危险化学品事故现场救援与处置具体程序</vt:lpstr>
      <vt:lpstr>控险注意事项</vt:lpstr>
      <vt:lpstr>PowerPoint 演示文稿</vt:lpstr>
      <vt:lpstr>PowerPoint 演示文稿</vt:lpstr>
      <vt:lpstr>PowerPoint 演示文稿</vt:lpstr>
      <vt:lpstr>PowerPoint 演示文稿</vt:lpstr>
      <vt:lpstr>预防为主，防消结合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陈芍甫</dc:creator>
  <cp:lastModifiedBy>WPS_1691583989</cp:lastModifiedBy>
  <cp:revision>97</cp:revision>
  <dcterms:created xsi:type="dcterms:W3CDTF">2024-01-29T00:49:00Z</dcterms:created>
  <dcterms:modified xsi:type="dcterms:W3CDTF">2024-02-04T09:04:27Z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ICV">
    <vt:lpwstr>7F16C5F13B4848198109501E6A721D25</vt:lpwstr>
  </property>
  <property fmtid="{D5CDD505-2E9C-101B-9397-08002B2CF9AE}" pid="4" name="KSOProductBuildVer">
    <vt:lpwstr>2052-11.1.0.11294</vt:lpwstr>
  </property>
</Properties>
</file>