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848" r:id="rId3"/>
    <p:sldId id="795" r:id="rId4"/>
    <p:sldId id="851" r:id="rId5"/>
    <p:sldId id="850" r:id="rId6"/>
    <p:sldId id="853" r:id="rId7"/>
    <p:sldId id="854" r:id="rId8"/>
    <p:sldId id="852" r:id="rId9"/>
    <p:sldId id="891" r:id="rId10"/>
    <p:sldId id="890" r:id="rId11"/>
    <p:sldId id="889" r:id="rId12"/>
    <p:sldId id="857" r:id="rId13"/>
    <p:sldId id="858" r:id="rId14"/>
    <p:sldId id="860" r:id="rId15"/>
    <p:sldId id="892" r:id="rId16"/>
    <p:sldId id="894" r:id="rId17"/>
    <p:sldId id="895" r:id="rId18"/>
    <p:sldId id="896" r:id="rId19"/>
    <p:sldId id="898" r:id="rId20"/>
    <p:sldId id="899" r:id="rId21"/>
    <p:sldId id="900" r:id="rId22"/>
    <p:sldId id="902" r:id="rId23"/>
    <p:sldId id="903" r:id="rId24"/>
    <p:sldId id="904" r:id="rId25"/>
    <p:sldId id="905" r:id="rId26"/>
    <p:sldId id="907" r:id="rId27"/>
    <p:sldId id="908" r:id="rId28"/>
    <p:sldId id="909" r:id="rId29"/>
    <p:sldId id="913" r:id="rId30"/>
    <p:sldId id="919" r:id="rId31"/>
    <p:sldId id="918" r:id="rId32"/>
    <p:sldId id="874" r:id="rId33"/>
    <p:sldId id="866" r:id="rId34"/>
    <p:sldId id="867" r:id="rId35"/>
    <p:sldId id="868" r:id="rId36"/>
    <p:sldId id="869" r:id="rId37"/>
    <p:sldId id="870" r:id="rId38"/>
    <p:sldId id="871" r:id="rId39"/>
    <p:sldId id="875" r:id="rId40"/>
    <p:sldId id="876" r:id="rId41"/>
    <p:sldId id="877" r:id="rId42"/>
    <p:sldId id="878" r:id="rId43"/>
    <p:sldId id="914" r:id="rId44"/>
    <p:sldId id="879" r:id="rId45"/>
    <p:sldId id="915" r:id="rId46"/>
    <p:sldId id="916" r:id="rId47"/>
    <p:sldId id="917" r:id="rId48"/>
    <p:sldId id="921" r:id="rId49"/>
    <p:sldId id="922" r:id="rId50"/>
    <p:sldId id="923" r:id="rId51"/>
    <p:sldId id="924" r:id="rId52"/>
    <p:sldId id="925" r:id="rId53"/>
    <p:sldId id="929" r:id="rId54"/>
    <p:sldId id="930" r:id="rId55"/>
    <p:sldId id="888" r:id="rId56"/>
    <p:sldId id="886" r:id="rId57"/>
    <p:sldId id="881" r:id="rId58"/>
    <p:sldId id="928" r:id="rId59"/>
    <p:sldId id="760" r:id="rId60"/>
  </p:sldIdLst>
  <p:sldSz cx="9144000" cy="6858000" type="screen4x3"/>
  <p:notesSz cx="6668770" cy="9928225"/>
  <p:custDataLst>
    <p:tags r:id="rId6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4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99D"/>
    <a:srgbClr val="000000"/>
    <a:srgbClr val="FFFFCC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472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464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tags" Target="tags/tag1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1FE1BAA-5095-436C-8FA6-E5FCC72A26A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CE25EF-3EEA-496F-BC8B-7558DEF3B14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9242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4000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E397A1E-5715-459F-931C-BFE5580A2CE8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2EB5-2C9C-4BD3-8B05-FD24960BF54B}" type="slidenum">
              <a:rPr lang="en-GB" altLang="en-US"/>
            </a:fld>
            <a:endParaRPr lang="en-GB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15FC-B0B2-4D76-B529-E3B68B102F9F}" type="slidenum">
              <a:rPr lang="en-GB" altLang="en-US"/>
            </a:fld>
            <a:endParaRPr lang="en-GB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37AC-45CB-43D5-AE0F-AB0EAC7CC5A0}" type="slidenum">
              <a:rPr lang="en-GB" altLang="en-US"/>
            </a:fld>
            <a:endParaRPr lang="en-GB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29F1-B0D6-4751-A109-3A10999105DD}" type="slidenum">
              <a:rPr lang="en-GB" altLang="en-US"/>
            </a:fld>
            <a:endParaRPr lang="en-GB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2302-A72E-4CA7-98F2-6A21B4CC041E}" type="slidenum">
              <a:rPr lang="en-GB" altLang="en-US"/>
            </a:fld>
            <a:endParaRPr lang="en-GB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6F40-409B-4F58-BA86-F344CAE7D9E5}" type="slidenum">
              <a:rPr lang="en-GB" altLang="en-US"/>
            </a:fld>
            <a:endParaRPr lang="en-GB" alt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0DFC-FF7D-4697-8F84-BAD173FCB69D}" type="slidenum">
              <a:rPr lang="en-GB" altLang="en-US"/>
            </a:fld>
            <a:endParaRPr lang="en-GB" alt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868-A89C-47B4-B597-5475798B48E3}" type="slidenum">
              <a:rPr lang="en-GB" altLang="en-US"/>
            </a:fld>
            <a:endParaRPr lang="en-GB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EE67-444C-46F5-9895-DBC9956BA9F9}" type="slidenum">
              <a:rPr lang="en-GB" altLang="en-US"/>
            </a:fld>
            <a:endParaRPr lang="en-GB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27D8-C458-41C8-B99C-153B79401088}" type="slidenum">
              <a:rPr lang="en-GB" altLang="en-US"/>
            </a:fld>
            <a:endParaRPr lang="en-GB" alt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F5D3-297C-4C1B-89D1-6310D084972E}" type="slidenum">
              <a:rPr lang="en-GB" altLang="en-US"/>
            </a:fld>
            <a:endParaRPr lang="en-GB" alt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e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ame 6"/>
          <p:cNvSpPr/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139203 w 10693400"/>
              <a:gd name="T1" fmla="*/ 139203 h 7561263"/>
              <a:gd name="T2" fmla="*/ 10554197 w 10693400"/>
              <a:gd name="T3" fmla="*/ 7422060 h 7561263"/>
            </a:gdLst>
            <a:ahLst/>
            <a:cxnLst>
              <a:cxn ang="0">
                <a:pos x="0" y="0"/>
              </a:cxn>
              <a:cxn ang="0">
                <a:pos x="10693400" y="0"/>
              </a:cxn>
              <a:cxn ang="0">
                <a:pos x="10693400" y="7561263"/>
              </a:cxn>
              <a:cxn ang="0">
                <a:pos x="0" y="7561263"/>
              </a:cxn>
              <a:cxn ang="0">
                <a:pos x="139203" y="139203"/>
              </a:cxn>
              <a:cxn ang="0">
                <a:pos x="139203" y="7422060"/>
              </a:cxn>
              <a:cxn ang="0">
                <a:pos x="10554197" y="7422060"/>
              </a:cxn>
              <a:cxn ang="0">
                <a:pos x="10554197" y="139203"/>
              </a:cxn>
            </a:cxnLst>
            <a:rect l="T0" t="T1" r="T2" b="T3"/>
            <a:pathLst>
              <a:path w="10693400" h="7561263">
                <a:moveTo>
                  <a:pt x="0" y="0"/>
                </a:moveTo>
                <a:lnTo>
                  <a:pt x="10693400" y="0"/>
                </a:lnTo>
                <a:lnTo>
                  <a:pt x="10693400" y="7561263"/>
                </a:lnTo>
                <a:lnTo>
                  <a:pt x="0" y="7561263"/>
                </a:lnTo>
                <a:close/>
                <a:moveTo>
                  <a:pt x="139203" y="139203"/>
                </a:moveTo>
                <a:lnTo>
                  <a:pt x="139203" y="7422060"/>
                </a:lnTo>
                <a:lnTo>
                  <a:pt x="10554197" y="7422060"/>
                </a:lnTo>
                <a:lnTo>
                  <a:pt x="10554197" y="13920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28" name="Straight Connector 8"/>
          <p:cNvCxnSpPr>
            <a:cxnSpLocks noChangeShapeType="1"/>
          </p:cNvCxnSpPr>
          <p:nvPr/>
        </p:nvCxnSpPr>
        <p:spPr bwMode="auto">
          <a:xfrm flipV="1">
            <a:off x="534988" y="1492250"/>
            <a:ext cx="8220075" cy="0"/>
          </a:xfrm>
          <a:prstGeom prst="line">
            <a:avLst/>
          </a:prstGeom>
          <a:noFill/>
          <a:ln w="9525">
            <a:solidFill>
              <a:srgbClr val="606B8D"/>
            </a:solidFill>
            <a:round/>
          </a:ln>
        </p:spPr>
      </p:cxn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6" tIns="52153" rIns="104306" bIns="52153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6" tIns="52153" rIns="104306" bIns="5215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31" name="Slide Number Placeholder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51325" y="6356350"/>
            <a:ext cx="642938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6" tIns="52153" rIns="104306" bIns="52153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1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5708A4-5337-4152-B33C-B0339CDAA614}" type="slidenum">
              <a:rPr lang="en-GB" altLang="en-US"/>
            </a:fld>
            <a:endParaRPr lang="en-GB" altLang="en-US"/>
          </a:p>
        </p:txBody>
      </p:sp>
      <p:sp>
        <p:nvSpPr>
          <p:cNvPr id="10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-341312" y="754062"/>
            <a:ext cx="110648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6" tIns="52153" rIns="104306" bIns="52153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000" b="0">
                <a:solidFill>
                  <a:srgbClr val="9199A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83213" y="6343650"/>
            <a:ext cx="3449637" cy="363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6" tIns="52153" rIns="104306" bIns="52153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solidFill>
                  <a:srgbClr val="9199A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pic>
        <p:nvPicPr>
          <p:cNvPr id="11" name="图片 1"/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96336" y="692696"/>
            <a:ext cx="93382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2pPr>
      <a:lvl3pPr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3pPr>
      <a:lvl4pPr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4pPr>
      <a:lvl5pPr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5pPr>
      <a:lvl6pPr marL="457200"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6pPr>
      <a:lvl7pPr marL="914400"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7pPr>
      <a:lvl8pPr marL="1371600"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8pPr>
      <a:lvl9pPr marL="1828800" algn="l" defTabSz="104330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63525" indent="-263525" algn="l" defTabSz="1043305" rtl="0" eaLnBrk="0" fontAlgn="base" hangingPunct="0">
        <a:spcBef>
          <a:spcPts val="12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806450" indent="-249555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084580" indent="-278130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348105" indent="-247650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805305" indent="-247650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6pPr>
      <a:lvl7pPr marL="2262505" indent="-247650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7pPr>
      <a:lvl8pPr marL="2719705" indent="-247650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8pPr>
      <a:lvl9pPr marL="3176905" indent="-247650" algn="l" defTabSz="1043305" rtl="0" eaLnBrk="0" fontAlgn="base" hangingPunct="0">
        <a:spcBef>
          <a:spcPct val="20000"/>
        </a:spcBef>
        <a:spcAft>
          <a:spcPct val="0"/>
        </a:spcAft>
        <a:buClr>
          <a:srgbClr val="637A8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" descr="图片3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388" y="260648"/>
            <a:ext cx="87137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/>
          <p:nvPr/>
        </p:nvSpPr>
        <p:spPr>
          <a:xfrm>
            <a:off x="673100" y="2420938"/>
            <a:ext cx="5843588" cy="625475"/>
          </a:xfrm>
          <a:prstGeom prst="rect">
            <a:avLst/>
          </a:prstGeom>
        </p:spPr>
        <p:txBody>
          <a:bodyPr/>
          <a:lstStyle/>
          <a:p>
            <a:pPr defTabSz="1043305">
              <a:defRPr/>
            </a:pPr>
            <a:endParaRPr lang="en-GB" sz="3200" b="0" kern="0" dirty="0">
              <a:latin typeface="微软雅黑" panose="020B0503020204020204" pitchFamily="34" charset="-122"/>
              <a:cs typeface="+mj-cs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684213" y="1979930"/>
            <a:ext cx="63373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19" tIns="45652" rIns="91319" bIns="45652">
            <a:spAutoFit/>
          </a:bodyPr>
          <a:lstStyle/>
          <a:p>
            <a:pPr marL="0" lvl="4" eaLnBrk="0" hangingPunct="0">
              <a:buFont typeface="Arial" panose="020B0604020202020204" pitchFamily="34" charset="0"/>
              <a:buNone/>
            </a:pPr>
            <a:r>
              <a:rPr lang="zh-CN" altLang="en-US" sz="3200" dirty="0">
                <a:latin typeface="微软雅黑" panose="020B0503020204020204" pitchFamily="34" charset="-122"/>
              </a:rPr>
              <a:t>物业二次装修管理</a:t>
            </a:r>
            <a:endParaRPr lang="zh-CN" altLang="en-US" sz="3200" dirty="0">
              <a:latin typeface="微软雅黑" panose="020B0503020204020204" pitchFamily="34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zh-CN" sz="3200" dirty="0">
              <a:latin typeface="微软雅黑" panose="020B0503020204020204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37273" y="4485323"/>
            <a:ext cx="2703512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</a:rPr>
              <a:t>主讲人</a:t>
            </a:r>
            <a:r>
              <a:rPr lang="zh-CN" altLang="en-US" sz="2000" dirty="0" smtClean="0">
                <a:latin typeface="微软雅黑" panose="020B0503020204020204" pitchFamily="34" charset="-122"/>
              </a:rPr>
              <a:t>：曲华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15366" name="灯片编号占位符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6DC9D16E-DA7C-4C2A-9196-9491BF625058}" type="slidenum">
              <a:rPr lang="en-GB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GB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62068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740352" y="620688"/>
            <a:ext cx="93382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三、装修施工流程</a:t>
            </a:r>
            <a:endParaRPr lang="zh-CN" altLang="en-US" b="1" smtClean="0">
              <a:solidFill>
                <a:srgbClr val="FF0000"/>
              </a:solidFill>
              <a:latin typeface="创艺繁隶书"/>
              <a:ea typeface="微软雅黑" panose="020B0503020204020204" pitchFamily="34" charset="-122"/>
              <a:cs typeface="创艺繁隶书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物业管理公司装修管理准备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预备相关设计施工图纸和技术说明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拟订统一装修原则：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建筑结构  地板   天花   天台  外墙   楼面荷载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墙身      隔墙   阳台   花园  花架    围墙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消防      燃气   电气   防水  给排水  智能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用户大门  防盗门窗   晾衣架  遮阳棚    广告牌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窗式及分体空调    普通热水器  太阳能热水器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垃圾堆放          垃圾清运    货物垃圾运输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接水点    接电点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减少纠纷和投诉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dirty="0" smtClean="0">
              <a:ea typeface="微软雅黑" panose="020B0503020204020204" pitchFamily="34" charset="-122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-1981200" y="5373688"/>
            <a:ext cx="7772400" cy="441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36000" rIns="0" bIns="0"/>
          <a:lstStyle/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zh-CN" altLang="en-US" sz="1700" b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endParaRPr lang="zh-CN" altLang="en-US" sz="1700" b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ea typeface="宋体" panose="02010600030101010101" pitchFamily="2" charset="-122"/>
              </a:rPr>
              <a:t> </a:t>
            </a:r>
            <a:endParaRPr lang="zh-CN" altLang="en-US" dirty="0" smtClean="0">
              <a:ea typeface="宋体" panose="02010600030101010101" pitchFamily="2" charset="-122"/>
            </a:endParaRPr>
          </a:p>
        </p:txBody>
      </p:sp>
      <p:grpSp>
        <p:nvGrpSpPr>
          <p:cNvPr id="25604" name="Group 4"/>
          <p:cNvGrpSpPr/>
          <p:nvPr/>
        </p:nvGrpSpPr>
        <p:grpSpPr bwMode="auto">
          <a:xfrm>
            <a:off x="1187450" y="1628775"/>
            <a:ext cx="7473950" cy="4784725"/>
            <a:chOff x="576" y="1152"/>
            <a:chExt cx="4656" cy="3072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824" y="1152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 dirty="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业主申请</a:t>
              </a:r>
              <a:endParaRPr kumimoji="1" lang="zh-CN" altLang="en-US" sz="1600" baseline="30000" dirty="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1824" y="1488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填写装修申请表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1824" y="1824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签订装修管理协议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1824" y="2160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缴纳相关费用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024" y="3168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重新设计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3024" y="3600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限期整改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1824" y="2496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装修施工审核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576" y="3168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动工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576" y="3600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验收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576" y="4032"/>
              <a:ext cx="1536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退还保证金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2592" y="13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259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1344" y="2928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1344" y="37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1344" y="33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2112" y="36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3792" y="33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1344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3792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2592" y="26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2592" y="23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2592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2352" y="3456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不合格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3360" y="2736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未通过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1344" y="2736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通过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4800" y="2832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再审核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4560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 flipV="1">
              <a:off x="4800" y="259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 flipH="1">
              <a:off x="3360" y="259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720" y="3824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charset="0"/>
                  <a:ea typeface="华文细黑" panose="02010600040101010101" charset="-122"/>
                  <a:cs typeface="华文细黑" panose="02010600040101010101" charset="-122"/>
                </a:rPr>
                <a:t>合格</a:t>
              </a:r>
              <a:endParaRPr kumimoji="1" lang="zh-CN" altLang="en-US" sz="1600">
                <a:solidFill>
                  <a:srgbClr val="000000"/>
                </a:solidFill>
                <a:latin typeface="Times New Roman" panose="02020603050405020304" charset="0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装修手续办理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在业主办理装修手续和审核装修图纸的时候，要充分了解业主的真实装修意图，解答业主的相关问题     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例如：在承重墙上开门打洞、拆除室内承重梁柱、改动室内门窗位置、移动水电线路、移动弱电线路（可视对讲、有线电视、网络、电话等）、改变烟道开口位置、改变下水管道、改变暖气管道线路、改变阳台用途、改变窗户玻璃颜色、改变进户门颜色和式样、随意安装防盗网、在顶层搭建构筑物、改变室内楼梯位置和样式、改变空调安装位置等等    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解答了业主的这些疑问，就等于告知业主，那些是可以改变的那些是绝对不可改变的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17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温馨提示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7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只在下列情况下，装修工作方能展开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: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7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管理处已书面发出批准装修许可证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7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所有有关费用已经缴付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7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所有工程并没有和国家法律有任何抵触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7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消防机关已发出批准文件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1" name="Picture 5" descr="F:\Henpin20024USB\图片\Jvc天河城丽江\100JVCGR\金榈25露台棚架.jpg"/>
          <p:cNvPicPr>
            <a:picLocks noChangeAspect="1" noChangeArrowheads="1"/>
          </p:cNvPicPr>
          <p:nvPr/>
        </p:nvPicPr>
        <p:blipFill>
          <a:blip r:embed="rId1" cstate="print">
            <a:lum bright="6000" contrast="48000"/>
          </a:blip>
          <a:srcRect/>
          <a:stretch>
            <a:fillRect/>
          </a:stretch>
        </p:blipFill>
        <p:spPr bwMode="auto">
          <a:xfrm>
            <a:off x="5867400" y="40767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租户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装修咨询及申报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业主（租户）提出申请，管理公司审核业主资格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领取及提交以下资料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装修申请表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业    主：姓名 地址 身份证号  联系电话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装修公司：公司名称（盖章）  资格证号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公司地址  联系电话  施工期间和人数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现场负责人  负责人身份证 申请装修内容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装修承诺书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：承诺已知并遵守各物业管理规定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装修保证书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：承诺已知并遵守各物业管理规定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租户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装修咨询及申报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领取及提交以下资料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建筑防火设计申报审批表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装修消防审批表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装修所需的单元技术资料及图纸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管理公司：提供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装修管理规定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房间平面图 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       机电系统图及其分布图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装修施工人员登记表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装修手册及装修守则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等装修管理规定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dirty="0" smtClean="0">
              <a:ea typeface="宋体" panose="02010600030101010101" pitchFamily="2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租户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提供装修设计图纸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租户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提供施工单位资质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租户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与施工单位提供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&lt;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装修合同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&gt;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复印件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租户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及施工单位填写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: 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装修申报表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施工人员登记表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3" name="Picture 7" descr="I:\HENPIN\jvc图片\建筑景观1\100JVCGR\DVC00041.JPG"/>
          <p:cNvPicPr>
            <a:picLocks noChangeAspect="1" noChangeArrowheads="1"/>
          </p:cNvPicPr>
          <p:nvPr/>
        </p:nvPicPr>
        <p:blipFill>
          <a:blip r:embed="rId1" cstate="print">
            <a:lum bright="18000" contrast="42000"/>
          </a:blip>
          <a:srcRect/>
          <a:stretch>
            <a:fillRect/>
          </a:stretch>
        </p:blipFill>
        <p:spPr bwMode="auto">
          <a:xfrm>
            <a:off x="6156325" y="4365625"/>
            <a:ext cx="2514600" cy="1885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sz="36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</a:br>
            <a:r>
              <a:rPr lang="zh-CN" altLang="en-US" sz="3200" b="1" dirty="0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dirty="0" smtClean="0">
              <a:ea typeface="微软雅黑" panose="020B0503020204020204" pitchFamily="34" charset="-122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装饰装修施工单位申请装修单位提供：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建筑企业营业执照复印件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加盖公章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装饰装修工程施工资格证书复印件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加盖公章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装修施工单位税务登记证复印件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加盖公章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)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装修施工单位负责人身份证原件及复印件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装修施工单位施工人员身份证原件及复印件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装修施工单位负责人及施工人员照片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dirty="0" smtClean="0">
                <a:solidFill>
                  <a:srgbClr val="00FFFF"/>
                </a:solidFill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   </a:t>
            </a:r>
            <a:r>
              <a:rPr lang="en-US" altLang="zh-CN" dirty="0" smtClean="0">
                <a:solidFill>
                  <a:srgbClr val="00FFFF"/>
                </a:solidFill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.</a:t>
            </a:r>
            <a:endParaRPr lang="en-US" altLang="zh-CN" sz="2400" dirty="0" smtClean="0">
              <a:solidFill>
                <a:srgbClr val="FF0066"/>
              </a:solidFill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dirty="0" smtClean="0">
              <a:ea typeface="宋体" panose="02010600030101010101" pitchFamily="2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装修业主及装修企业应与管理公司签订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室内装饰装修管理服务协议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工程实施内容  实施期限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允许施工时间   废弃物清运与处理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外立面设施及防盗窗的安装要求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禁止行为和注意事项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管理服务费用   违约责任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其他需要约定事项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kumimoji="1"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签定装修管理文件</a:t>
            </a:r>
            <a:endParaRPr kumimoji="1"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房屋装饰装修管理承诺书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： 业主与管理公司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装修保证书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：  业主与管理公司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装修管理责任书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：  业主、装修单位与管理公司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dirty="0" smtClean="0">
              <a:ea typeface="宋体" panose="02010600030101010101" pitchFamily="2" charset="-122"/>
            </a:endParaRPr>
          </a:p>
        </p:txBody>
      </p:sp>
      <p:pic>
        <p:nvPicPr>
          <p:cNvPr id="33795" name="Picture 4" descr="涟海111房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19436" y="2060848"/>
            <a:ext cx="3522927" cy="44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5867400" y="5445125"/>
            <a:ext cx="1905000" cy="647700"/>
          </a:xfrm>
          <a:prstGeom prst="wedgeEllipseCallout">
            <a:avLst>
              <a:gd name="adj1" fmla="val 36583"/>
              <a:gd name="adj2" fmla="val -347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>
                <a:solidFill>
                  <a:srgbClr val="FF33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违章开挖地下室</a:t>
            </a:r>
            <a:endParaRPr lang="zh-CN" altLang="en-US" sz="1200">
              <a:solidFill>
                <a:srgbClr val="FF33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b="1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4213" y="1677988"/>
            <a:ext cx="266541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6387" name="灯片编号占位符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24D4FD58-5418-4A09-843C-AA0B57E45BEA}" type="slidenum">
              <a:rPr lang="en-GB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GB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995738" y="1628775"/>
            <a:ext cx="4330700" cy="500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4306" tIns="52153" rIns="104306" bIns="52153"/>
          <a:lstStyle/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zh-CN" altLang="en-US" sz="1800" b="0">
              <a:ea typeface="宋体" panose="02010600030101010101" pitchFamily="2" charset="-122"/>
            </a:endParaRPr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zh-CN" altLang="en-US" sz="1600" b="0">
              <a:ea typeface="宋体" panose="02010600030101010101" pitchFamily="2" charset="-122"/>
            </a:endParaRPr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zh-CN" altLang="en-US" sz="1800" b="0">
              <a:ea typeface="宋体" panose="02010600030101010101" pitchFamily="2" charset="-122"/>
            </a:endParaRPr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000"/>
              <a:t>一、装修管理的概念</a:t>
            </a:r>
            <a:endParaRPr lang="zh-CN" altLang="en-US" sz="2000"/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000"/>
              <a:t>二、法律法规</a:t>
            </a:r>
            <a:endParaRPr lang="zh-CN" altLang="en-US" sz="2000"/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000"/>
              <a:t>三、装修施工流程</a:t>
            </a:r>
            <a:endParaRPr lang="zh-CN" altLang="en-US" sz="2000"/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000"/>
              <a:t>四、装修过程监管</a:t>
            </a:r>
            <a:endParaRPr lang="zh-CN" altLang="en-US" sz="2000"/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000"/>
              <a:t>五、装修监管要点</a:t>
            </a:r>
            <a:endParaRPr lang="zh-CN" altLang="en-US" sz="2000"/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000"/>
              <a:t>六、减少投诉策略</a:t>
            </a:r>
            <a:endParaRPr lang="zh-CN" altLang="en-US" sz="2000"/>
          </a:p>
          <a:p>
            <a:pPr marL="263525" indent="-263525" defTabSz="1043305"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zh-C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三、装修施工流程</a:t>
            </a:r>
            <a:endParaRPr lang="zh-CN" altLang="en-US" b="1" smtClean="0">
              <a:solidFill>
                <a:schemeClr val="accent2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 eaLnBrk="1" hangingPunct="1"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无违反装修保证金  </a:t>
            </a:r>
            <a:endParaRPr lang="zh-CN" altLang="en-US" sz="1600" b="1" dirty="0" smtClean="0">
              <a:solidFill>
                <a:srgbClr val="FF0000"/>
              </a:solidFill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>
              <a:buFontTx/>
              <a:buChar char=" "/>
            </a:pPr>
            <a:r>
              <a:rPr lang="zh-CN" altLang="en-US" sz="1600" b="1" dirty="0" smtClean="0">
                <a:solidFill>
                  <a:srgbClr val="FF0000"/>
                </a:solidFill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装修人预交纳</a:t>
            </a:r>
            <a:endParaRPr lang="zh-CN" altLang="en-US" sz="1600" b="1" dirty="0" smtClean="0">
              <a:solidFill>
                <a:srgbClr val="FF0000"/>
              </a:solidFill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装修管理规定</a:t>
            </a:r>
            <a:endParaRPr lang="zh-CN" altLang="en-US" sz="1600" b="1" dirty="0" smtClean="0"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未给邻舍造成任何不良影响</a:t>
            </a:r>
            <a:endParaRPr lang="zh-CN" altLang="en-US" sz="1600" b="1" dirty="0" smtClean="0"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无损坏公共设施</a:t>
            </a:r>
            <a:endParaRPr lang="zh-CN" altLang="en-US" sz="1600" b="1" dirty="0" smtClean="0"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装修完毕初验及</a:t>
            </a:r>
            <a:r>
              <a:rPr lang="en-US" altLang="zh-CN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1</a:t>
            </a:r>
            <a:r>
              <a:rPr lang="zh-CN" altLang="en-US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个月后的复验合格</a:t>
            </a:r>
            <a:endParaRPr lang="zh-CN" altLang="en-US" sz="1600" b="1" dirty="0" smtClean="0"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管理公司凭缴款收据办理退款手续</a:t>
            </a:r>
            <a:endParaRPr lang="zh-CN" altLang="en-US" sz="1600" b="1" dirty="0" smtClean="0"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隶书" panose="02010509060101010101" charset="-122"/>
                <a:ea typeface="微软雅黑" panose="020B0503020204020204" pitchFamily="34" charset="-122"/>
                <a:cs typeface="隶书" panose="02010509060101010101" charset="-122"/>
              </a:rPr>
              <a:t>收费标准符合当地政府及物价部门规定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  <p:pic>
        <p:nvPicPr>
          <p:cNvPr id="34819" name="Picture 4" descr="2007082815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87900" y="1628775"/>
            <a:ext cx="3960813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5508625" y="2565400"/>
            <a:ext cx="1981200" cy="533400"/>
          </a:xfrm>
          <a:prstGeom prst="wedgeEllipseCallout">
            <a:avLst>
              <a:gd name="adj1" fmla="val 30931"/>
              <a:gd name="adj2" fmla="val 374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>
                <a:solidFill>
                  <a:srgbClr val="FF33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违章搭建扩大花园面积占用公共空间</a:t>
            </a:r>
            <a:endParaRPr lang="zh-CN" altLang="en-US" sz="1200">
              <a:solidFill>
                <a:srgbClr val="FF33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sz="18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</a:br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 "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装修垃圾清运费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: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收费标准：以按实际发生费收取为原则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管理公司拟定不同户型的普通装修状况的垃圾清运费标准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对允许拆除隔墙的，可酌情增收垃圾情运费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收交时间为住户申请装修时或装修完毕后从住户装修保证金中扣除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例如：由管理公司从垃圾集中点统一清运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 一般住宅装修垃圾清运费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12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元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/M2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 一般住宅装修拆墙垃圾清运费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30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元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/M2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物业管理公司装修审批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接收装修申请及方案资料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三个工作日内发出审批意见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管理部签署审批意见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工程部签署审批意见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物业公司签署审批意见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执行建设部令第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110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号文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住宅室内装饰装修管理办法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7" name="Picture 1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75" y="1500188"/>
            <a:ext cx="22955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CN" altLang="en-US" b="1" dirty="0" smtClean="0">
              <a:solidFill>
                <a:schemeClr val="accent2"/>
              </a:solidFill>
              <a:latin typeface="创艺繁隶书"/>
              <a:ea typeface="创艺繁隶书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装修申报审批资料</a:t>
            </a:r>
            <a:endParaRPr lang="zh-CN" altLang="en-US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申请人身份证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房屋所有权证或合法权益的有效凭证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装饰装修方案及图纸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变动主体或承重结构资质设计单位的设计方案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变动政府监控审批部分相关政府管理部门的批复资料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非业主使用人：业主同意装饰装修的书面文件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委托装修企业的相关资质证书复印件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提交装修报审资料</a:t>
            </a: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--</a:t>
            </a:r>
            <a:r>
              <a:rPr lang="zh-CN" altLang="en-US" sz="1600" b="1" i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住宅装修设计资料</a:t>
            </a:r>
            <a:br>
              <a:rPr lang="zh-CN" altLang="en-US" sz="1600" b="1" i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</a:br>
            <a:endParaRPr lang="zh-CN" altLang="en-US" sz="1600" b="1" i="1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装修平面图、装修材料说明 、配电系统及其管线平面图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弱电系统及其管线平面图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给排水系统及其管线平面图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排风排烟机及排放口布置图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拆墙、移墙和重新分隔墙体图、改、封管道和重新敷设线路说明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改移卫生间、厨房设施和阳台说明、防盗网、窗花的式样、颜色和安装位置说明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空调机架的材料、安装位置和空调水的排放说明、入户门安装形式和位置说明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遮阳棚、太阳能热水器的规格、安装位置和安装方式、室外花园设计图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其他装修内容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>
              <a:lnSpc>
                <a:spcPct val="80000"/>
              </a:lnSpc>
            </a:pPr>
            <a:endParaRPr lang="zh-CN" altLang="en-US" sz="1600" b="1" i="1" smtClean="0">
              <a:solidFill>
                <a:srgbClr val="FF0000"/>
              </a:solidFill>
              <a:latin typeface="创艺繁隶书"/>
              <a:ea typeface="创艺繁隶书"/>
              <a:cs typeface="创艺繁隶书"/>
            </a:endParaRPr>
          </a:p>
        </p:txBody>
      </p:sp>
      <p:sp>
        <p:nvSpPr>
          <p:cNvPr id="38915" name="WordArt 7"/>
          <p:cNvSpPr>
            <a:spLocks noChangeArrowheads="1" noChangeShapeType="1" noTextEdit="1"/>
          </p:cNvSpPr>
          <p:nvPr/>
        </p:nvSpPr>
        <p:spPr bwMode="auto">
          <a:xfrm>
            <a:off x="1042988" y="5373688"/>
            <a:ext cx="5327650" cy="94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装修报审资料</a:t>
            </a:r>
            <a:endParaRPr lang="zh-CN" altLang="en-US" sz="24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93" name="Picture 9" descr="F:\人物\卡通人物\0009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15200" y="3733800"/>
            <a:ext cx="1428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装修报审资料</a:t>
            </a: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3---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主管部门</a:t>
            </a:r>
            <a:r>
              <a:rPr lang="zh-CN" altLang="en-US" sz="1600" b="1" i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审批资料</a:t>
            </a:r>
            <a:endParaRPr lang="zh-CN" altLang="en-US" sz="1600" b="1" i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39750" y="2276475"/>
            <a:ext cx="5075238" cy="37592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lvl="2"/>
            <a:r>
              <a:rPr kumimoji="1" lang="zh-CN" altLang="en-US" sz="1600" dirty="0">
                <a:latin typeface="微软雅黑" panose="020B0503020204020204" pitchFamily="34" charset="-122"/>
              </a:rPr>
              <a:t>消防设计修改审批资料</a:t>
            </a:r>
            <a:r>
              <a:rPr kumimoji="1" lang="en-US" altLang="zh-CN" sz="1600" dirty="0">
                <a:latin typeface="微软雅黑" panose="020B0503020204020204" pitchFamily="34" charset="-122"/>
              </a:rPr>
              <a:t>: </a:t>
            </a:r>
            <a:endParaRPr kumimoji="1" lang="en-US" altLang="zh-CN" sz="1600" dirty="0">
              <a:latin typeface="微软雅黑" panose="020B0503020204020204" pitchFamily="34" charset="-122"/>
            </a:endParaRPr>
          </a:p>
          <a:p>
            <a:pPr lvl="2"/>
            <a:endParaRPr kumimoji="1" lang="en-US" altLang="zh-CN" sz="1600" dirty="0">
              <a:latin typeface="微软雅黑" panose="020B0503020204020204" pitchFamily="34" charset="-122"/>
            </a:endParaRPr>
          </a:p>
          <a:p>
            <a:r>
              <a:rPr kumimoji="1" lang="en-US" altLang="zh-CN" sz="1600" dirty="0">
                <a:latin typeface="微软雅黑" panose="020B0503020204020204" pitchFamily="34" charset="-122"/>
              </a:rPr>
              <a:t> </a:t>
            </a:r>
            <a:r>
              <a:rPr kumimoji="1" lang="zh-CN" altLang="en-US" sz="1600" dirty="0">
                <a:latin typeface="微软雅黑" panose="020B0503020204020204" pitchFamily="34" charset="-122"/>
              </a:rPr>
              <a:t>电力增容之供电局申请批复资料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r>
              <a:rPr kumimoji="1" lang="zh-CN" altLang="en-US" sz="1600" dirty="0">
                <a:latin typeface="微软雅黑" panose="020B0503020204020204" pitchFamily="34" charset="-122"/>
              </a:rPr>
              <a:t> 燃气主管部门设计修改审批资料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r>
              <a:rPr kumimoji="1" lang="zh-CN" altLang="en-US" sz="1600" dirty="0">
                <a:latin typeface="微软雅黑" panose="020B0503020204020204" pitchFamily="34" charset="-122"/>
              </a:rPr>
              <a:t> 其他规定的批文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endParaRPr kumimoji="1" lang="zh-CN" altLang="en-US" sz="1600" dirty="0">
              <a:latin typeface="微软雅黑" panose="020B0503020204020204" pitchFamily="34" charset="-122"/>
            </a:endParaRPr>
          </a:p>
          <a:p>
            <a:r>
              <a:rPr kumimoji="1" lang="zh-CN" altLang="en-US" sz="1600" i="1" dirty="0">
                <a:latin typeface="微软雅黑" panose="020B0503020204020204" pitchFamily="34" charset="-122"/>
              </a:rPr>
              <a:t> 装修施工单位资质证</a:t>
            </a:r>
            <a:r>
              <a:rPr kumimoji="1" lang="en-US" altLang="zh-CN" sz="1600" i="1" dirty="0">
                <a:latin typeface="微软雅黑" panose="020B0503020204020204" pitchFamily="34" charset="-122"/>
              </a:rPr>
              <a:t>:</a:t>
            </a:r>
            <a:endParaRPr kumimoji="1" lang="en-US" altLang="zh-CN" sz="1600" i="1" dirty="0">
              <a:latin typeface="微软雅黑" panose="020B0503020204020204" pitchFamily="34" charset="-122"/>
            </a:endParaRPr>
          </a:p>
          <a:p>
            <a:pPr lvl="4"/>
            <a:r>
              <a:rPr kumimoji="1" lang="zh-CN" altLang="en-US" sz="1600" dirty="0">
                <a:latin typeface="微软雅黑" panose="020B0503020204020204" pitchFamily="34" charset="-122"/>
              </a:rPr>
              <a:t>营业执照复印件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 lvl="4"/>
            <a:r>
              <a:rPr kumimoji="1" lang="zh-CN" altLang="en-US" sz="1600" dirty="0">
                <a:latin typeface="微软雅黑" panose="020B0503020204020204" pitchFamily="34" charset="-122"/>
              </a:rPr>
              <a:t>建筑企业资质证书复印件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 lvl="4"/>
            <a:r>
              <a:rPr kumimoji="1" lang="zh-CN" altLang="en-US" sz="1600" dirty="0">
                <a:latin typeface="微软雅黑" panose="020B0503020204020204" pitchFamily="34" charset="-122"/>
              </a:rPr>
              <a:t>施工人员上岗证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 lvl="4"/>
            <a:endParaRPr kumimoji="1" lang="zh-CN" altLang="en-US" sz="1600" dirty="0">
              <a:latin typeface="微软雅黑" panose="020B0503020204020204" pitchFamily="34" charset="-122"/>
            </a:endParaRPr>
          </a:p>
          <a:p>
            <a:r>
              <a:rPr kumimoji="1" lang="zh-CN" altLang="en-US" sz="1600" i="1" dirty="0">
                <a:latin typeface="微软雅黑" panose="020B0503020204020204" pitchFamily="34" charset="-122"/>
              </a:rPr>
              <a:t> </a:t>
            </a:r>
            <a:r>
              <a:rPr kumimoji="1" lang="zh-CN" altLang="en-US" sz="1600" i="1" dirty="0" smtClean="0">
                <a:latin typeface="微软雅黑" panose="020B0503020204020204" pitchFamily="34" charset="-122"/>
              </a:rPr>
              <a:t>保险</a:t>
            </a:r>
            <a:r>
              <a:rPr kumimoji="1" lang="zh-CN" altLang="en-US" sz="1600" i="1" dirty="0">
                <a:latin typeface="微软雅黑" panose="020B0503020204020204" pitchFamily="34" charset="-122"/>
              </a:rPr>
              <a:t>：施工单位应购买装修工程保险：</a:t>
            </a:r>
            <a:endParaRPr kumimoji="1" lang="zh-CN" altLang="en-US" sz="1600" i="1" dirty="0">
              <a:latin typeface="微软雅黑" panose="020B0503020204020204" pitchFamily="34" charset="-122"/>
            </a:endParaRPr>
          </a:p>
          <a:p>
            <a:pPr lvl="4"/>
            <a:r>
              <a:rPr kumimoji="1" lang="zh-CN" altLang="en-US" sz="1600" dirty="0">
                <a:latin typeface="微软雅黑" panose="020B0503020204020204" pitchFamily="34" charset="-122"/>
              </a:rPr>
              <a:t>第三者责任险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 lvl="4"/>
            <a:r>
              <a:rPr kumimoji="1" lang="zh-CN" altLang="en-US" sz="1600" dirty="0">
                <a:latin typeface="微软雅黑" panose="020B0503020204020204" pitchFamily="34" charset="-122"/>
              </a:rPr>
              <a:t>火灾保险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 lvl="4"/>
            <a:r>
              <a:rPr kumimoji="1" lang="zh-CN" altLang="en-US" sz="1600" dirty="0">
                <a:latin typeface="微软雅黑" panose="020B0503020204020204" pitchFamily="34" charset="-122"/>
              </a:rPr>
              <a:t>雇主责任险</a:t>
            </a:r>
            <a:endParaRPr kumimoji="1" lang="zh-CN" altLang="en-US" sz="1600" dirty="0">
              <a:latin typeface="微软雅黑" panose="020B0503020204020204" pitchFamily="34" charset="-122"/>
            </a:endParaRPr>
          </a:p>
        </p:txBody>
      </p:sp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6019800" y="46482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装修报审资料</a:t>
            </a:r>
            <a:endParaRPr lang="zh-CN" altLang="en-US" sz="24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dirty="0" smtClean="0">
              <a:ea typeface="微软雅黑" panose="020B0503020204020204" pitchFamily="34" charset="-122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 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装修批准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: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管理公司签发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:《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装修许可证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 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            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装修更改许可证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            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施工临时出入证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收取押金及工本费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装修验收申请及初验收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: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装修单位提交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装修质量保修书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装修正式验收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: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初验收三个月后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            退发保证金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保证施工符合：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Tx/>
              <a:buChar char=" 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工程建设强制性标准和其他技术标准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2" descr="J:\Technical\photo\现代国际080220\2008022008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57938" y="1665883"/>
            <a:ext cx="2286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装修许可证制度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业主（用户）与管理公司签订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装修保证书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管理公司指定施工接电、接水点、垃圾堆放点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施工单位指定装修单位防火责任人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施工现场放置灭火器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施工单位与管理公司签订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装修施工承诺书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施工单位与管理公司签订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装修工程施工消防责任书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领取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装修许可证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》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a typeface="微软雅黑" panose="020B0503020204020204" pitchFamily="34" charset="-122"/>
              </a:rPr>
              <a:t>三、装修施工流程</a:t>
            </a:r>
            <a:endParaRPr lang="zh-CN" altLang="en-US" b="1" dirty="0" smtClean="0">
              <a:ea typeface="微软雅黑" panose="020B0503020204020204" pitchFamily="34" charset="-122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装修时间控制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8:00—12:00   14:00—19:00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节假日停止装修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如须施工报批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不得影响其他业主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租户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闭门施工   封闭中央空调送回风口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不得影响占用公共部位和公用部位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满足运输通道及卸货区限高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运输通道保护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地面 墙面 电梯及电梯间 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玻璃幕墙 设施设备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装修材料及工具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放置在业主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租户房间内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建筑物外墙不得悬挂和张贴广告、招牌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  <p:pic>
        <p:nvPicPr>
          <p:cNvPr id="43011" name="Picture 4" descr="CIMG017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87900" y="1773238"/>
            <a:ext cx="41148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6588125" y="3933825"/>
            <a:ext cx="2233613" cy="322263"/>
          </a:xfrm>
          <a:prstGeom prst="wedgeEllipseCallout">
            <a:avLst>
              <a:gd name="adj1" fmla="val -20505"/>
              <a:gd name="adj2" fmla="val -270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>
                <a:solidFill>
                  <a:srgbClr val="FF33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天台搭建竹结构花架</a:t>
            </a:r>
            <a:endParaRPr lang="zh-CN" altLang="en-US" sz="1200">
              <a:solidFill>
                <a:srgbClr val="FF33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Char char=" "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装修初验收注意项目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符合装修审批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消防设施完好情况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装修材料与消防要求的一致性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空调通风设备的完好情况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卫生环保设备的规范情况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电器设备的使用情况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供排水系统情况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algn="just"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商铺招牌 室内 天花  地台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75" y="1500188"/>
            <a:ext cx="22637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装修管理的目的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dirty="0" smtClean="0">
              <a:ea typeface="宋体" panose="02010600030101010101" pitchFamily="2" charset="-122"/>
            </a:endParaRPr>
          </a:p>
          <a:p>
            <a:r>
              <a:rPr lang="zh-CN" altLang="en-US" sz="1600" b="1" dirty="0" smtClean="0">
                <a:ea typeface="微软雅黑" panose="020B0503020204020204" pitchFamily="34" charset="-122"/>
              </a:rPr>
              <a:t>保证装修工程质量安全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ea typeface="微软雅黑" panose="020B0503020204020204" pitchFamily="34" charset="-122"/>
              </a:rPr>
              <a:t>维护公共利益及业主利益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ea typeface="微软雅黑" panose="020B0503020204020204" pitchFamily="34" charset="-122"/>
              </a:rPr>
              <a:t>保证人身安全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ea typeface="微软雅黑" panose="020B0503020204020204" pitchFamily="34" charset="-122"/>
              </a:rPr>
              <a:t>维护设备设施安全，减少后期管理成本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ea typeface="微软雅黑" panose="020B0503020204020204" pitchFamily="34" charset="-122"/>
              </a:rPr>
              <a:t>营造和谐有序的物业管理氛围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  <p:pic>
        <p:nvPicPr>
          <p:cNvPr id="17411" name="Picture 4" descr="j0301292(p)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5825" y="4724400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ea typeface="微软雅黑" panose="020B0503020204020204" pitchFamily="34" charset="-122"/>
              </a:rPr>
              <a:t>三、装修流程</a:t>
            </a:r>
            <a:endParaRPr lang="zh-CN" altLang="en-US" sz="3200" b="1" smtClean="0">
              <a:ea typeface="微软雅黑" panose="020B0503020204020204" pitchFamily="34" charset="-122"/>
            </a:endParaRPr>
          </a:p>
        </p:txBody>
      </p:sp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755650" y="1628775"/>
            <a:ext cx="6624638" cy="2403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</a:rPr>
              <a:t>装修施工验收管理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r>
              <a:rPr kumimoji="1" lang="en-US" altLang="zh-CN" sz="1600" dirty="0">
                <a:latin typeface="微软雅黑" panose="020B0503020204020204" pitchFamily="34" charset="-122"/>
              </a:rPr>
              <a:t> </a:t>
            </a:r>
            <a:endParaRPr kumimoji="1" lang="en-US" altLang="zh-CN" sz="1600" dirty="0">
              <a:latin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</a:rPr>
              <a:t>装修初验收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</a:rPr>
              <a:t>装修户提前申请验收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</a:rPr>
              <a:t>按申请和审批意见逐项验收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</a:rPr>
              <a:t>初验合格签署装修初验合格证明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</a:rPr>
              <a:t>装修单位应向业主提供：装饰装修工程质量保修书</a:t>
            </a:r>
            <a:endParaRPr kumimoji="1" lang="zh-CN" altLang="en-US" sz="1600" dirty="0">
              <a:latin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</a:rPr>
              <a:t>凭证明申请办理退场放行手续</a:t>
            </a:r>
            <a:endParaRPr kumimoji="1" lang="zh-CN" altLang="en-US" sz="1600" dirty="0">
              <a:latin typeface="微软雅黑" panose="020B0503020204020204" pitchFamily="34" charset="-122"/>
            </a:endParaRPr>
          </a:p>
        </p:txBody>
      </p:sp>
      <p:pic>
        <p:nvPicPr>
          <p:cNvPr id="45059" name="Picture 6" descr="影湖2-103房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4088" y="2316708"/>
            <a:ext cx="3485321" cy="420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7"/>
          <p:cNvSpPr>
            <a:spLocks noChangeArrowheads="1"/>
          </p:cNvSpPr>
          <p:nvPr/>
        </p:nvSpPr>
        <p:spPr bwMode="auto">
          <a:xfrm>
            <a:off x="6011863" y="3068638"/>
            <a:ext cx="2303462" cy="352425"/>
          </a:xfrm>
          <a:prstGeom prst="wedgeEllipseCallout">
            <a:avLst>
              <a:gd name="adj1" fmla="val -588"/>
              <a:gd name="adj2" fmla="val 326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>
                <a:solidFill>
                  <a:srgbClr val="FF33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违章在室外搭建雨篷</a:t>
            </a:r>
            <a:endParaRPr lang="zh-CN" altLang="en-US" sz="1200">
              <a:solidFill>
                <a:srgbClr val="FF33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1" smtClean="0">
                <a:ea typeface="微软雅黑" panose="020B0503020204020204" pitchFamily="34" charset="-122"/>
              </a:rPr>
              <a:t>装修巡检的重点</a:t>
            </a:r>
            <a:endParaRPr lang="zh-CN" altLang="en-US" sz="1600" b="1" smtClean="0">
              <a:latin typeface="华文细黑" panose="02010600040101010101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smtClean="0">
                <a:latin typeface="华文细黑" panose="02010600040101010101" charset="-122"/>
                <a:ea typeface="微软雅黑" panose="020B0503020204020204" pitchFamily="34" charset="-122"/>
                <a:cs typeface="华文细黑" panose="02010600040101010101" charset="-122"/>
              </a:rPr>
              <a:t>了解了业主装修过程中的重点，也就明白了我们日常巡检的重点。在业主材料进场和水电路改造阶段，最少每天要巡查一次，有违规意图的业主，一天要巡检二次，否则：一天晚上他就可能破坏防水层，第二天封闭了，让你无法查看，留下隐患。对于后面的木工和墙壁施工，一般一天或二天一次巡检就可以了。</a:t>
            </a:r>
            <a:endParaRPr lang="zh-CN" altLang="en-US" sz="1600" b="1" smtClean="0">
              <a:latin typeface="华文细黑" panose="02010600040101010101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smtClean="0">
              <a:ea typeface="微软雅黑" panose="020B0503020204020204" pitchFamily="34" charset="-122"/>
            </a:endParaRPr>
          </a:p>
        </p:txBody>
      </p:sp>
      <p:pic>
        <p:nvPicPr>
          <p:cNvPr id="46083" name="Picture 12" descr="H:\CKP图片1\100JVCGR\DVC000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3668" y="3717032"/>
            <a:ext cx="3718057" cy="27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ea typeface="微软雅黑" panose="020B0503020204020204" pitchFamily="34" charset="-122"/>
              </a:rPr>
              <a:t>材料、工人进场时的管理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68313" y="2420938"/>
            <a:ext cx="8280400" cy="15589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在业主材料、工人进场时，需要安全部门岗的密切配合，如果发现有异常的装修材料进场，一定要问清楚：具体房号、材料用途，及时和业主沟通，了解材料的真实用途，对于违规装修用材料阻挡在小区门岗之外。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</a:rPr>
              <a:t>往往</a:t>
            </a:r>
            <a:r>
              <a:rPr lang="zh-CN" altLang="en-US" sz="1600" dirty="0">
                <a:latin typeface="微软雅黑" panose="020B0503020204020204" pitchFamily="34" charset="-122"/>
              </a:rPr>
              <a:t>这些材料的进场预示着业主将大兴土木，在房间内砌墙、在顶层复式露台上搭建构筑物。</a:t>
            </a:r>
            <a:endParaRPr lang="zh-CN" altLang="en-US" sz="1600" dirty="0">
              <a:latin typeface="微软雅黑" panose="020B0503020204020204" pitchFamily="34" charset="-122"/>
            </a:endParaRPr>
          </a:p>
        </p:txBody>
      </p:sp>
      <p:pic>
        <p:nvPicPr>
          <p:cNvPr id="47108" name="Picture 7" descr="H:\ZRL文件\DCIM\100NIKON\DSCN156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88024" y="3771596"/>
            <a:ext cx="3687639" cy="276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水、电线路施工管理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大多数的水管材质是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PPR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热融管，相对来讲，容易漏水的地方是接头部位。我们可以建议业主要求施工单位用加压泵打压，然后封闭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4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个小时以上。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业主在卫生间施工上水管道时，建议业主将所有冷热水管铺设在离地面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30㎝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以上的墙壁上，避免破坏地面上的防水层。一旦施工人员破坏了防水层，必须及时开具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整改通知单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，提醒业主防水层已经破坏。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1" name="Picture 7" descr="I:\Henpin20024USB\图片\金海岸新张图片\DCIM\100JVCGR\DVC00035.JPG"/>
          <p:cNvPicPr>
            <a:picLocks noChangeAspect="1" noChangeArrowheads="1"/>
          </p:cNvPicPr>
          <p:nvPr/>
        </p:nvPicPr>
        <p:blipFill>
          <a:blip r:embed="rId1" cstate="print">
            <a:lum bright="12000" contrast="12000"/>
          </a:blip>
          <a:srcRect l="7825" t="7808" r="9892" b="9908"/>
          <a:stretch>
            <a:fillRect/>
          </a:stretch>
        </p:blipFill>
        <p:spPr bwMode="auto">
          <a:xfrm>
            <a:off x="5004048" y="3933825"/>
            <a:ext cx="3522662" cy="2641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水、电线路施工管理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卫生间的墙壁要做防水处理，目的是防止相隔房间受潮发霉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强电线路的改动，要注意电线的质量和型号，对有大功率电器的线路一定要有相匹配的电线，线路改动时最好走垂直线路，接头和转弯的地方要设置接线盒，以便将来检修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弱电线路的改动一定要注意，只有专业人士才能完成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结构改造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小区的房屋户型，是经过专业的设计师精心设计的，业主在购买房产时已经认可该户型，因此没有必要进行改建，而且也不准改建，任何改建都将会影响到整座楼的安全。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如果业主改动结构，将会产生很大的响声，要求安全部的密切配合，一旦发现有可疑情况，及时查看，可以要求施工人员停工，等业主到现场后文明情况再行处理。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179" name="Picture 7" descr="I:\Henpin20024USB\图片\金海岸新张图片\DCIM\100JVCGR\DVC00035.JPG"/>
          <p:cNvPicPr>
            <a:picLocks noChangeAspect="1" noChangeArrowheads="1"/>
          </p:cNvPicPr>
          <p:nvPr/>
        </p:nvPicPr>
        <p:blipFill>
          <a:blip r:embed="rId1" cstate="print">
            <a:lum bright="12000" contrast="12000"/>
          </a:blip>
          <a:srcRect l="7825" t="7808" r="9892" b="9908"/>
          <a:stretch>
            <a:fillRect/>
          </a:stretch>
        </p:blipFill>
        <p:spPr bwMode="auto">
          <a:xfrm>
            <a:off x="5149455" y="3717032"/>
            <a:ext cx="3456383" cy="25922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地板、瓷片铺设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业主在铺设房间的地板时，建议干铺，不能铺设太厚的混凝土层，以防楼板荷重太大。不能大面积的灌水泡地板，因为除了卫生间，其他房间都没有设置防水层，不能让楼下“下雨”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卫生间的地板一定要做好坡度，可以相对大一些，以利于及时排水。地漏一定要用防臭的，地漏、阴阳角、管道等地方要多做一次防水，马桶安装不能用水泥，要用洼胶。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03" name="Picture 9" descr="H:\ZRL文件\DCIM\100NIKON\DSCN157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92080" y="4005064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下水管道、烟道的施工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厨房和卫生间的下水管道施工时，建议业主用塑料扣板封闭，不主张用水泥板、瓷片封闭，否则将来维修时将增加难度和恢复成本，尤其是底层业主更应注意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厨房的烟道开口位置是根据国家规范设计的，不能做任何改动，否则极易产生串烟现象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厨房的燃气管道不能有改动，否则燃气公司将不会通气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ea typeface="微软雅黑" panose="020B0503020204020204" pitchFamily="34" charset="-122"/>
              </a:rPr>
              <a:t>结构改动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华文细黑" panose="02010600040101010101" charset="-122"/>
                <a:ea typeface="微软雅黑" panose="020B0503020204020204" pitchFamily="34" charset="-122"/>
                <a:cs typeface="华文细黑" panose="02010600040101010101" charset="-122"/>
              </a:rPr>
              <a:t>这一类违规装修是最严重的违规，主要表现在：在承重墙上开门、开孔、做壁橱，改变室内楼梯位置，在室内砌砖墙，在天花板上安装很重的物品，在室内安装阁楼，拆除卧室窗下墙体，在外墙上随意打孔开门开窗等等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ea typeface="微软雅黑" panose="020B0503020204020204" pitchFamily="34" charset="-122"/>
              </a:rPr>
              <a:t>改变房屋用途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华文细黑" panose="02010600040101010101" charset="-122"/>
                <a:ea typeface="微软雅黑" panose="020B0503020204020204" pitchFamily="34" charset="-122"/>
                <a:cs typeface="华文细黑" panose="02010600040101010101" charset="-122"/>
              </a:rPr>
              <a:t>这一类违规装修主要表现在：扩大卫生间的门窗尺寸，更改卫生间干湿隔墙的位置，将卧室改为卫生间，将阳台改为洗衣间，将主卧卫生间改为书房或衣柜，改变空调的安装位置，改变燃气暖气管道等等。针对这类违规装修，物业管理企业应尽量阻止其改动，告知业主这样改动应该承担的责任，可能会对其以后的入住生活带来的麻烦等后果。将改动情况详细记录在档案中，并让业主签字认可</a:t>
            </a:r>
            <a:endParaRPr lang="zh-CN" altLang="en-US" sz="1600" b="1" dirty="0" smtClean="0">
              <a:latin typeface="华文细黑" panose="02010600040101010101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  <p:pic>
        <p:nvPicPr>
          <p:cNvPr id="54275" name="Picture 4" descr="CIMG020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5856" y="3933056"/>
            <a:ext cx="5221344" cy="230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AutoShape 5"/>
          <p:cNvSpPr>
            <a:spLocks noChangeArrowheads="1"/>
          </p:cNvSpPr>
          <p:nvPr/>
        </p:nvSpPr>
        <p:spPr bwMode="auto">
          <a:xfrm>
            <a:off x="2743200" y="4343400"/>
            <a:ext cx="1676400" cy="381000"/>
          </a:xfrm>
          <a:prstGeom prst="wedgeEllipseCallout">
            <a:avLst>
              <a:gd name="adj1" fmla="val -46306"/>
              <a:gd name="adj2" fmla="val 1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 b="0">
                <a:solidFill>
                  <a:srgbClr val="FF3300"/>
                </a:solidFill>
                <a:ea typeface="宋体" panose="02010600030101010101" pitchFamily="2" charset="-122"/>
              </a:rPr>
              <a:t>破坏防水层</a:t>
            </a:r>
            <a:endParaRPr lang="zh-CN" altLang="en-US" sz="1200" b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进行装修管理必备相关知识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dirty="0" smtClean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房屋建筑工程知识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识图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装修知识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施工操作及安全常识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消防知识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环境条例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行为心理学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风水学知识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625" y="3571875"/>
            <a:ext cx="3486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ea typeface="微软雅黑" panose="020B0503020204020204" pitchFamily="34" charset="-122"/>
              </a:rPr>
              <a:t>线路改动以及房屋外观改变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华文细黑" panose="02010600040101010101" charset="-122"/>
                <a:ea typeface="微软雅黑" panose="020B0503020204020204" pitchFamily="34" charset="-122"/>
                <a:cs typeface="华文细黑" panose="02010600040101010101" charset="-122"/>
              </a:rPr>
              <a:t>这一类违规装修主要表现在：破坏了卫生间的防水层，上水管道暗铺在地板内，用水泥板和瓷片封闭卫生间和厨房的下水管道并没有预留检修孔，改动主下水管道，改变烟道的开孔位置，将污水管连接到雨水管中，可视对讲移位，改变进户门样式颜色，改变窗户玻璃颜色，随意安装防盗网等等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ea typeface="微软雅黑" panose="020B0503020204020204" pitchFamily="34" charset="-122"/>
              </a:rPr>
              <a:t>破坏环境卫生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华文细黑" panose="02010600040101010101" charset="-122"/>
                <a:ea typeface="微软雅黑" panose="020B0503020204020204" pitchFamily="34" charset="-122"/>
                <a:cs typeface="华文细黑" panose="02010600040101010101" charset="-122"/>
              </a:rPr>
              <a:t>这一类违规装修主要表现在：装修垃圾没有按照规定运放，污染损坏公用设施设备，噪音污染，高空抛物，空气污染，将装修垃圾倒入下水管道等等</a:t>
            </a:r>
            <a:endParaRPr lang="zh-CN" altLang="en-US" sz="1600" b="1" dirty="0" smtClean="0">
              <a:ea typeface="微软雅黑" panose="020B0503020204020204" pitchFamily="34" charset="-122"/>
            </a:endParaRPr>
          </a:p>
        </p:txBody>
      </p:sp>
      <p:pic>
        <p:nvPicPr>
          <p:cNvPr id="56323" name="Picture 7" descr="J:\nikon camera pictures\DSCN082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11960" y="2924944"/>
            <a:ext cx="4304275" cy="3228206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ea typeface="微软雅黑" panose="020B0503020204020204" pitchFamily="34" charset="-122"/>
              </a:rPr>
              <a:t>四、装修过程监管</a:t>
            </a:r>
            <a:endParaRPr lang="zh-CN" altLang="en-US" sz="1800" b="1" dirty="0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严禁小孩和非业主擅自进入施工现场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严禁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吸烟 打闹 赌博 随地大小便 违规不戴安全帽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严禁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违法行为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施工安全防护措施  安全标识  警告牌  警示灯 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垃圾清运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袋装清运  废弃木材等扎成捆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指定时间清运   日产日清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堆放指定地点   严禁抛散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电梯前室及运输通道地面铺设保护层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指定运输电梯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指定楼以下及超长或易损坏电梯之材料设备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走消防电梯     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施工人员不得擅自乘坐客梯  留宿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347" name="Picture 4" descr="雅竹17-301房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9" y="2246592"/>
            <a:ext cx="3854202" cy="40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sz="2400" smtClean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</a:br>
            <a:br>
              <a:rPr lang="zh-CN" altLang="en-US" sz="2400" smtClean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</a:br>
            <a:r>
              <a:rPr lang="zh-CN" altLang="en-US" sz="2400" b="1" smtClean="0">
                <a:ea typeface="微软雅黑" panose="020B0503020204020204" pitchFamily="34" charset="-122"/>
              </a:rPr>
              <a:t>四、装修过程监管</a:t>
            </a:r>
            <a:endParaRPr lang="zh-CN" altLang="en-US" sz="2400" smtClean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提示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由于物业公司没有行政处罚权，物业公司一定要制定住户室内装修审批及监管制度，最好要制定装修保证金制度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物业公司有权对违规的装修行为进行处罚（收违约金），纠正违规装修行为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对于小型的施工项目可采取外来施工管理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装修施工安全管理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现场应配置消防器材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 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100m2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以下：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2-3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支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公斤以上灭火器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 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100m2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以上：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3-4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支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公斤以上灭火器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装修有机溶剂、油漆限当天用量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控制办公时间装修影响周边客户：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   使用天那水涂料产生浓烈气味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   产生粉尘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   产生电锯电钻等装修噪音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    开门施工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装修现场吸烟  违规留宿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强行使用客梯或运载超长或超重物品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在茶水间厕所倾倒施工物料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违规使用易燃或有毒装修材料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施工及运货损坏物业公用设施设备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保护措施：地面  墙面  电梯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四、装修过程监管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将易燃易爆有毒或腐蚀性等危险品带入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违反安全用电及临时动火规定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擅自改动消防设施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施工擅自遮挡消防设施、通道及公用区域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盗用公用能源   公用设施设备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越权装修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违反管理公司规定且不服从劝告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违反政府有关管理部门规定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五、装修监管要点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禁止下列行为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变动建筑主体：建筑实体的结构构造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屋盖  楼板  梁  柱 基础  支撑点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须经原设计单位或相应资质设计单位批准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无防水要求的房间阳台改为卫生间厨房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扩大承重墙上原有门窗尺寸   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拆除连接阳台的砖墙 混凝土墙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损坏房屋原有节能设施  降低节能效果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其他影响建筑结构安全和使用安全的行为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467" name="Picture 4" descr="涟山621房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20072" y="1990652"/>
            <a:ext cx="3465141" cy="443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五、装修监管要点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严格控制下列行为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搭建建筑物、构筑物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经城市规划行政主管部门批准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改变外立面，在非承重墙上开门窗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经城市规划行政主管部门批准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拆改燃气管道和设施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经燃气管理单位批准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1B09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拆改消防管道和设施</a:t>
            </a:r>
            <a:endParaRPr lang="zh-CN" altLang="en-US" sz="1600" b="1" dirty="0" smtClean="0">
              <a:solidFill>
                <a:srgbClr val="1B09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1B09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经市消防主管部门批准</a:t>
            </a:r>
            <a:endParaRPr lang="zh-CN" altLang="en-US" sz="1600" b="1" dirty="0" smtClean="0">
              <a:solidFill>
                <a:srgbClr val="1B09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拆改供暖管道和设施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经供暖管理单位批准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491" name="Picture 4" descr="2007102256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6825" y="1628775"/>
            <a:ext cx="3706813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五、装修监管要点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严格控制下列行为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超设计标准或规范增加楼面荷载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经原设计单位或具有相应资质等级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设计单位提出设计方案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改动厨厕等防水层：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按照防水标准制定施工方案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做闭水试验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任意刨凿楼板或顶板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</a:t>
            </a:r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大量使用易燃装饰材料</a:t>
            </a:r>
            <a:endParaRPr lang="zh-CN" alt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封闭下水管清查口或将废弃物倒入下水道</a:t>
            </a:r>
            <a:endParaRPr lang="zh-CN" alt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  <p:pic>
        <p:nvPicPr>
          <p:cNvPr id="64515" name="Picture 4" descr="CIMG02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00563" y="1557338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AutoShape 5"/>
          <p:cNvSpPr>
            <a:spLocks noChangeArrowheads="1"/>
          </p:cNvSpPr>
          <p:nvPr/>
        </p:nvSpPr>
        <p:spPr bwMode="auto">
          <a:xfrm>
            <a:off x="4643438" y="4941888"/>
            <a:ext cx="2819400" cy="447675"/>
          </a:xfrm>
          <a:prstGeom prst="wedgeEllipseCallout">
            <a:avLst>
              <a:gd name="adj1" fmla="val -36657"/>
              <a:gd name="adj2" fmla="val 91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 b="0">
                <a:solidFill>
                  <a:srgbClr val="FF3300"/>
                </a:solidFill>
                <a:ea typeface="宋体" panose="02010600030101010101" pitchFamily="2" charset="-122"/>
              </a:rPr>
              <a:t>将阳台改卫生间</a:t>
            </a:r>
            <a:endParaRPr lang="zh-CN" altLang="en-US" sz="1200" b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物业装修的条件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物业已竣工验收合格、交付使用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业主或使用人已办理完入伙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租赁）手续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业主或使用人拟进行重新装修、装饰、布置等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86313" y="3852863"/>
            <a:ext cx="32861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五、装修监管要点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施工单位有相应施工资质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物业管理单位应告知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装修人及施工企业：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装修禁止行为、管理规定和注意事项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装修人装修前应告知邻里</a:t>
            </a:r>
            <a:endParaRPr lang="zh-CN" alt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严禁从楼上向地面或由垃圾道、下水道抛弃装修垃圾及其它物品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违反装修规定和业主（用户）守则</a:t>
            </a:r>
            <a:endParaRPr lang="zh-CN" alt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装修材料符合消防、环保及承重要求</a:t>
            </a:r>
            <a:endParaRPr lang="zh-CN" alt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擅自改动智能化线路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—</a:t>
            </a:r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应委托专业公司</a:t>
            </a:r>
            <a:endParaRPr lang="zh-CN" alt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符合国家及有关部门拟定的设计规范和要求</a:t>
            </a:r>
            <a:endParaRPr lang="zh-CN" alt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五、装修监管要点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设计允许使用荷载：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楼板或屋面板除去结构自重：结构板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+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抹面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静荷载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+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动荷载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荷载值：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例如：客厅  餐厅：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2KN/M2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    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卧室：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1.5KN/M2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厨房卫生间阳台：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2.5KN/M2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裙房 楼塔 屋面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: 3.5KN/M2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  <p:pic>
        <p:nvPicPr>
          <p:cNvPr id="66563" name="Picture 1032" descr="H:\ZRL文件\DCIM\100NIKON\DSCN157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5000" y="685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五、装修监管要点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装修不得破坏：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    主体结构：柱、梁、承重墙、 剪力墙、钢筋混凝土楼板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结构安全   防水安全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毗邻   屋面  公用建筑和设施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更改或加建屋外设施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阻挡消防通道和设施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阻挡公共设施设备的操作和维修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擅自楼板、外墙、 隔墙上穿孔</a:t>
            </a: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/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洞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装修安全防护和防火措施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细圆"/>
              </a:rPr>
              <a:t>消防改动装修材料   符合规范 审批同意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细圆"/>
            </a:endParaRPr>
          </a:p>
        </p:txBody>
      </p:sp>
      <p:pic>
        <p:nvPicPr>
          <p:cNvPr id="67587" name="Picture 4" descr="CIMG020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92725" y="2997200"/>
            <a:ext cx="34480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AutoShape 5"/>
          <p:cNvSpPr>
            <a:spLocks noChangeArrowheads="1"/>
          </p:cNvSpPr>
          <p:nvPr/>
        </p:nvSpPr>
        <p:spPr bwMode="auto">
          <a:xfrm>
            <a:off x="6804025" y="3429000"/>
            <a:ext cx="2057400" cy="533400"/>
          </a:xfrm>
          <a:prstGeom prst="wedgeEllipseCallout">
            <a:avLst>
              <a:gd name="adj1" fmla="val -46449"/>
              <a:gd name="adj2" fmla="val 1574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200" b="0">
                <a:solidFill>
                  <a:srgbClr val="FF3300"/>
                </a:solidFill>
                <a:ea typeface="宋体" panose="02010600030101010101" pitchFamily="2" charset="-122"/>
              </a:rPr>
              <a:t>破坏外墙</a:t>
            </a:r>
            <a:endParaRPr lang="zh-CN" altLang="en-US" sz="1200" b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五、装修监管要点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拆改室内原设计电表、水表、燃气表</a:t>
            </a:r>
            <a:endParaRPr lang="zh-CN" altLang="en-US" sz="1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改变表前进户线路和给水管道</a:t>
            </a:r>
            <a:endParaRPr lang="zh-CN" altLang="en-US" sz="1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拆改燃气管道和排水管道</a:t>
            </a:r>
            <a:endParaRPr lang="zh-CN" altLang="en-US" sz="1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擅自封闭阳台  加设檐蓬</a:t>
            </a:r>
            <a:endParaRPr lang="zh-CN" altLang="en-US" sz="16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防盗网  屋外设施设备管理</a:t>
            </a:r>
            <a:endParaRPr lang="zh-CN" altLang="en-US" sz="1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厨房、卫生间 结构和功能改变</a:t>
            </a:r>
            <a:endParaRPr lang="zh-CN" altLang="en-US" sz="16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8611" name="Picture 6" descr="H:\建筑物\0029.jpg"/>
          <p:cNvPicPr>
            <a:picLocks noChangeAspect="1" noChangeArrowheads="1"/>
          </p:cNvPicPr>
          <p:nvPr/>
        </p:nvPicPr>
        <p:blipFill>
          <a:blip r:embed="rId1" cstate="print">
            <a:lum bright="6000"/>
          </a:blip>
          <a:srcRect/>
          <a:stretch>
            <a:fillRect/>
          </a:stretch>
        </p:blipFill>
        <p:spPr bwMode="auto">
          <a:xfrm>
            <a:off x="6300788" y="4221163"/>
            <a:ext cx="25431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六、减少投诉策略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对于住宅楼，严禁在夜晚、周末等时间装修；对于商业大厦，白天上班时间只允许一些不产生噪音及油漆气味的装修，将发生较大噪音如电锯声和油漆等工序安排在非办公时间进行。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装修前发通知给同一楼层及上下楼层住户，让他们有思想准备和采取一些必要的预防措施。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将</a:t>
            </a: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《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装修注意事项</a:t>
            </a: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》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（施工许可证）贴在装修单元大门上，提醒装修人员文明施工。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mtClean="0">
              <a:ea typeface="宋体" panose="02010600030101010101" pitchFamily="2" charset="-122"/>
              <a:cs typeface="华文细黑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六、减少投诉策略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对住户和装修公司进行必要的培训，解释装修程序和有关管理规定，避免他们因事先不知而产生各种影响他人工作或休息的装修工程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在住户提交装修申请时，提醒住户聘请信誉好、实力强、人员精的装修公司，并尽量缩短工期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六、减少投诉策略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施工人员必须办理施工证或临时出入证方可进场施工，施工人员不得从事与施工无关的各种活动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加强对装修单元的监管，及时听取邻居意见，对违规施工人员视情节轻重分别给予口头或书面警告、停止装修、暂扣装修工具、责令赔偿损失等处罚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为施工单位提供必要的服务条件，为其保质、按时完成装修任务给予方便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加快装修申请、验收所需的时间，在规定的时间内将装修保证金退还住户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dirty="0" smtClean="0">
              <a:solidFill>
                <a:srgbClr val="000000"/>
              </a:solidFill>
              <a:latin typeface="华文细黑" panose="02010600040101010101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dirty="0" smtClean="0">
              <a:ea typeface="宋体" panose="02010600030101010101" pitchFamily="2" charset="-122"/>
              <a:cs typeface="华文细黑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魏碑"/>
              </a:rPr>
              <a:t>工程保修期</a:t>
            </a:r>
            <a:endPara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  <a:cs typeface="创艺繁魏碑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建设部</a:t>
            </a:r>
            <a:r>
              <a:rPr lang="en-US" altLang="zh-CN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《</a:t>
            </a: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房屋建筑工程质量保修办法</a:t>
            </a:r>
            <a:r>
              <a:rPr lang="en-US" altLang="zh-CN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》</a:t>
            </a:r>
            <a:endParaRPr lang="en-US" altLang="zh-CN" sz="1600" b="1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房屋建筑工程保修期起始日：</a:t>
            </a:r>
            <a:endParaRPr lang="zh-CN" altLang="en-US" sz="1600" b="1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原则上从工程竣工验收合格之日起计算，由</a:t>
            </a: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承建商</a:t>
            </a: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负责保修</a:t>
            </a:r>
            <a:endParaRPr lang="zh-CN" altLang="en-US" sz="1600" b="1" smtClean="0">
              <a:solidFill>
                <a:schemeClr val="accent2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首批入住后仍未售而空置</a:t>
            </a: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的商品房，保修期应从交付使用之日起记，并由</a:t>
            </a: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发展商</a:t>
            </a: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承担相应的保修责任</a:t>
            </a:r>
            <a:endParaRPr lang="zh-CN" altLang="en-US" sz="1600" b="1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保修期规定：</a:t>
            </a:r>
            <a:endParaRPr lang="zh-CN" altLang="en-US" sz="1600" b="1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屋面防水工程： </a:t>
            </a:r>
            <a:r>
              <a:rPr lang="en-US" altLang="zh-CN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5</a:t>
            </a: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</a:t>
            </a:r>
            <a:endParaRPr lang="zh-CN" altLang="en-US" sz="1600" b="1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有防水要求的卫生间、房间和外墙的防渗漏：</a:t>
            </a:r>
            <a:r>
              <a:rPr lang="en-US" altLang="zh-CN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5</a:t>
            </a: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</a:t>
            </a:r>
            <a:endParaRPr lang="zh-CN" altLang="en-US" sz="1600" b="1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供热与供冷系统： </a:t>
            </a:r>
            <a:r>
              <a:rPr lang="en-US" altLang="zh-CN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</a:t>
            </a: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个采暖期、供冷期</a:t>
            </a:r>
            <a:endParaRPr lang="zh-CN" altLang="en-US" sz="1600" b="1" smtClean="0">
              <a:solidFill>
                <a:schemeClr val="accent2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电气管线、给排水管道、设备安装： </a:t>
            </a:r>
            <a:r>
              <a:rPr lang="en-US" altLang="zh-CN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</a:t>
            </a: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</a:t>
            </a:r>
            <a:endParaRPr lang="zh-CN" altLang="en-US" sz="1600" b="1" smtClean="0">
              <a:solidFill>
                <a:schemeClr val="accent2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装修工程：</a:t>
            </a:r>
            <a:r>
              <a:rPr lang="zh-CN" altLang="en-US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最低  </a:t>
            </a:r>
            <a:r>
              <a:rPr lang="en-US" altLang="zh-CN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</a:t>
            </a:r>
            <a:endParaRPr lang="zh-CN" altLang="en-US" b="1" smtClean="0">
              <a:solidFill>
                <a:schemeClr val="accent2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600" b="1" smtClean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其他项目：</a:t>
            </a:r>
            <a:r>
              <a:rPr lang="zh-CN" altLang="en-US" sz="1600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由建设单位与施工单位约定</a:t>
            </a:r>
            <a:endParaRPr lang="zh-CN" altLang="en-US" sz="1600" b="1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装修工程的保修日从工程竣工验收合格之日起计算</a:t>
            </a:r>
            <a:endParaRPr lang="zh-CN" altLang="en-US" b="1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>
              <a:lnSpc>
                <a:spcPct val="80000"/>
              </a:lnSpc>
            </a:pPr>
            <a:endParaRPr lang="zh-CN" altLang="en-US" sz="160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/>
          </p:cNvSpPr>
          <p:nvPr/>
        </p:nvSpPr>
        <p:spPr bwMode="auto">
          <a:xfrm>
            <a:off x="468313" y="549275"/>
            <a:ext cx="6048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36677500-A57B-4978-ADBE-2BE03F3C5C84}" type="slidenum">
              <a:rPr lang="en-GB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GB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314096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谢谢聆听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物业装修的特点</a:t>
            </a:r>
            <a:endParaRPr lang="zh-CN" altLang="en-US" b="1" smtClean="0">
              <a:solidFill>
                <a:schemeClr val="accent2"/>
              </a:solidFill>
              <a:latin typeface="隶书" panose="02010509060101010101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endParaRPr lang="zh-CN" altLang="en-US" sz="1600" b="1" dirty="0" smtClean="0">
              <a:solidFill>
                <a:schemeClr val="accent2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符合原设计工程技术规范与技术指标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顾及已住（用）户的正常工作及生活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装修户数多、涉及面广，装修频繁，周期长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施工队伍人员人多及复杂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对施工人员的技术及素质要求较高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容易损坏毗连房屋和公用设备设施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</a:rPr>
              <a:t>施工防火非常重要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a typeface="微软雅黑" panose="020B0503020204020204" pitchFamily="34" charset="-122"/>
              </a:rPr>
              <a:t>二、装修法律法规</a:t>
            </a:r>
            <a:endParaRPr lang="zh-CN" altLang="en-US" b="1" dirty="0" smtClean="0">
              <a:ea typeface="微软雅黑" panose="020B0503020204020204" pitchFamily="34" charset="-122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住宅室内装饰装修管理办法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（中华人民共和国建设部令第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110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号）于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2002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年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月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26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日经第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53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次部常务会议讨论通过，自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2002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年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5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月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1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日起实施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  <a:p>
            <a:endParaRPr lang="zh-CN" altLang="en-US" dirty="0" smtClean="0">
              <a:ea typeface="宋体" panose="02010600030101010101" pitchFamily="2" charset="-122"/>
              <a:cs typeface="华文细黑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solidFill>
                <a:srgbClr val="FF0000"/>
              </a:solidFill>
              <a:latin typeface="创艺繁隶书"/>
              <a:ea typeface="微软雅黑" panose="020B0503020204020204" pitchFamily="34" charset="-122"/>
              <a:cs typeface="创艺繁隶书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6192838" cy="4525962"/>
          </a:xfrm>
        </p:spPr>
        <p:txBody>
          <a:bodyPr/>
          <a:lstStyle/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管理公司装修管理准备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装修申请表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装修承诺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责任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书（业主、装修公司与管理公司）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装修保证书（业主与管理公司）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装饰装修管理服务协议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业主与管理公司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)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装修审批表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装修许可证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装修整改通知书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装修防火责任书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业主、装修公司与管理公司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)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装修人员登记表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装修人员临时出入证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装修巡查表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lvl="3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装修验收表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zh-CN" altLang="en-US" sz="600" b="1" dirty="0" smtClean="0">
                <a:latin typeface="创艺繁隶书"/>
                <a:ea typeface="微软雅黑" panose="020B0503020204020204" pitchFamily="34" charset="-122"/>
                <a:cs typeface="创艺繁隶书"/>
              </a:rPr>
              <a:t>   </a:t>
            </a:r>
            <a:endParaRPr lang="zh-CN" altLang="en-US" sz="600" b="1" dirty="0" smtClean="0">
              <a:latin typeface="创艺繁隶书"/>
              <a:ea typeface="微软雅黑" panose="020B0503020204020204" pitchFamily="34" charset="-122"/>
              <a:cs typeface="创艺繁隶书"/>
            </a:endParaRPr>
          </a:p>
          <a:p>
            <a:endParaRPr lang="zh-CN" altLang="en-US" dirty="0" smtClean="0">
              <a:ea typeface="宋体" panose="02010600030101010101" pitchFamily="2" charset="-122"/>
              <a:cs typeface="创艺繁隶书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sz="2000" b="1" smtClean="0">
                <a:solidFill>
                  <a:srgbClr val="FF0000"/>
                </a:solidFill>
                <a:latin typeface="创艺繁隶书"/>
                <a:ea typeface="创艺繁隶书"/>
                <a:cs typeface="创艺繁隶书"/>
              </a:rPr>
            </a:br>
            <a:r>
              <a:rPr lang="zh-CN" altLang="en-US" b="1" smtClean="0">
                <a:ea typeface="微软雅黑" panose="020B0503020204020204" pitchFamily="34" charset="-122"/>
              </a:rPr>
              <a:t>三、装修流程</a:t>
            </a:r>
            <a:endParaRPr lang="zh-CN" altLang="en-US" b="1" smtClean="0">
              <a:ea typeface="微软雅黑" panose="020B0503020204020204" pitchFamily="34" charset="-122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物业管理公司装修管理准备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拟订装修管理规定和装修指南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拟订装修收费标准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明确规定装修单位的装修项目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例如： 煤气系统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       消防及报警系统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       中央通风空调系统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       家居安防及智能系统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       阳台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       天台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创艺繁隶书"/>
              </a:rPr>
              <a:t>                  外立面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  <a:p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创艺繁隶书"/>
            </a:endParaRPr>
          </a:p>
        </p:txBody>
      </p:sp>
      <p:pic>
        <p:nvPicPr>
          <p:cNvPr id="23555" name="Picture 1030" descr="F:\Henpin20024USB\图片\Jvc天河城丽江\100JVCGR\DVC00048.JPG"/>
          <p:cNvPicPr>
            <a:picLocks noChangeAspect="1" noChangeArrowheads="1"/>
          </p:cNvPicPr>
          <p:nvPr/>
        </p:nvPicPr>
        <p:blipFill>
          <a:blip r:embed="rId1" cstate="print">
            <a:lum bright="18000" contrast="12000"/>
          </a:blip>
          <a:srcRect/>
          <a:stretch>
            <a:fillRect/>
          </a:stretch>
        </p:blipFill>
        <p:spPr bwMode="auto">
          <a:xfrm>
            <a:off x="4716463" y="2852738"/>
            <a:ext cx="40989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DVjYzA3Y2YxODNiYjI3ZWFjMGExMjlmM2Y4ZDE4MDgifQ=="/>
</p:tagLst>
</file>

<file path=ppt/theme/theme1.xml><?xml version="1.0" encoding="utf-8"?>
<a:theme xmlns:a="http://schemas.openxmlformats.org/drawingml/2006/main" name="10_Savills Grey_002_Corporate_Commercial-CN">
  <a:themeElements>
    <a:clrScheme name="10_Savills Grey_002_Corporate_Commercial-CN 1">
      <a:dk1>
        <a:srgbClr val="3C5669"/>
      </a:dk1>
      <a:lt1>
        <a:srgbClr val="FFFFFF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FFFFFF"/>
      </a:accent3>
      <a:accent4>
        <a:srgbClr val="324859"/>
      </a:accent4>
      <a:accent5>
        <a:srgbClr val="FFF4B3"/>
      </a:accent5>
      <a:accent6>
        <a:srgbClr val="005A65"/>
      </a:accent6>
      <a:hlink>
        <a:srgbClr val="BFB9A4"/>
      </a:hlink>
      <a:folHlink>
        <a:srgbClr val="005437"/>
      </a:folHlink>
    </a:clrScheme>
    <a:fontScheme name="10_Savills Grey_002_Corporate_Commercial-C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Savills Grey_002_Corporate_Commercial-CN 1">
        <a:dk1>
          <a:srgbClr val="3C5669"/>
        </a:dk1>
        <a:lt1>
          <a:srgbClr val="FFFFFF"/>
        </a:lt1>
        <a:dk2>
          <a:srgbClr val="A8C4E2"/>
        </a:dk2>
        <a:lt2>
          <a:srgbClr val="F50003"/>
        </a:lt2>
        <a:accent1>
          <a:srgbClr val="FFED54"/>
        </a:accent1>
        <a:accent2>
          <a:srgbClr val="006470"/>
        </a:accent2>
        <a:accent3>
          <a:srgbClr val="FFFFFF"/>
        </a:accent3>
        <a:accent4>
          <a:srgbClr val="324859"/>
        </a:accent4>
        <a:accent5>
          <a:srgbClr val="FFF4B3"/>
        </a:accent5>
        <a:accent6>
          <a:srgbClr val="005A65"/>
        </a:accent6>
        <a:hlink>
          <a:srgbClr val="BFB9A4"/>
        </a:hlink>
        <a:folHlink>
          <a:srgbClr val="0054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7975</Words>
  <Application>WPS 演示</Application>
  <PresentationFormat>全屏显示(4:3)</PresentationFormat>
  <Paragraphs>661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3" baseType="lpstr">
      <vt:lpstr>Arial</vt:lpstr>
      <vt:lpstr>宋体</vt:lpstr>
      <vt:lpstr>Wingdings</vt:lpstr>
      <vt:lpstr>微软雅黑</vt:lpstr>
      <vt:lpstr>Times</vt:lpstr>
      <vt:lpstr>Times New Roman</vt:lpstr>
      <vt:lpstr>华文细黑</vt:lpstr>
      <vt:lpstr>隶书</vt:lpstr>
      <vt:lpstr>创艺繁隶书</vt:lpstr>
      <vt:lpstr>Arial Unicode MS</vt:lpstr>
      <vt:lpstr>Tahoma</vt:lpstr>
      <vt:lpstr>创艺繁细圆</vt:lpstr>
      <vt:lpstr>Segoe Print</vt:lpstr>
      <vt:lpstr>创艺繁魏碑</vt:lpstr>
      <vt:lpstr>10_Savills Grey_002_Corporate_Commercial-CN</vt:lpstr>
      <vt:lpstr>PowerPoint 演示文稿</vt:lpstr>
      <vt:lpstr> 目录</vt:lpstr>
      <vt:lpstr>装修管理的目的</vt:lpstr>
      <vt:lpstr>进行装修管理必备相关知识</vt:lpstr>
      <vt:lpstr>物业装修的条件</vt:lpstr>
      <vt:lpstr>物业装修的特点</vt:lpstr>
      <vt:lpstr>二、装修法律法规</vt:lpstr>
      <vt:lpstr>三、装修流程</vt:lpstr>
      <vt:lpstr> 三、装修流程</vt:lpstr>
      <vt:lpstr>三、装修施工流程</vt:lpstr>
      <vt:lpstr>三、装修流程</vt:lpstr>
      <vt:lpstr>三、装修流程</vt:lpstr>
      <vt:lpstr>三、装修流程</vt:lpstr>
      <vt:lpstr>三、装修流程</vt:lpstr>
      <vt:lpstr>三、装修流程</vt:lpstr>
      <vt:lpstr>三、装修流程</vt:lpstr>
      <vt:lpstr> 三、装修流程</vt:lpstr>
      <vt:lpstr>三、装修流程</vt:lpstr>
      <vt:lpstr>三、装修流程</vt:lpstr>
      <vt:lpstr>三、装修施工流程</vt:lpstr>
      <vt:lpstr> 三、装修流程</vt:lpstr>
      <vt:lpstr>三、装修流程</vt:lpstr>
      <vt:lpstr>三、装修流程</vt:lpstr>
      <vt:lpstr>三、装修流程</vt:lpstr>
      <vt:lpstr>三、装修流程</vt:lpstr>
      <vt:lpstr>三、装修流程</vt:lpstr>
      <vt:lpstr>三、装修流程</vt:lpstr>
      <vt:lpstr>三、装修施工流程</vt:lpstr>
      <vt:lpstr>三、装修流程</vt:lpstr>
      <vt:lpstr>三、装修流程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四、装修过程监管</vt:lpstr>
      <vt:lpstr>  四、装修过程监管</vt:lpstr>
      <vt:lpstr>四、装修过程监管</vt:lpstr>
      <vt:lpstr>四、装修过程监管</vt:lpstr>
      <vt:lpstr>四、装修过程监管</vt:lpstr>
      <vt:lpstr>五、装修监管要点</vt:lpstr>
      <vt:lpstr>五、装修监管要点</vt:lpstr>
      <vt:lpstr>五、装修监管要点</vt:lpstr>
      <vt:lpstr>五、装修监管要点</vt:lpstr>
      <vt:lpstr>五、装修监管要点</vt:lpstr>
      <vt:lpstr>五、装修监管要点</vt:lpstr>
      <vt:lpstr>五、装修监管要点</vt:lpstr>
      <vt:lpstr>六、减少投诉策略</vt:lpstr>
      <vt:lpstr>六、减少投诉策略</vt:lpstr>
      <vt:lpstr>六、减少投诉策略</vt:lpstr>
      <vt:lpstr>工程保修期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物业二次装修管理</dc:title>
  <dc:creator>quhua </dc:creator>
  <cp:keywords>安全管理</cp:keywords>
  <dc:subject>二次装修</dc:subject>
  <cp:lastModifiedBy>曲华</cp:lastModifiedBy>
  <cp:revision>78</cp:revision>
  <dcterms:created xsi:type="dcterms:W3CDTF">2013-07-01T06:09:00Z</dcterms:created>
  <dcterms:modified xsi:type="dcterms:W3CDTF">2024-04-30T08:43:56Z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81C170275D57469FB4AAD2B9DA76B729_12</vt:lpwstr>
  </property>
</Properties>
</file>