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9" r:id="rId3"/>
    <p:sldId id="257" r:id="rId4"/>
    <p:sldId id="258" r:id="rId5"/>
    <p:sldId id="260" r:id="rId6"/>
    <p:sldId id="261" r:id="rId7"/>
    <p:sldId id="262" r:id="rId8"/>
    <p:sldId id="263" r:id="rId9"/>
    <p:sldId id="264" r:id="rId10"/>
    <p:sldId id="265" r:id="rId11"/>
    <p:sldId id="301" r:id="rId12"/>
    <p:sldId id="271" r:id="rId13"/>
    <p:sldId id="270" r:id="rId14"/>
    <p:sldId id="269" r:id="rId15"/>
    <p:sldId id="331" r:id="rId16"/>
    <p:sldId id="268" r:id="rId17"/>
    <p:sldId id="267" r:id="rId18"/>
    <p:sldId id="302" r:id="rId19"/>
    <p:sldId id="304" r:id="rId20"/>
    <p:sldId id="275" r:id="rId21"/>
    <p:sldId id="274" r:id="rId22"/>
    <p:sldId id="273" r:id="rId23"/>
    <p:sldId id="272" r:id="rId24"/>
    <p:sldId id="284" r:id="rId25"/>
    <p:sldId id="283" r:id="rId26"/>
    <p:sldId id="282" r:id="rId27"/>
    <p:sldId id="285" r:id="rId29"/>
    <p:sldId id="286" r:id="rId30"/>
    <p:sldId id="287" r:id="rId31"/>
    <p:sldId id="278" r:id="rId32"/>
    <p:sldId id="332" r:id="rId33"/>
    <p:sldId id="279" r:id="rId34"/>
    <p:sldId id="305" r:id="rId35"/>
    <p:sldId id="280" r:id="rId36"/>
    <p:sldId id="333" r:id="rId37"/>
    <p:sldId id="293" r:id="rId38"/>
    <p:sldId id="292" r:id="rId39"/>
    <p:sldId id="281" r:id="rId40"/>
    <p:sldId id="291" r:id="rId41"/>
    <p:sldId id="334" r:id="rId42"/>
    <p:sldId id="290" r:id="rId43"/>
    <p:sldId id="276" r:id="rId44"/>
    <p:sldId id="289" r:id="rId45"/>
    <p:sldId id="288" r:id="rId46"/>
  </p:sldIdLst>
  <p:sldSz cx="12192000" cy="6858000"/>
  <p:notesSz cx="6858000" cy="9144000"/>
  <p:custDataLst>
    <p:tags r:id="rId5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0" Type="http://schemas.openxmlformats.org/officeDocument/2006/relationships/tags" Target="tags/tag106.xml"/><Relationship Id="rId5" Type="http://schemas.openxmlformats.org/officeDocument/2006/relationships/slide" Target="slides/slide3.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0.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3.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8.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9.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0.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608400"/>
            <a:ext cx="10969200" cy="705600"/>
          </a:xfrm>
        </p:spPr>
        <p:txBody>
          <a:bodyPr/>
          <a:p>
            <a:pPr algn="ctr"/>
            <a:r>
              <a:rPr lang="zh-CN" altLang="zh-CN" sz="2220">
                <a:sym typeface="+mn-ea"/>
              </a:rPr>
              <a:t>消防控制室相关设备保养(保养项目1/11)</a:t>
            </a:r>
            <a:endParaRPr lang="zh-CN" altLang="en-US" sz="2220"/>
          </a:p>
        </p:txBody>
      </p:sp>
      <p:sp>
        <p:nvSpPr>
          <p:cNvPr id="3" name="内容占位符 2"/>
          <p:cNvSpPr>
            <a:spLocks noGrp="1"/>
          </p:cNvSpPr>
          <p:nvPr>
            <p:ph idx="1"/>
          </p:nvPr>
        </p:nvSpPr>
        <p:spPr/>
        <p:txBody>
          <a:bodyPr/>
          <a:p>
            <a:pPr algn="l">
              <a:buClrTx/>
              <a:buSzTx/>
            </a:pPr>
            <a:r>
              <a:rPr lang="zh-CN" altLang="en-US">
                <a:sym typeface="+mn-ea"/>
              </a:rPr>
              <a:t>Q1、如何对消防控制室相关设备进行保养?</a:t>
            </a:r>
            <a:br>
              <a:rPr lang="zh-CN" altLang="en-US">
                <a:sym typeface="+mn-ea"/>
              </a:rPr>
            </a:br>
            <a:r>
              <a:rPr lang="zh-CN" altLang="en-US">
                <a:sym typeface="+mn-ea"/>
              </a:rPr>
              <a:t>1、切断控制器、图形显示装置、火灾显显示盘的主、备电源。</a:t>
            </a:r>
            <a:br>
              <a:rPr lang="zh-CN" altLang="en-US">
                <a:sym typeface="+mn-ea"/>
              </a:rPr>
            </a:br>
            <a:r>
              <a:rPr lang="zh-CN" altLang="en-US">
                <a:sym typeface="+mn-ea"/>
              </a:rPr>
              <a:t>2、用小毛刷清扫机柜设备空隙和线材上的灰尘及杂质，然后用吸尘器清理干净。</a:t>
            </a:r>
            <a:br>
              <a:rPr lang="zh-CN" altLang="en-US">
                <a:sym typeface="+mn-ea"/>
              </a:rPr>
            </a:br>
            <a:r>
              <a:rPr lang="zh-CN" altLang="en-US">
                <a:sym typeface="+mn-ea"/>
              </a:rPr>
              <a:t>3、用抹布将柜内设备和线材、柜体外表面、指示灯及显示屏清洁干净。</a:t>
            </a:r>
            <a:br>
              <a:rPr lang="zh-CN" altLang="en-US">
                <a:sym typeface="+mn-ea"/>
              </a:rPr>
            </a:br>
            <a:r>
              <a:rPr lang="zh-CN" altLang="en-US">
                <a:sym typeface="+mn-ea"/>
              </a:rPr>
              <a:t>4、检查线路接头处有无松动、氧化或锈蚀并加以处理。</a:t>
            </a:r>
            <a:br>
              <a:rPr lang="zh-CN" altLang="en-US">
                <a:sym typeface="+mn-ea"/>
              </a:rPr>
            </a:br>
            <a:r>
              <a:rPr lang="zh-CN" altLang="en-US">
                <a:sym typeface="+mn-ea"/>
              </a:rPr>
              <a:t>5、保养结束后，送电、锁闭箱门，恢复原状。</a:t>
            </a:r>
            <a:br>
              <a:rPr lang="zh-CN" altLang="en-US">
                <a:sym typeface="+mn-ea"/>
              </a:rPr>
            </a:br>
            <a:r>
              <a:rPr lang="zh-CN" altLang="en-US">
                <a:sym typeface="+mn-ea"/>
              </a:rPr>
              <a:t>6、填写《建筑消防设施保养记录表》</a:t>
            </a:r>
            <a:endParaRPr lang="zh-CN" altLang="en-US"/>
          </a:p>
          <a:p>
            <a:pPr algn="l">
              <a:buClrTx/>
              <a:buSzTx/>
            </a:pP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00">
                <a:sym typeface="+mn-ea"/>
              </a:rPr>
              <a:t>湿式、干式自动喷水灭火系统保养</a:t>
            </a:r>
            <a:r>
              <a:rPr lang="en-US" altLang="zh-CN" sz="2200">
                <a:sym typeface="+mn-ea"/>
              </a:rPr>
              <a:t>2</a:t>
            </a:r>
            <a:r>
              <a:rPr lang="zh-CN" altLang="en-US" sz="2200">
                <a:sym typeface="+mn-ea"/>
              </a:rPr>
              <a:t>(保养项目9/11)</a:t>
            </a:r>
            <a:endParaRPr lang="zh-CN" altLang="en-US" sz="2200">
              <a:sym typeface="+mn-ea"/>
            </a:endParaRPr>
          </a:p>
        </p:txBody>
      </p:sp>
      <p:sp>
        <p:nvSpPr>
          <p:cNvPr id="3" name="内容占位符 2"/>
          <p:cNvSpPr>
            <a:spLocks noGrp="1"/>
          </p:cNvSpPr>
          <p:nvPr>
            <p:ph idx="1"/>
          </p:nvPr>
        </p:nvSpPr>
        <p:spPr/>
        <p:txBody>
          <a:bodyPr>
            <a:normAutofit/>
          </a:bodyPr>
          <a:p>
            <a:r>
              <a:rPr lang="zh-CN" altLang="en-US">
                <a:sym typeface="+mn-ea"/>
              </a:rPr>
              <a:t>Q</a:t>
            </a:r>
            <a:r>
              <a:rPr lang="en-US" altLang="zh-CN">
                <a:sym typeface="+mn-ea"/>
              </a:rPr>
              <a:t>3</a:t>
            </a:r>
            <a:r>
              <a:rPr lang="zh-CN" altLang="en-US">
                <a:sym typeface="+mn-ea"/>
              </a:rPr>
              <a:t>、</a:t>
            </a:r>
            <a:r>
              <a:rPr lang="zh-CN" altLang="en-US"/>
              <a:t>如何对消防泵组及电气控制柜进行保养?</a:t>
            </a:r>
            <a:endParaRPr lang="zh-CN" altLang="en-US"/>
          </a:p>
          <a:p>
            <a:pPr marL="0" indent="0">
              <a:buNone/>
            </a:pPr>
            <a:r>
              <a:rPr lang="en-US" altLang="zh-CN"/>
              <a:t>1</a:t>
            </a:r>
            <a:r>
              <a:rPr lang="zh-CN" altLang="en-US"/>
              <a:t>、检查防淹没措施和自动防潮除湿装置的完好有效性和工作状态,及时进行清扫、清理和维修。</a:t>
            </a:r>
            <a:endParaRPr lang="zh-CN" altLang="en-US"/>
          </a:p>
          <a:p>
            <a:pPr marL="0" indent="0">
              <a:buNone/>
            </a:pPr>
            <a:r>
              <a:rPr lang="zh-CN" altLang="en-US"/>
              <a:t>2、检查控制柜外观和标识情况，做好外观保洁、除锈、补漆、补正工作。</a:t>
            </a:r>
            <a:endParaRPr lang="zh-CN" altLang="en-US"/>
          </a:p>
          <a:p>
            <a:pPr marL="0" indent="0">
              <a:buNone/>
            </a:pPr>
            <a:r>
              <a:rPr lang="zh-CN" altLang="en-US"/>
              <a:t>3、断开控制柜总电源，检查各开关、按钮动作情况。</a:t>
            </a:r>
            <a:endParaRPr lang="zh-CN" altLang="en-US"/>
          </a:p>
          <a:p>
            <a:pPr marL="0" indent="0">
              <a:buNone/>
            </a:pPr>
            <a:r>
              <a:rPr lang="en-US" altLang="zh-CN"/>
              <a:t>4</a:t>
            </a:r>
            <a:r>
              <a:rPr lang="zh-CN" altLang="en-US"/>
              <a:t>、检查柜门启闭情况，检查柜内电气原理图、接触器、熔断器、继电器等电气元器件完好情况和线路连接情况。做好控制柜内保洁、维修、更换工作，</a:t>
            </a:r>
            <a:endParaRPr lang="zh-CN" altLang="en-US"/>
          </a:p>
          <a:p>
            <a:pPr marL="0" indent="0">
              <a:buNone/>
            </a:pPr>
            <a:r>
              <a:rPr lang="zh-CN" altLang="en-US"/>
              <a:t>5、检查消防泵组外观,应无锈蚀、渗漏,检查消防水泵及水泵电动机标识、铭牌应清晰、完整、</a:t>
            </a:r>
            <a:endParaRPr lang="zh-CN" altLang="en-US"/>
          </a:p>
          <a:p>
            <a:pPr marL="0" indent="0">
              <a:buNone/>
            </a:pPr>
            <a:r>
              <a:rPr lang="zh-CN" altLang="en-US"/>
              <a:t>6、消防泵组应安装牢固，紧固螺栓无松动，检查接地情况，应安装牢固，必要时应进行固定，</a:t>
            </a:r>
            <a:endParaRPr lang="zh-CN" altLang="en-US"/>
          </a:p>
          <a:p>
            <a:pPr marL="0" indent="0">
              <a:buNone/>
            </a:pPr>
            <a:r>
              <a:rPr lang="zh-CN" altLang="en-US"/>
              <a:t>7、测量电动机、电缆绝</a:t>
            </a:r>
            <a:r>
              <a:rPr lang="zh-CN" altLang="en-US"/>
              <a:t>源和接地电阻，检查电缆老化和破损情况,及时进行维修和更换。</a:t>
            </a:r>
            <a:endParaRPr lang="zh-CN" altLang="en-US"/>
          </a:p>
          <a:p>
            <a:pPr marL="0" indent="0">
              <a:buNone/>
            </a:pPr>
            <a:r>
              <a:rPr lang="zh-CN" altLang="en-US"/>
              <a:t>8、合上控制柜总电源,测试各项功能应正常，如有异常，及时进行检修。</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防(排)烟风机保养(保养项目10/11)</a:t>
            </a:r>
            <a:endParaRPr lang="zh-CN" altLang="en-US" sz="2200"/>
          </a:p>
        </p:txBody>
      </p:sp>
      <p:sp>
        <p:nvSpPr>
          <p:cNvPr id="3" name="内容占位符 2"/>
          <p:cNvSpPr>
            <a:spLocks noGrp="1"/>
          </p:cNvSpPr>
          <p:nvPr>
            <p:ph idx="1"/>
          </p:nvPr>
        </p:nvSpPr>
        <p:spPr/>
        <p:txBody>
          <a:bodyPr>
            <a:normAutofit/>
          </a:bodyPr>
          <a:p>
            <a:r>
              <a:rPr lang="zh-CN" altLang="en-US"/>
              <a:t>Q1、如何对防(排)烟风机进行保养?</a:t>
            </a:r>
            <a:endParaRPr lang="zh-CN" altLang="en-US"/>
          </a:p>
          <a:p>
            <a:r>
              <a:rPr lang="zh-CN" altLang="en-US"/>
              <a:t>1、检查风机启停功能，手动开启风机，风机应正常运转平稳、无异常振动与声响。在消防控制室手动控制风机的启动、停止，风机的启动、停止状态信号应能反馈到消防控制室。</a:t>
            </a:r>
            <a:endParaRPr lang="zh-CN" altLang="en-US"/>
          </a:p>
          <a:p>
            <a:r>
              <a:rPr lang="zh-CN" altLang="en-US"/>
              <a:t>2、检查指示灯及电压、</a:t>
            </a:r>
            <a:r>
              <a:rPr lang="zh-CN" altLang="en-US">
                <a:sym typeface="+mn-ea"/>
              </a:rPr>
              <a:t>电流表工作是否正常。</a:t>
            </a:r>
            <a:endParaRPr lang="zh-CN" altLang="en-US"/>
          </a:p>
          <a:p>
            <a:r>
              <a:rPr lang="zh-CN" altLang="en-US"/>
              <a:t>3、检查风机各部件运转有无异常振动或声响。</a:t>
            </a:r>
            <a:endParaRPr lang="zh-CN" altLang="en-US"/>
          </a:p>
          <a:p>
            <a:r>
              <a:rPr lang="zh-CN" altLang="en-US"/>
              <a:t>4、检查调节阀的机械开闭动作、开启角度标志。</a:t>
            </a:r>
            <a:endParaRPr lang="zh-CN" altLang="en-US"/>
          </a:p>
          <a:p>
            <a:r>
              <a:rPr lang="zh-CN" altLang="en-US"/>
              <a:t>5、填写《建筑消防设施保养记录表》。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消防应急照明和疏散指示系统控制器保养(保养项目11/11)</a:t>
            </a:r>
            <a:endParaRPr lang="zh-CN" altLang="en-US" sz="2200"/>
          </a:p>
        </p:txBody>
      </p:sp>
      <p:sp>
        <p:nvSpPr>
          <p:cNvPr id="3" name="内容占位符 2"/>
          <p:cNvSpPr>
            <a:spLocks noGrp="1"/>
          </p:cNvSpPr>
          <p:nvPr>
            <p:ph idx="1"/>
          </p:nvPr>
        </p:nvSpPr>
        <p:spPr/>
        <p:txBody>
          <a:bodyPr>
            <a:normAutofit fontScale="90000"/>
          </a:bodyPr>
          <a:p>
            <a:r>
              <a:rPr lang="zh-CN" altLang="en-US"/>
              <a:t>Q1、如何对消防应急照明和疏散指示系统控制器进行保养?</a:t>
            </a:r>
            <a:endParaRPr lang="zh-CN" altLang="en-US"/>
          </a:p>
          <a:p>
            <a:r>
              <a:rPr lang="zh-CN" altLang="en-US"/>
              <a:t>1、进行应急照明控制器外观、稳定性及接线的检查。</a:t>
            </a:r>
            <a:endParaRPr lang="zh-CN" altLang="en-US"/>
          </a:p>
          <a:p>
            <a:r>
              <a:rPr lang="zh-CN" altLang="en-US"/>
              <a:t>2、自检功能测试。按下自检键，应能对本机及面板上的所有指示灯、显示屏、音响器件进行功能检查。</a:t>
            </a:r>
            <a:endParaRPr lang="zh-CN" altLang="en-US"/>
          </a:p>
          <a:p>
            <a:r>
              <a:rPr lang="zh-CN" altLang="en-US"/>
              <a:t>3、消音、故障报警功能测试。模拟触发故障报警，控制器应发出故障声、光信号，指示故障部位，按下“消音”键，应能够消除报警声。</a:t>
            </a:r>
            <a:endParaRPr lang="zh-CN" altLang="en-US"/>
          </a:p>
          <a:p>
            <a:r>
              <a:rPr lang="zh-CN" altLang="en-US"/>
              <a:t>4、一键启动功能测试。手动操作一键启动按钮，控制器应立即发出手动应急启动信号，发出启动的声、光信号，并显示启动时间和记录启动类型。</a:t>
            </a:r>
            <a:endParaRPr lang="zh-CN" altLang="en-US"/>
          </a:p>
          <a:p>
            <a:r>
              <a:rPr lang="zh-CN" altLang="en-US"/>
              <a:t>5、主、备电的自动转换功能测试时。灯具采用集中电源供电的，应能手动控制集中电源转入蓄电池电源输出。灯具采用自带蓄电池供电的，应能手动控制应急照明配电箱切断电源输出。</a:t>
            </a:r>
            <a:endParaRPr lang="zh-CN" altLang="en-US"/>
          </a:p>
          <a:p>
            <a:r>
              <a:rPr lang="zh-CN" altLang="en-US"/>
              <a:t>6、填写《建筑消防设施保养记录表》。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更换火灾自动报警系统组件1(维修更换项目1/9)</a:t>
            </a:r>
            <a:endParaRPr lang="zh-CN" altLang="en-US" sz="2200"/>
          </a:p>
        </p:txBody>
      </p:sp>
      <p:sp>
        <p:nvSpPr>
          <p:cNvPr id="4" name="文本框 3"/>
          <p:cNvSpPr txBox="1"/>
          <p:nvPr/>
        </p:nvSpPr>
        <p:spPr>
          <a:xfrm>
            <a:off x="545465" y="1313815"/>
            <a:ext cx="10704830" cy="2306955"/>
          </a:xfrm>
          <a:prstGeom prst="rect">
            <a:avLst/>
          </a:prstGeom>
          <a:noFill/>
        </p:spPr>
        <p:txBody>
          <a:bodyPr wrap="square" rtlCol="0" anchor="t">
            <a:spAutoFit/>
          </a:bodyPr>
          <a:p>
            <a:r>
              <a:rPr lang="zh-CN" altLang="en-US" sz="1600">
                <a:sym typeface="+mn-ea"/>
              </a:rPr>
              <a:t>Q1、如何更换点型感烟(温)火灾探测器?</a:t>
            </a:r>
            <a:endParaRPr lang="zh-CN" altLang="en-US" sz="1600"/>
          </a:p>
          <a:p>
            <a:pPr marL="0" indent="0">
              <a:buNone/>
            </a:pPr>
            <a:r>
              <a:rPr lang="zh-CN" altLang="en-US" sz="1600">
                <a:sym typeface="+mn-ea"/>
              </a:rPr>
              <a:t>1、根据火灾报警控制器显示的故障信息，确定报警部件的设置部位，记录故障器件的编码。</a:t>
            </a:r>
            <a:endParaRPr lang="zh-CN" altLang="en-US" sz="1600"/>
          </a:p>
          <a:p>
            <a:pPr marL="0" indent="0">
              <a:buNone/>
            </a:pPr>
            <a:r>
              <a:rPr lang="zh-CN" altLang="en-US" sz="1600">
                <a:sym typeface="+mn-ea"/>
              </a:rPr>
              <a:t>2、确定故障产生的原因。如果线路故障，应对相应线路进行故障排查维修，直至线路故障修复，如果是器件自身故障，则需对相应器件进行更换。</a:t>
            </a:r>
            <a:endParaRPr lang="zh-CN" altLang="en-US" sz="1600"/>
          </a:p>
          <a:p>
            <a:pPr marL="0" indent="0">
              <a:buNone/>
            </a:pPr>
            <a:r>
              <a:rPr lang="zh-CN" altLang="en-US" sz="1600">
                <a:sym typeface="+mn-ea"/>
              </a:rPr>
              <a:t>3、逆时针旋转探测器，将探测器部分与底座脱离。对即将更换的探测器编码，再进行编码确认，将探测器与底座卡扣对准,</a:t>
            </a:r>
            <a:r>
              <a:rPr lang="zh-CN" altLang="en-US" sz="1600">
                <a:sym typeface="+mn-ea"/>
              </a:rPr>
              <a:t>顺时针将其旋入底座。</a:t>
            </a:r>
            <a:endParaRPr lang="zh-CN" altLang="en-US" sz="1600"/>
          </a:p>
          <a:p>
            <a:pPr marL="0" indent="0">
              <a:buNone/>
            </a:pPr>
            <a:r>
              <a:rPr lang="zh-CN" altLang="en-US" sz="1600">
                <a:sym typeface="+mn-ea"/>
              </a:rPr>
              <a:t>4、进行报警功能测试，用检测专用工具，使探测器处于火警状态，观察火灾报警控制器的显示信息，检测后对火灾报警控制器进行复位、自检，恢复到正常的监视状态。</a:t>
            </a:r>
            <a:endParaRPr lang="zh-CN" altLang="en-US" sz="1600"/>
          </a:p>
          <a:p>
            <a:pPr marL="0" indent="0">
              <a:buNone/>
            </a:pPr>
            <a:r>
              <a:rPr lang="zh-CN" altLang="en-US" sz="1600">
                <a:sym typeface="+mn-ea"/>
              </a:rPr>
              <a:t>5、填写《建筑消防设施故障维修记录表》</a:t>
            </a:r>
            <a:endParaRPr lang="zh-CN" altLang="en-US" sz="1600">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
        <p:nvSpPr>
          <p:cNvPr id="7" name="文本框 6"/>
          <p:cNvSpPr txBox="1"/>
          <p:nvPr/>
        </p:nvSpPr>
        <p:spPr>
          <a:xfrm>
            <a:off x="545465" y="3718560"/>
            <a:ext cx="10620375" cy="2306955"/>
          </a:xfrm>
          <a:prstGeom prst="rect">
            <a:avLst/>
          </a:prstGeom>
          <a:noFill/>
        </p:spPr>
        <p:txBody>
          <a:bodyPr wrap="square" rtlCol="0" anchor="t">
            <a:spAutoFit/>
          </a:bodyPr>
          <a:p>
            <a:r>
              <a:rPr lang="zh-CN" altLang="en-US" sz="1600">
                <a:sym typeface="+mn-ea"/>
              </a:rPr>
              <a:t>Q2、如何更换线型光束感烟火灾探测器?</a:t>
            </a:r>
            <a:endParaRPr lang="zh-CN" altLang="en-US" sz="1600"/>
          </a:p>
          <a:p>
            <a:pPr marL="0" indent="0">
              <a:buNone/>
            </a:pPr>
            <a:r>
              <a:rPr lang="zh-CN" altLang="en-US" sz="1600">
                <a:sym typeface="+mn-ea"/>
              </a:rPr>
              <a:t>1、根据火灾报警控制器显示的故障信息，确定报警部件的设置部位，记录故障器件的编码。</a:t>
            </a:r>
            <a:endParaRPr lang="zh-CN" altLang="en-US" sz="1600"/>
          </a:p>
          <a:p>
            <a:pPr marL="0" indent="0">
              <a:buNone/>
            </a:pPr>
            <a:r>
              <a:rPr lang="zh-CN" altLang="en-US" sz="1600">
                <a:sym typeface="+mn-ea"/>
              </a:rPr>
              <a:t>2、确定故障产生的原因。如果线路故障，应对相应线路进行故障排查维修，直至线路故障修复,如果是器件自身故障，则需对相应器件进行更换。</a:t>
            </a:r>
            <a:endParaRPr lang="zh-CN" altLang="en-US" sz="1600"/>
          </a:p>
          <a:p>
            <a:pPr marL="0" indent="0">
              <a:buNone/>
            </a:pPr>
            <a:r>
              <a:rPr lang="zh-CN" altLang="en-US" sz="1600">
                <a:sym typeface="+mn-ea"/>
              </a:rPr>
              <a:t>3、用专用拆卸工具将线型光束感烟火灾探测器的发射瑞和接收端拆下,更换新设备。对更换的线型光束感烟火灾探测器进行调试，调整探测器的光路调节装置，使其处于正常监视状态.</a:t>
            </a:r>
            <a:endParaRPr lang="zh-CN" altLang="en-US" sz="1600"/>
          </a:p>
          <a:p>
            <a:pPr marL="0" indent="0">
              <a:buNone/>
            </a:pPr>
            <a:r>
              <a:rPr lang="zh-CN" altLang="en-US" sz="1600">
                <a:sym typeface="+mn-ea"/>
              </a:rPr>
              <a:t>4、进行报警功能测试，用检测专用工具，使线型光束感烟火灾探测器处于火警状态，观察火灾报警控制器的显示信息，检测后对火灾报警控制器进行复位、自检，恢复到正常的监视状态，</a:t>
            </a:r>
            <a:endParaRPr lang="zh-CN" altLang="en-US" sz="1600"/>
          </a:p>
          <a:p>
            <a:pPr marL="0" indent="0">
              <a:buNone/>
            </a:pPr>
            <a:r>
              <a:rPr lang="zh-CN" altLang="en-US" sz="1600">
                <a:sym typeface="+mn-ea"/>
              </a:rPr>
              <a:t>5、</a:t>
            </a:r>
            <a:r>
              <a:rPr lang="zh-CN" altLang="en-US" sz="1600">
                <a:sym typeface="+mn-ea"/>
              </a:rPr>
              <a:t>填写《建筑消防设施故障维修记录表》</a:t>
            </a:r>
            <a:endParaRPr lang="zh-CN" altLang="en-US" sz="1600">
              <a:sym typeface="+mn-ea"/>
            </a:endParaRP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更换火灾自动报警系统组件1(维修更换项目1/9)</a:t>
            </a:r>
            <a:endParaRPr lang="zh-CN" altLang="en-US" sz="2200"/>
          </a:p>
        </p:txBody>
      </p:sp>
      <p:sp>
        <p:nvSpPr>
          <p:cNvPr id="5" name="文本框 4"/>
          <p:cNvSpPr txBox="1"/>
          <p:nvPr/>
        </p:nvSpPr>
        <p:spPr>
          <a:xfrm>
            <a:off x="608330" y="1313815"/>
            <a:ext cx="10729595" cy="2619375"/>
          </a:xfrm>
          <a:prstGeom prst="rect">
            <a:avLst/>
          </a:prstGeom>
          <a:noFill/>
        </p:spPr>
        <p:txBody>
          <a:bodyPr wrap="square" rtlCol="0" anchor="t">
            <a:noAutofit/>
          </a:bodyPr>
          <a:p>
            <a:r>
              <a:rPr lang="zh-CN" altLang="en-US" sz="1600">
                <a:sym typeface="+mn-ea"/>
              </a:rPr>
              <a:t>Q</a:t>
            </a:r>
            <a:r>
              <a:rPr lang="en-US" altLang="zh-CN" sz="1600">
                <a:sym typeface="+mn-ea"/>
              </a:rPr>
              <a:t>3</a:t>
            </a:r>
            <a:r>
              <a:rPr lang="zh-CN" altLang="en-US" sz="1600">
                <a:sym typeface="+mn-ea"/>
              </a:rPr>
              <a:t>、</a:t>
            </a:r>
            <a:r>
              <a:rPr lang="zh-CN" altLang="en-US" sz="1600">
                <a:sym typeface="+mn-ea"/>
              </a:rPr>
              <a:t>何更换手动火灾报警按钮、消火栓按钮?</a:t>
            </a:r>
            <a:endParaRPr lang="zh-CN" altLang="en-US" sz="1600"/>
          </a:p>
          <a:p>
            <a:pPr marL="0" indent="0">
              <a:buNone/>
            </a:pPr>
            <a:r>
              <a:rPr lang="zh-CN" altLang="en-US" sz="1600">
                <a:sym typeface="+mn-ea"/>
              </a:rPr>
              <a:t>1、根据火灾报警控制器显示的故障信息，确定报警部件的设置部位，记录故障器件的编码:</a:t>
            </a:r>
            <a:endParaRPr lang="zh-CN" altLang="en-US" sz="1600"/>
          </a:p>
          <a:p>
            <a:pPr marL="0" indent="0">
              <a:buNone/>
            </a:pPr>
            <a:r>
              <a:rPr lang="zh-CN" altLang="en-US" sz="1600">
                <a:sym typeface="+mn-ea"/>
              </a:rPr>
              <a:t>2、</a:t>
            </a:r>
            <a:r>
              <a:rPr lang="zh-CN" altLang="en-US" sz="1600">
                <a:sym typeface="+mn-ea"/>
              </a:rPr>
              <a:t>确定故障产生的原因。如果线路故障，应对相应线路进行故障排查维修，直至线路障修复，如果是器件自身故障，则需对相应器件进行更换</a:t>
            </a:r>
            <a:endParaRPr lang="zh-CN" altLang="en-US" sz="1600">
              <a:sym typeface="+mn-ea"/>
            </a:endParaRPr>
          </a:p>
          <a:p>
            <a:pPr marL="0" indent="0">
              <a:buNone/>
            </a:pPr>
            <a:r>
              <a:rPr lang="en-US" altLang="zh-CN" sz="1600">
                <a:sym typeface="+mn-ea"/>
              </a:rPr>
              <a:t>3</a:t>
            </a:r>
            <a:r>
              <a:rPr lang="zh-CN" altLang="en-US" sz="1600">
                <a:sym typeface="+mn-ea"/>
              </a:rPr>
              <a:t>、使用专用工具插入设备的拆卸孔，适当用力向上撬起手动火灾报警按</a:t>
            </a:r>
            <a:r>
              <a:rPr lang="zh-CN" altLang="en-US" sz="1600">
                <a:sym typeface="+mn-ea"/>
              </a:rPr>
              <a:t>钮</a:t>
            </a:r>
            <a:r>
              <a:rPr lang="zh-CN" altLang="en-US" sz="1600">
                <a:sym typeface="+mn-ea"/>
              </a:rPr>
              <a:t>，消火栓按</a:t>
            </a:r>
            <a:r>
              <a:rPr lang="zh-CN" altLang="en-US" sz="1600">
                <a:sym typeface="+mn-ea"/>
              </a:rPr>
              <a:t>钮</a:t>
            </a:r>
            <a:r>
              <a:rPr lang="zh-CN" altLang="en-US" sz="1600">
                <a:sym typeface="+mn-ea"/>
              </a:rPr>
              <a:t>,将其脱离底座。对即将更换的手动火灾报警按钮,消火栓按钮编码，再进行编码确认(非编码型的无需编码)。编码后将按钮与底座卡扣对准,垂直于底座方向用力按下。</a:t>
            </a:r>
            <a:endParaRPr lang="zh-CN" altLang="en-US" sz="1600"/>
          </a:p>
          <a:p>
            <a:pPr marL="0" indent="0">
              <a:buNone/>
            </a:pPr>
            <a:r>
              <a:rPr lang="zh-CN" altLang="en-US" sz="1600">
                <a:sym typeface="+mn-ea"/>
              </a:rPr>
              <a:t>4、进行报警功能测试，按下火灾报警按钮的有机被璃片，使于报处于火警状态,</a:t>
            </a:r>
            <a:r>
              <a:rPr lang="zh-CN" altLang="en-US" sz="1600">
                <a:sym typeface="+mn-ea"/>
              </a:rPr>
              <a:t>观察</a:t>
            </a:r>
            <a:r>
              <a:rPr lang="zh-CN" altLang="en-US" sz="1600">
                <a:sym typeface="+mn-ea"/>
              </a:rPr>
              <a:t>火灾报警控制器的显示信息，测试后用专用复位钥匙将于报进行复位，再进行大灾报警控制器的复位、自检,恢复到正常的数视状态,</a:t>
            </a:r>
            <a:endParaRPr lang="zh-CN" altLang="en-US" sz="1600"/>
          </a:p>
          <a:p>
            <a:pPr marL="0" indent="0">
              <a:buNone/>
            </a:pPr>
            <a:r>
              <a:rPr lang="zh-CN" altLang="en-US" sz="1600">
                <a:sym typeface="+mn-ea"/>
              </a:rPr>
              <a:t>5、填写〈建筑消防设施故障维修记录表》</a:t>
            </a:r>
            <a:endParaRPr lang="zh-CN" altLang="en-US" sz="1600">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
        <p:nvSpPr>
          <p:cNvPr id="7" name="内容占位符 6"/>
          <p:cNvSpPr>
            <a:spLocks noGrp="1"/>
          </p:cNvSpPr>
          <p:nvPr>
            <p:ph idx="1"/>
          </p:nvPr>
        </p:nvSpPr>
        <p:spPr>
          <a:xfrm>
            <a:off x="608330" y="3932555"/>
            <a:ext cx="10968990" cy="2635885"/>
          </a:xfrm>
        </p:spPr>
        <p:txBody>
          <a:bodyPr>
            <a:noAutofit/>
          </a:bodyPr>
          <a:p>
            <a:pPr>
              <a:lnSpc>
                <a:spcPct val="80000"/>
              </a:lnSpc>
            </a:pPr>
            <a:r>
              <a:rPr lang="zh-CN" altLang="en-US" sz="1600"/>
              <a:t>Q4、如何更换火灾警报装置?</a:t>
            </a:r>
            <a:endParaRPr lang="zh-CN" altLang="en-US" sz="1600"/>
          </a:p>
          <a:p>
            <a:pPr marL="0" indent="0">
              <a:lnSpc>
                <a:spcPct val="80000"/>
              </a:lnSpc>
              <a:buNone/>
            </a:pPr>
            <a:r>
              <a:rPr lang="zh-CN" altLang="en-US" sz="1600"/>
              <a:t>1、根据火灾报警控制器显示的故障信息，确定报警部件的设置部位，记录故障器件的编码。</a:t>
            </a:r>
            <a:endParaRPr lang="zh-CN" altLang="en-US" sz="1600"/>
          </a:p>
          <a:p>
            <a:pPr marL="0" indent="0">
              <a:lnSpc>
                <a:spcPct val="80000"/>
              </a:lnSpc>
              <a:buNone/>
            </a:pPr>
            <a:r>
              <a:rPr lang="zh-CN" altLang="en-US" sz="1600"/>
              <a:t>2、确定故障产生的原因。如果线路故障，应对相应线路进行故障排查维修，直至线路故障修复。如果是器件自身故障，则需对相应器件进行更换。</a:t>
            </a:r>
            <a:endParaRPr lang="zh-CN" altLang="en-US" sz="1600"/>
          </a:p>
          <a:p>
            <a:pPr marL="0" indent="0">
              <a:lnSpc>
                <a:spcPct val="80000"/>
              </a:lnSpc>
              <a:buNone/>
            </a:pPr>
            <a:r>
              <a:rPr lang="zh-CN" altLang="en-US" sz="1600"/>
              <a:t>3、使用专用拆卸工具插入设备的拆卸孔，适当用力向外拔出火灾警报装置，将其与底座脱离。对即将更换的火灾警报装置编码，再进行读编码确认(非编码型无需编码)。编码后将火灾警报装置与底座卡扣对准,垂直于底座方向用力按下,</a:t>
            </a:r>
            <a:endParaRPr lang="zh-CN" altLang="en-US" sz="1600"/>
          </a:p>
          <a:p>
            <a:pPr marL="0" indent="0">
              <a:lnSpc>
                <a:spcPct val="80000"/>
              </a:lnSpc>
              <a:buNone/>
            </a:pPr>
            <a:r>
              <a:rPr lang="zh-CN" altLang="en-US" sz="1600"/>
              <a:t>4、进行启动功能测试,采用手动启动和联动启动的方式，检查火灾警报装置的声光启动功能,控制器上应显示相应编码的声光启动事件.检测后对火灾报警控制器进行复位、自检,恢复到正常的监视状态。</a:t>
            </a:r>
            <a:endParaRPr lang="zh-CN" altLang="en-US" sz="1600"/>
          </a:p>
          <a:p>
            <a:pPr marL="0" indent="0">
              <a:lnSpc>
                <a:spcPct val="80000"/>
              </a:lnSpc>
              <a:buNone/>
            </a:pPr>
            <a:r>
              <a:rPr lang="zh-CN" altLang="en-US" sz="1600"/>
              <a:t>5、填写《建筑消防设施故障维修记录表》。</a:t>
            </a:r>
            <a:endParaRPr lang="zh-CN" altLang="en-US" sz="1600"/>
          </a:p>
          <a:p>
            <a:pPr marL="0" indent="0">
              <a:lnSpc>
                <a:spcPct val="100000"/>
              </a:lnSpc>
              <a:buNone/>
            </a:pPr>
            <a:endParaRPr lang="zh-CN" altLang="en-US" sz="160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更换火灾自动报警系统组件2(维修更换项目1/9)</a:t>
            </a:r>
            <a:endParaRPr lang="zh-CN" altLang="en-US" sz="2200"/>
          </a:p>
        </p:txBody>
      </p:sp>
      <p:sp>
        <p:nvSpPr>
          <p:cNvPr id="3" name="内容占位符 2"/>
          <p:cNvSpPr>
            <a:spLocks noGrp="1"/>
          </p:cNvSpPr>
          <p:nvPr>
            <p:ph idx="1"/>
          </p:nvPr>
        </p:nvSpPr>
        <p:spPr>
          <a:xfrm>
            <a:off x="608330" y="1314450"/>
            <a:ext cx="10862310" cy="4935220"/>
          </a:xfrm>
        </p:spPr>
        <p:txBody>
          <a:bodyPr>
            <a:noAutofit/>
          </a:bodyPr>
          <a:p>
            <a:pPr marL="0" indent="0">
              <a:lnSpc>
                <a:spcPct val="110000"/>
              </a:lnSpc>
              <a:buNone/>
            </a:pPr>
            <a:r>
              <a:rPr lang="zh-CN" altLang="en-US" sz="1600"/>
              <a:t>Q5、如何更换总线短路隔离器和模块?</a:t>
            </a:r>
            <a:endParaRPr lang="zh-CN" altLang="en-US" sz="1600"/>
          </a:p>
          <a:p>
            <a:pPr marL="0" indent="0">
              <a:lnSpc>
                <a:spcPct val="110000"/>
              </a:lnSpc>
              <a:buNone/>
            </a:pPr>
            <a:r>
              <a:rPr lang="zh-CN" altLang="en-US" sz="1600"/>
              <a:t>1、根据火灾报警控制器显示的故障信息，确定报警部件的设置部位，记录故障器件的编码。</a:t>
            </a:r>
            <a:endParaRPr lang="zh-CN" altLang="en-US" sz="1600"/>
          </a:p>
          <a:p>
            <a:pPr marL="0" indent="0">
              <a:lnSpc>
                <a:spcPct val="110000"/>
              </a:lnSpc>
              <a:buNone/>
            </a:pPr>
            <a:r>
              <a:rPr lang="zh-CN" altLang="en-US" sz="1600">
                <a:sym typeface="+mn-ea"/>
              </a:rPr>
              <a:t>2、</a:t>
            </a:r>
            <a:r>
              <a:rPr lang="zh-CN" altLang="en-US" sz="1600"/>
              <a:t>确定故障产生的原因。如果线路故障，应对相应线路进行故障排维修,直至线路故障修复，如果是器件自身故障，则需对相应器件进行更换。</a:t>
            </a:r>
            <a:endParaRPr lang="zh-CN" altLang="en-US" sz="1600"/>
          </a:p>
          <a:p>
            <a:pPr marL="0" indent="0">
              <a:lnSpc>
                <a:spcPct val="110000"/>
              </a:lnSpc>
              <a:buNone/>
            </a:pPr>
            <a:r>
              <a:rPr lang="zh-CN" altLang="en-US" sz="1600"/>
              <a:t>3、使用专用拆卸工具插入设备的拆卸孔,适当用力向上撬起模块，其与底座脱离。对即将更换的模块编码，再进行读编码确认(非编型无需编码)。编码后将总线短路隔离器和模块与底座卡扣对准，垂直于底座方向用力按下。</a:t>
            </a:r>
            <a:endParaRPr lang="zh-CN" altLang="en-US" sz="1600"/>
          </a:p>
          <a:p>
            <a:pPr marL="0" indent="0">
              <a:lnSpc>
                <a:spcPct val="110000"/>
              </a:lnSpc>
              <a:buNone/>
            </a:pPr>
            <a:r>
              <a:rPr lang="zh-CN" altLang="en-US" sz="1600"/>
              <a:t>4、进行启动功能测试,采用手动启动和联动启动的方式，检查总线短路隔离器和模块的启停、反馈、监管等功能,控制器上应显示相应编码启停、反馈、监管事件。指示灯常亮，检测后进行复位、自检，恢复到正常的监视状态。</a:t>
            </a:r>
            <a:endParaRPr lang="zh-CN" altLang="en-US" sz="1600"/>
          </a:p>
          <a:p>
            <a:pPr marL="0" indent="0">
              <a:lnSpc>
                <a:spcPct val="110000"/>
              </a:lnSpc>
              <a:buNone/>
            </a:pPr>
            <a:r>
              <a:rPr lang="zh-CN" altLang="en-US" sz="1600"/>
              <a:t>5、填写《建筑消防设施故障维修记录表》。</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445">
                <a:sym typeface="+mn-ea"/>
              </a:rPr>
              <a:t>消防电话系统、消防应急广播系统组件更换(维修更换项目2/9)</a:t>
            </a:r>
            <a:endParaRPr lang="zh-CN" altLang="en-US" sz="2445"/>
          </a:p>
        </p:txBody>
      </p:sp>
      <p:sp>
        <p:nvSpPr>
          <p:cNvPr id="3" name="内容占位符 2"/>
          <p:cNvSpPr>
            <a:spLocks noGrp="1"/>
          </p:cNvSpPr>
          <p:nvPr>
            <p:ph idx="1"/>
          </p:nvPr>
        </p:nvSpPr>
        <p:spPr>
          <a:xfrm>
            <a:off x="548075" y="1214810"/>
            <a:ext cx="10969200" cy="4759200"/>
          </a:xfrm>
        </p:spPr>
        <p:txBody>
          <a:bodyPr>
            <a:noAutofit/>
          </a:bodyPr>
          <a:p>
            <a:r>
              <a:rPr lang="zh-CN" altLang="en-US" sz="1400"/>
              <a:t>Q1、如何更换消防电话系统组件?</a:t>
            </a:r>
            <a:endParaRPr lang="zh-CN" altLang="en-US" sz="1400"/>
          </a:p>
          <a:p>
            <a:pPr marL="0" indent="0">
              <a:buNone/>
            </a:pPr>
            <a:r>
              <a:rPr lang="zh-CN" altLang="en-US" sz="1400"/>
              <a:t>1、根据火灾报警控制器显示的故障信息，确定报警部件的设置部位，记录故障器件的编码。</a:t>
            </a:r>
            <a:endParaRPr lang="zh-CN" altLang="en-US" sz="1400"/>
          </a:p>
          <a:p>
            <a:pPr marL="0" indent="0">
              <a:buNone/>
            </a:pPr>
            <a:r>
              <a:rPr lang="zh-CN" altLang="en-US" sz="1400"/>
              <a:t>2、使用专用拆卸工具将消防电话分机和消防电话插孔拆卸。</a:t>
            </a:r>
            <a:endParaRPr lang="zh-CN" altLang="en-US" sz="1400"/>
          </a:p>
          <a:p>
            <a:pPr marL="0" indent="0">
              <a:buNone/>
            </a:pPr>
            <a:r>
              <a:rPr lang="zh-CN" altLang="en-US" sz="1400"/>
              <a:t>3、对即将更换的消防电话分机和消防电话插孔拨码，将消防电话分机和消防电话插孔与底座卡扣对准，安装到位。</a:t>
            </a:r>
            <a:endParaRPr lang="zh-CN" altLang="en-US" sz="1400"/>
          </a:p>
          <a:p>
            <a:pPr marL="0" indent="0">
              <a:buNone/>
            </a:pPr>
            <a:r>
              <a:rPr lang="zh-CN" altLang="en-US" sz="1400"/>
              <a:t>4、对消防电话分机和消防电话插孔进行通话功能测试。</a:t>
            </a:r>
            <a:endParaRPr lang="zh-CN" altLang="en-US" sz="1400"/>
          </a:p>
          <a:p>
            <a:pPr marL="0" indent="0">
              <a:buNone/>
            </a:pPr>
            <a:r>
              <a:rPr lang="zh-CN" altLang="en-US" sz="1400"/>
              <a:t>5、填写《建筑消防设施故障维修记录表》。</a:t>
            </a:r>
            <a:endParaRPr lang="zh-CN" altLang="en-US" sz="1400"/>
          </a:p>
          <a:p>
            <a:r>
              <a:rPr lang="zh-CN" altLang="en-US" sz="1400"/>
              <a:t>Q2、如何更换消防应急广播系统组件?</a:t>
            </a:r>
            <a:endParaRPr lang="zh-CN" altLang="en-US" sz="1400"/>
          </a:p>
          <a:p>
            <a:pPr marL="0" indent="0">
              <a:buNone/>
            </a:pPr>
            <a:r>
              <a:rPr lang="zh-CN" altLang="en-US" sz="1400"/>
              <a:t>1、根据火灾报警控制器显示的故障信息，确定报警部件的设置部位，记录故障器件的编码。</a:t>
            </a:r>
            <a:endParaRPr lang="zh-CN" altLang="en-US" sz="1400"/>
          </a:p>
          <a:p>
            <a:pPr marL="0" indent="0">
              <a:buNone/>
            </a:pPr>
            <a:r>
              <a:rPr lang="zh-CN" altLang="en-US" sz="1400"/>
              <a:t>2、拆卸消防应急广播模块。</a:t>
            </a:r>
            <a:endParaRPr lang="zh-CN" altLang="en-US" sz="1400"/>
          </a:p>
          <a:p>
            <a:pPr marL="0" indent="0">
              <a:buNone/>
            </a:pPr>
            <a:r>
              <a:rPr lang="zh-CN" altLang="en-US" sz="1400"/>
              <a:t>3、使用编码器对即将更换的广播模块编码，再进行读编码确认。</a:t>
            </a:r>
            <a:endParaRPr lang="zh-CN" altLang="en-US" sz="1400"/>
          </a:p>
          <a:p>
            <a:pPr marL="0" indent="0">
              <a:buNone/>
            </a:pPr>
            <a:r>
              <a:rPr lang="zh-CN" altLang="en-US" sz="1400"/>
              <a:t>4、编码后将消防应急广播模块与底座卡扣对准，垂直于底座方向用力按下。</a:t>
            </a:r>
            <a:endParaRPr lang="zh-CN" altLang="en-US" sz="1400"/>
          </a:p>
          <a:p>
            <a:pPr marL="0" indent="0">
              <a:buNone/>
            </a:pPr>
            <a:r>
              <a:rPr lang="zh-CN" altLang="en-US" sz="1400"/>
              <a:t>5、对消防应急广播模块和扬声器进行启动功能测试。</a:t>
            </a:r>
            <a:endParaRPr lang="zh-CN" altLang="en-US" sz="1400"/>
          </a:p>
          <a:p>
            <a:pPr marL="0" indent="0">
              <a:buNone/>
            </a:pPr>
            <a:r>
              <a:rPr lang="zh-CN" altLang="en-US" sz="1400"/>
              <a:t>6、填写《建筑消防设施故障维修记录表》。</a:t>
            </a:r>
            <a:endParaRPr lang="zh-CN" altLang="en-US" sz="14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445">
                <a:sym typeface="+mn-ea"/>
              </a:rPr>
              <a:t>湿式、干式自动喷水灭火系统组件更换1(维修更换项目3/9)</a:t>
            </a:r>
            <a:endParaRPr lang="zh-CN" altLang="en-US" sz="2445"/>
          </a:p>
        </p:txBody>
      </p:sp>
      <p:sp>
        <p:nvSpPr>
          <p:cNvPr id="4" name="文本框 3"/>
          <p:cNvSpPr txBox="1"/>
          <p:nvPr/>
        </p:nvSpPr>
        <p:spPr>
          <a:xfrm>
            <a:off x="498475" y="1152525"/>
            <a:ext cx="10804525" cy="2745740"/>
          </a:xfrm>
          <a:prstGeom prst="rect">
            <a:avLst/>
          </a:prstGeom>
          <a:noFill/>
        </p:spPr>
        <p:txBody>
          <a:bodyPr wrap="square" rtlCol="0" anchor="t">
            <a:spAutoFit/>
          </a:bodyPr>
          <a:p>
            <a:pPr>
              <a:lnSpc>
                <a:spcPct val="120000"/>
              </a:lnSpc>
            </a:pPr>
            <a:r>
              <a:rPr lang="zh-CN" altLang="en-US" sz="1600">
                <a:sym typeface="+mn-ea"/>
              </a:rPr>
              <a:t>Q1、如何更换湿式、干式自动喷水灭火系统喷头?</a:t>
            </a:r>
            <a:endParaRPr lang="zh-CN" altLang="en-US" sz="1600"/>
          </a:p>
          <a:p>
            <a:pPr marL="0" indent="0">
              <a:lnSpc>
                <a:spcPct val="120000"/>
              </a:lnSpc>
              <a:buNone/>
            </a:pPr>
            <a:r>
              <a:rPr lang="zh-CN" altLang="en-US" sz="1600">
                <a:sym typeface="+mn-ea"/>
              </a:rPr>
              <a:t>1、核查新换件规格型号和性能参数，应与待换件匹配或一致。</a:t>
            </a:r>
            <a:endParaRPr lang="zh-CN" altLang="en-US" sz="1600"/>
          </a:p>
          <a:p>
            <a:pPr marL="0" indent="0">
              <a:lnSpc>
                <a:spcPct val="120000"/>
              </a:lnSpc>
              <a:buNone/>
            </a:pPr>
            <a:r>
              <a:rPr lang="zh-CN" altLang="en-US" sz="1600">
                <a:sym typeface="+mn-ea"/>
              </a:rPr>
              <a:t>2、关闭喷头所在分区水流指示器前的控制阀。</a:t>
            </a:r>
            <a:endParaRPr lang="zh-CN" altLang="en-US" sz="1600"/>
          </a:p>
          <a:p>
            <a:pPr marL="0" indent="0">
              <a:lnSpc>
                <a:spcPct val="120000"/>
              </a:lnSpc>
              <a:buNone/>
            </a:pPr>
            <a:r>
              <a:rPr lang="zh-CN" altLang="en-US" sz="1600">
                <a:sym typeface="+mn-ea"/>
              </a:rPr>
              <a:t>3、将消防泵组电气控制柜转换为手动工作状态。</a:t>
            </a:r>
            <a:endParaRPr lang="zh-CN" altLang="en-US" sz="1600"/>
          </a:p>
          <a:p>
            <a:pPr marL="0" indent="0">
              <a:lnSpc>
                <a:spcPct val="120000"/>
              </a:lnSpc>
              <a:buNone/>
            </a:pPr>
            <a:r>
              <a:rPr lang="zh-CN" altLang="en-US" sz="1600">
                <a:sym typeface="+mn-ea"/>
              </a:rPr>
              <a:t>4、打开所在防火分区、楼层末端试水装置排出管道存水。</a:t>
            </a:r>
            <a:endParaRPr lang="zh-CN" altLang="en-US" sz="1600"/>
          </a:p>
          <a:p>
            <a:pPr marL="0" indent="0">
              <a:lnSpc>
                <a:spcPct val="120000"/>
              </a:lnSpc>
              <a:buNone/>
            </a:pPr>
            <a:r>
              <a:rPr lang="zh-CN" altLang="en-US" sz="1600">
                <a:sym typeface="+mn-ea"/>
              </a:rPr>
              <a:t>5、使用专用扳手拆装新旧喷头。</a:t>
            </a:r>
            <a:endParaRPr lang="zh-CN" altLang="en-US" sz="1600"/>
          </a:p>
          <a:p>
            <a:pPr marL="0" indent="0">
              <a:lnSpc>
                <a:spcPct val="120000"/>
              </a:lnSpc>
              <a:buNone/>
            </a:pPr>
            <a:r>
              <a:rPr lang="zh-CN" altLang="en-US" sz="1600">
                <a:sym typeface="+mn-ea"/>
              </a:rPr>
              <a:t>6、打开水流指示器前控制阀，管路充水加压至末端试水装置处无气体排出时，逐渐关闭末端试水装置。</a:t>
            </a:r>
            <a:endParaRPr lang="zh-CN" altLang="en-US" sz="1600"/>
          </a:p>
          <a:p>
            <a:pPr marL="0" indent="0">
              <a:lnSpc>
                <a:spcPct val="120000"/>
              </a:lnSpc>
              <a:buNone/>
            </a:pPr>
            <a:r>
              <a:rPr lang="zh-CN" altLang="en-US" sz="1600">
                <a:sym typeface="+mn-ea"/>
              </a:rPr>
              <a:t>7、将消防泵组电气控制柜转换为自动工作状态。</a:t>
            </a:r>
            <a:endParaRPr lang="zh-CN" altLang="en-US" sz="1600"/>
          </a:p>
          <a:p>
            <a:pPr marL="0" indent="0">
              <a:lnSpc>
                <a:spcPct val="120000"/>
              </a:lnSpc>
              <a:buNone/>
            </a:pPr>
            <a:r>
              <a:rPr lang="zh-CN" altLang="en-US" sz="1600">
                <a:sym typeface="+mn-ea"/>
              </a:rPr>
              <a:t>8、记录维修情况并清理作业现场。</a:t>
            </a:r>
            <a:endParaRPr lang="zh-CN" altLang="en-US" sz="1600">
              <a:sym typeface="+mn-ea"/>
            </a:endParaRPr>
          </a:p>
        </p:txBody>
      </p:sp>
      <p:sp>
        <p:nvSpPr>
          <p:cNvPr id="5" name="文本框 4"/>
          <p:cNvSpPr txBox="1"/>
          <p:nvPr/>
        </p:nvSpPr>
        <p:spPr>
          <a:xfrm>
            <a:off x="498475" y="3898265"/>
            <a:ext cx="11278235" cy="2758440"/>
          </a:xfrm>
          <a:prstGeom prst="rect">
            <a:avLst/>
          </a:prstGeom>
          <a:noFill/>
        </p:spPr>
        <p:txBody>
          <a:bodyPr wrap="square" rtlCol="0" anchor="t">
            <a:noAutofit/>
          </a:bodyPr>
          <a:p>
            <a:pPr>
              <a:lnSpc>
                <a:spcPct val="130000"/>
              </a:lnSpc>
            </a:pPr>
            <a:r>
              <a:rPr lang="zh-CN" altLang="en-US" sz="1600">
                <a:sym typeface="+mn-ea"/>
              </a:rPr>
              <a:t>Q2、如何更换湿式自动喷水灭火系统报警阀组压力开关?</a:t>
            </a:r>
            <a:endParaRPr lang="zh-CN" altLang="en-US" sz="1600"/>
          </a:p>
          <a:p>
            <a:pPr marL="0" indent="0">
              <a:lnSpc>
                <a:spcPct val="130000"/>
              </a:lnSpc>
              <a:buNone/>
            </a:pPr>
            <a:r>
              <a:rPr lang="zh-CN" altLang="en-US" sz="1600">
                <a:sym typeface="+mn-ea"/>
              </a:rPr>
              <a:t>1、核查新换件规格型号和性能参数，应与待换件匹配或一致。</a:t>
            </a:r>
            <a:endParaRPr lang="zh-CN" altLang="en-US" sz="1600"/>
          </a:p>
          <a:p>
            <a:pPr marL="0" indent="0">
              <a:lnSpc>
                <a:spcPct val="130000"/>
              </a:lnSpc>
              <a:buNone/>
            </a:pPr>
            <a:r>
              <a:rPr lang="zh-CN" altLang="en-US" sz="1600">
                <a:sym typeface="+mn-ea"/>
              </a:rPr>
              <a:t>2、将消防泵组电气控制柜转换为手动工作状态。</a:t>
            </a:r>
            <a:endParaRPr lang="zh-CN" altLang="en-US" sz="1600"/>
          </a:p>
          <a:p>
            <a:pPr marL="0" indent="0">
              <a:lnSpc>
                <a:spcPct val="130000"/>
              </a:lnSpc>
              <a:buNone/>
            </a:pPr>
            <a:r>
              <a:rPr lang="zh-CN" altLang="en-US" sz="1600">
                <a:sym typeface="+mn-ea"/>
              </a:rPr>
              <a:t>3、关闭报警管路控制阀，确认警铃试验阀处于关闭状态。</a:t>
            </a:r>
            <a:endParaRPr lang="zh-CN" altLang="en-US" sz="1600"/>
          </a:p>
          <a:p>
            <a:pPr marL="0" indent="0">
              <a:lnSpc>
                <a:spcPct val="130000"/>
              </a:lnSpc>
              <a:buNone/>
            </a:pPr>
            <a:r>
              <a:rPr lang="zh-CN" altLang="en-US" sz="1600">
                <a:sym typeface="+mn-ea"/>
              </a:rPr>
              <a:t>4、打开压力开关外壳，断开连接线，拆下压力开关,安装新压力开关并正确接线。</a:t>
            </a:r>
            <a:endParaRPr lang="zh-CN" altLang="en-US" sz="1600"/>
          </a:p>
          <a:p>
            <a:pPr marL="0" indent="0">
              <a:lnSpc>
                <a:spcPct val="130000"/>
              </a:lnSpc>
              <a:buNone/>
            </a:pPr>
            <a:r>
              <a:rPr lang="zh-CN" altLang="en-US" sz="1600">
                <a:sym typeface="+mn-ea"/>
              </a:rPr>
              <a:t>5、打开警铃试验阀，查看火灾报警控制器信号反馈情况，关闭警铃试验阀，排出余水后打开报警管路控制阀。</a:t>
            </a:r>
            <a:endParaRPr lang="zh-CN" altLang="en-US" sz="1600"/>
          </a:p>
          <a:p>
            <a:pPr marL="0" indent="0">
              <a:lnSpc>
                <a:spcPct val="130000"/>
              </a:lnSpc>
              <a:buNone/>
            </a:pPr>
            <a:r>
              <a:rPr lang="zh-CN" altLang="en-US" sz="1600">
                <a:sym typeface="+mn-ea"/>
              </a:rPr>
              <a:t>6、将消防泵组电气控制柜转换为自动工作状态。</a:t>
            </a:r>
            <a:endParaRPr lang="zh-CN" altLang="en-US" sz="1600"/>
          </a:p>
          <a:p>
            <a:pPr marL="0" indent="0">
              <a:lnSpc>
                <a:spcPct val="130000"/>
              </a:lnSpc>
              <a:buNone/>
            </a:pPr>
            <a:r>
              <a:rPr lang="zh-CN" altLang="en-US" sz="1600">
                <a:sym typeface="+mn-ea"/>
              </a:rPr>
              <a:t>7、记录维修情况并清理作业现场。</a:t>
            </a:r>
            <a:endParaRPr lang="zh-CN" altLang="en-US" sz="1600">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445">
                <a:sym typeface="+mn-ea"/>
              </a:rPr>
              <a:t>湿式、干式自动喷水灭火系统组件更换2(维修更换项目3/9)</a:t>
            </a:r>
            <a:endParaRPr lang="zh-CN" altLang="en-US" sz="2445"/>
          </a:p>
        </p:txBody>
      </p:sp>
      <p:sp>
        <p:nvSpPr>
          <p:cNvPr id="3" name="内容占位符 2"/>
          <p:cNvSpPr>
            <a:spLocks noGrp="1"/>
          </p:cNvSpPr>
          <p:nvPr>
            <p:ph idx="1"/>
          </p:nvPr>
        </p:nvSpPr>
        <p:spPr/>
        <p:txBody>
          <a:bodyPr/>
          <a:p>
            <a:r>
              <a:rPr lang="zh-CN" altLang="en-US"/>
              <a:t>Q3、如何更换干式报警阀阀瓣密封圈?</a:t>
            </a:r>
            <a:endParaRPr lang="zh-CN" altLang="en-US"/>
          </a:p>
          <a:p>
            <a:pPr marL="0" indent="0">
              <a:buNone/>
            </a:pPr>
            <a:r>
              <a:rPr lang="zh-CN" altLang="en-US"/>
              <a:t>1、关闭干式报警阀组所有阀门。</a:t>
            </a:r>
            <a:endParaRPr lang="zh-CN" altLang="en-US"/>
          </a:p>
          <a:p>
            <a:pPr marL="0" indent="0">
              <a:buNone/>
            </a:pPr>
            <a:r>
              <a:rPr lang="zh-CN" altLang="en-US"/>
              <a:t>2、打开供水侧放水阀和系统上全部辅助排水阀门排出余水后更换密封圈。</a:t>
            </a:r>
            <a:endParaRPr lang="zh-CN" altLang="en-US"/>
          </a:p>
          <a:p>
            <a:pPr marL="0" indent="0">
              <a:buNone/>
            </a:pPr>
            <a:r>
              <a:rPr lang="zh-CN" altLang="en-US"/>
              <a:t>3、检查防复位锁止机构的动作灵活性和可靠性。</a:t>
            </a:r>
            <a:endParaRPr lang="zh-CN" altLang="en-US"/>
          </a:p>
          <a:p>
            <a:pPr marL="0" indent="0">
              <a:buNone/>
            </a:pPr>
            <a:r>
              <a:rPr lang="zh-CN" altLang="en-US"/>
              <a:t>4、关闭系统所有辅助排水阀并复位阀瓣，进行底水灌注和加气作业。</a:t>
            </a:r>
            <a:endParaRPr lang="zh-CN" altLang="en-US"/>
          </a:p>
          <a:p>
            <a:pPr marL="0" indent="0">
              <a:buNone/>
            </a:pPr>
            <a:r>
              <a:rPr lang="zh-CN" altLang="en-US"/>
              <a:t>5、缓慢开启供水侧控制阀，当有水从放水阀处流出时，关闭放水阀。</a:t>
            </a:r>
            <a:endParaRPr lang="zh-CN" altLang="en-US"/>
          </a:p>
          <a:p>
            <a:pPr marL="0" indent="0">
              <a:buNone/>
            </a:pPr>
            <a:r>
              <a:rPr lang="zh-CN" altLang="en-US"/>
              <a:t>6、复位各路阀门，将系统恢复正常状态。</a:t>
            </a:r>
            <a:endParaRPr lang="zh-CN" altLang="en-US"/>
          </a:p>
          <a:p>
            <a:pPr marL="0" indent="0">
              <a:buNone/>
            </a:pPr>
            <a:r>
              <a:rPr lang="zh-CN" altLang="en-US"/>
              <a:t>7、记录维修情况并清理作业现场。</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消火栓箱组件更换1(维修更换项目4/9)</a:t>
            </a:r>
            <a:endParaRPr lang="zh-CN" altLang="en-US" sz="2200"/>
          </a:p>
        </p:txBody>
      </p:sp>
      <p:sp>
        <p:nvSpPr>
          <p:cNvPr id="4" name="文本框 3"/>
          <p:cNvSpPr txBox="1"/>
          <p:nvPr/>
        </p:nvSpPr>
        <p:spPr>
          <a:xfrm>
            <a:off x="663575" y="2076450"/>
            <a:ext cx="4817110" cy="3361690"/>
          </a:xfrm>
          <a:prstGeom prst="rect">
            <a:avLst/>
          </a:prstGeom>
          <a:noFill/>
        </p:spPr>
        <p:txBody>
          <a:bodyPr wrap="square" rtlCol="0" anchor="t">
            <a:noAutofit/>
          </a:bodyPr>
          <a:p>
            <a:pPr>
              <a:lnSpc>
                <a:spcPct val="120000"/>
              </a:lnSpc>
            </a:pPr>
            <a:r>
              <a:rPr lang="zh-CN" altLang="en-US">
                <a:sym typeface="+mn-ea"/>
              </a:rPr>
              <a:t>Q1、如何更换消火栓按钮?</a:t>
            </a:r>
            <a:endParaRPr lang="zh-CN" altLang="en-US"/>
          </a:p>
          <a:p>
            <a:pPr marL="0" indent="0">
              <a:lnSpc>
                <a:spcPct val="120000"/>
              </a:lnSpc>
              <a:buNone/>
            </a:pPr>
            <a:r>
              <a:rPr lang="zh-CN" altLang="en-US">
                <a:sym typeface="+mn-ea"/>
              </a:rPr>
              <a:t>1、检查新按钮，应无损伤、松动，核查新换件规格型号应与原按钮一致。</a:t>
            </a:r>
            <a:endParaRPr lang="zh-CN" altLang="en-US"/>
          </a:p>
          <a:p>
            <a:pPr marL="0" indent="0">
              <a:lnSpc>
                <a:spcPct val="120000"/>
              </a:lnSpc>
              <a:buNone/>
            </a:pPr>
            <a:r>
              <a:rPr lang="zh-CN" altLang="en-US">
                <a:sym typeface="+mn-ea"/>
              </a:rPr>
              <a:t>2、分别分离新、旧消火栓按钮底座和上盖。</a:t>
            </a:r>
            <a:endParaRPr lang="zh-CN" altLang="en-US"/>
          </a:p>
          <a:p>
            <a:pPr marL="0" indent="0">
              <a:lnSpc>
                <a:spcPct val="120000"/>
              </a:lnSpc>
              <a:buNone/>
            </a:pPr>
            <a:r>
              <a:rPr lang="zh-CN" altLang="en-US">
                <a:sym typeface="+mn-ea"/>
              </a:rPr>
              <a:t>3、拆下旧按钮底座，获取按钮编码。</a:t>
            </a:r>
            <a:endParaRPr lang="zh-CN" altLang="en-US"/>
          </a:p>
          <a:p>
            <a:pPr marL="0" indent="0">
              <a:lnSpc>
                <a:spcPct val="120000"/>
              </a:lnSpc>
              <a:buNone/>
            </a:pPr>
            <a:r>
              <a:rPr lang="zh-CN" altLang="en-US">
                <a:sym typeface="+mn-ea"/>
              </a:rPr>
              <a:t>4、对新按钮进行编码写入，对新按钮接线并重新扣合上盖。</a:t>
            </a:r>
            <a:endParaRPr lang="zh-CN" altLang="en-US"/>
          </a:p>
          <a:p>
            <a:pPr marL="0" indent="0">
              <a:lnSpc>
                <a:spcPct val="120000"/>
              </a:lnSpc>
              <a:buNone/>
            </a:pPr>
            <a:r>
              <a:rPr lang="zh-CN" altLang="en-US">
                <a:sym typeface="+mn-ea"/>
              </a:rPr>
              <a:t>5、进行火灾自动报警系统设备注册。</a:t>
            </a:r>
            <a:endParaRPr lang="zh-CN" altLang="en-US"/>
          </a:p>
          <a:p>
            <a:pPr marL="0" indent="0">
              <a:lnSpc>
                <a:spcPct val="120000"/>
              </a:lnSpc>
              <a:buNone/>
            </a:pPr>
            <a:r>
              <a:rPr lang="zh-CN" altLang="en-US">
                <a:sym typeface="+mn-ea"/>
              </a:rPr>
              <a:t>6、测试消火栓按钮的功能。</a:t>
            </a:r>
            <a:endParaRPr lang="zh-CN" altLang="en-US"/>
          </a:p>
          <a:p>
            <a:pPr marL="0" indent="0">
              <a:lnSpc>
                <a:spcPct val="120000"/>
              </a:lnSpc>
              <a:buNone/>
            </a:pPr>
            <a:r>
              <a:rPr lang="zh-CN" altLang="en-US">
                <a:sym typeface="+mn-ea"/>
              </a:rPr>
              <a:t>7、记录维修情况并清理作业现场。</a:t>
            </a:r>
            <a:endParaRPr lang="zh-CN" altLang="en-US">
              <a:sym typeface="+mn-ea"/>
            </a:endParaRPr>
          </a:p>
        </p:txBody>
      </p:sp>
      <p:sp>
        <p:nvSpPr>
          <p:cNvPr id="5" name="文本框 4"/>
          <p:cNvSpPr txBox="1"/>
          <p:nvPr/>
        </p:nvSpPr>
        <p:spPr>
          <a:xfrm>
            <a:off x="5689600" y="1998345"/>
            <a:ext cx="6096000" cy="3964305"/>
          </a:xfrm>
          <a:prstGeom prst="rect">
            <a:avLst/>
          </a:prstGeom>
          <a:noFill/>
        </p:spPr>
        <p:txBody>
          <a:bodyPr wrap="square" rtlCol="0" anchor="t">
            <a:spAutoFit/>
          </a:bodyPr>
          <a:p>
            <a:pPr>
              <a:lnSpc>
                <a:spcPct val="140000"/>
              </a:lnSpc>
            </a:pPr>
            <a:r>
              <a:rPr lang="zh-CN" altLang="en-US">
                <a:sym typeface="+mn-ea"/>
              </a:rPr>
              <a:t>Q2、如何绑扎消防水带?</a:t>
            </a:r>
            <a:endParaRPr lang="zh-CN" altLang="en-US"/>
          </a:p>
          <a:p>
            <a:pPr marL="0" indent="0">
              <a:lnSpc>
                <a:spcPct val="140000"/>
              </a:lnSpc>
              <a:buNone/>
            </a:pPr>
            <a:r>
              <a:rPr lang="zh-CN" altLang="en-US">
                <a:sym typeface="+mn-ea"/>
              </a:rPr>
              <a:t>1、将铁丝的一头固定，并用力拉直铁丝。</a:t>
            </a:r>
            <a:endParaRPr lang="zh-CN" altLang="en-US"/>
          </a:p>
          <a:p>
            <a:pPr marL="0" indent="0">
              <a:lnSpc>
                <a:spcPct val="140000"/>
              </a:lnSpc>
              <a:buNone/>
            </a:pPr>
            <a:r>
              <a:rPr lang="zh-CN" altLang="en-US">
                <a:sym typeface="+mn-ea"/>
              </a:rPr>
              <a:t>2、将铁丝非固定端折弯90°并预留10~15cm长度。</a:t>
            </a:r>
            <a:endParaRPr lang="zh-CN" altLang="en-US"/>
          </a:p>
          <a:p>
            <a:pPr marL="0" indent="0">
              <a:lnSpc>
                <a:spcPct val="140000"/>
              </a:lnSpc>
              <a:buNone/>
            </a:pPr>
            <a:r>
              <a:rPr lang="zh-CN" altLang="en-US">
                <a:sym typeface="+mn-ea"/>
              </a:rPr>
              <a:t>3、由内接口根部处箍槽开始向外做螺旋缠绕绑扎。</a:t>
            </a:r>
            <a:endParaRPr lang="zh-CN" altLang="en-US"/>
          </a:p>
          <a:p>
            <a:pPr marL="0" indent="0">
              <a:lnSpc>
                <a:spcPct val="140000"/>
              </a:lnSpc>
              <a:buNone/>
            </a:pPr>
            <a:r>
              <a:rPr lang="zh-CN" altLang="en-US">
                <a:sym typeface="+mn-ea"/>
              </a:rPr>
              <a:t>4、每个箍槽缠绕5~6圈后，预留的铁丝沿紧固方向拧2圈。</a:t>
            </a:r>
            <a:endParaRPr lang="zh-CN" altLang="en-US"/>
          </a:p>
          <a:p>
            <a:pPr marL="0" indent="0">
              <a:lnSpc>
                <a:spcPct val="140000"/>
              </a:lnSpc>
              <a:buNone/>
            </a:pPr>
            <a:r>
              <a:rPr lang="zh-CN" altLang="en-US">
                <a:sym typeface="+mn-ea"/>
              </a:rPr>
              <a:t>5、依次完成其他箍槽缠绕绑扎后，进行收尾紧固并剪断多余铁丝。</a:t>
            </a:r>
            <a:endParaRPr lang="zh-CN" altLang="en-US"/>
          </a:p>
          <a:p>
            <a:pPr marL="0" indent="0">
              <a:lnSpc>
                <a:spcPct val="140000"/>
              </a:lnSpc>
              <a:buNone/>
            </a:pPr>
            <a:r>
              <a:rPr lang="zh-CN" altLang="en-US">
                <a:sym typeface="+mn-ea"/>
              </a:rPr>
              <a:t>6、将起始处的铁丝沿紧固方向拧1~2圈后收紧铁丝。</a:t>
            </a:r>
            <a:endParaRPr lang="zh-CN" altLang="en-US"/>
          </a:p>
          <a:p>
            <a:pPr marL="0" indent="0">
              <a:lnSpc>
                <a:spcPct val="140000"/>
              </a:lnSpc>
              <a:buNone/>
            </a:pPr>
            <a:r>
              <a:rPr lang="zh-CN" altLang="en-US">
                <a:sym typeface="+mn-ea"/>
              </a:rPr>
              <a:t>7、将卡簧移至卡簧槽内。</a:t>
            </a:r>
            <a:endParaRPr lang="zh-CN" altLang="en-US"/>
          </a:p>
          <a:p>
            <a:pPr marL="0" indent="0">
              <a:lnSpc>
                <a:spcPct val="140000"/>
              </a:lnSpc>
              <a:buNone/>
            </a:pPr>
            <a:r>
              <a:rPr lang="zh-CN" altLang="en-US">
                <a:sym typeface="+mn-ea"/>
              </a:rPr>
              <a:t>8、进行出水试验，测试绑扎质量。</a:t>
            </a:r>
            <a:endParaRPr lang="zh-CN" altLang="en-US">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20"/>
              <a:t>电气火灾监控器和可燃气体报警控制器保养(保养项目2/11)</a:t>
            </a:r>
            <a:endParaRPr lang="zh-CN" altLang="en-US" sz="2220"/>
          </a:p>
        </p:txBody>
      </p:sp>
      <p:sp>
        <p:nvSpPr>
          <p:cNvPr id="3" name="内容占位符 2"/>
          <p:cNvSpPr>
            <a:spLocks noGrp="1"/>
          </p:cNvSpPr>
          <p:nvPr>
            <p:ph idx="1"/>
          </p:nvPr>
        </p:nvSpPr>
        <p:spPr/>
        <p:txBody>
          <a:bodyPr>
            <a:normAutofit/>
          </a:bodyPr>
          <a:p>
            <a:r>
              <a:rPr lang="zh-CN" altLang="en-US"/>
              <a:t>Q1、如何对电气火灾监控器和可燃气体报警控制器进行保养?</a:t>
            </a:r>
            <a:endParaRPr lang="zh-CN" altLang="en-US"/>
          </a:p>
          <a:p>
            <a:pPr marL="0" indent="0">
              <a:buNone/>
            </a:pPr>
            <a:r>
              <a:rPr lang="zh-CN" altLang="en-US"/>
              <a:t>1、切断电气火灾监控器和可燃气体报警控制器的主、备电源。</a:t>
            </a:r>
            <a:endParaRPr lang="zh-CN" altLang="en-US"/>
          </a:p>
          <a:p>
            <a:pPr marL="0" indent="0">
              <a:buNone/>
            </a:pPr>
            <a:r>
              <a:rPr lang="zh-CN" altLang="en-US"/>
              <a:t>2、用小毛刷清扫机柜设备空隙和线材上的灰尘及杂质，然后用吸尘器清理干净。</a:t>
            </a:r>
            <a:endParaRPr lang="zh-CN" altLang="en-US"/>
          </a:p>
          <a:p>
            <a:pPr marL="0" indent="0">
              <a:buNone/>
            </a:pPr>
            <a:r>
              <a:rPr lang="zh-CN" altLang="en-US"/>
              <a:t>3、用抹布将柜内设备和线材、柜体外表面、指示灯及显示屏清洁干净。</a:t>
            </a:r>
            <a:endParaRPr lang="zh-CN" altLang="en-US"/>
          </a:p>
          <a:p>
            <a:pPr marL="0" indent="0">
              <a:buNone/>
            </a:pPr>
            <a:r>
              <a:rPr lang="zh-CN" altLang="en-US"/>
              <a:t>4、检查线路接头处有无松动、氧化或锈蚀并加以处理。</a:t>
            </a:r>
            <a:endParaRPr lang="zh-CN" altLang="en-US"/>
          </a:p>
          <a:p>
            <a:pPr marL="0" indent="0">
              <a:buNone/>
            </a:pPr>
            <a:r>
              <a:rPr lang="zh-CN" altLang="en-US"/>
              <a:t>5、保养结束后，送电、锁闭箱门，恢复原状。</a:t>
            </a:r>
            <a:endParaRPr lang="zh-CN" altLang="en-US"/>
          </a:p>
          <a:p>
            <a:pPr marL="0" indent="0">
              <a:buNone/>
            </a:pPr>
            <a:r>
              <a:rPr lang="zh-CN" altLang="en-US"/>
              <a:t>6、填写《建筑消防设施保养记录表》。</a:t>
            </a:r>
            <a:endParaRPr lang="zh-CN" altLang="en-US"/>
          </a:p>
          <a:p>
            <a:pPr marL="0" indent="0">
              <a:buNone/>
            </a:pP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消火栓箱组件更换2(维修更换项目4/9)</a:t>
            </a:r>
            <a:endParaRPr lang="zh-CN" altLang="en-US" sz="2200"/>
          </a:p>
        </p:txBody>
      </p:sp>
      <p:sp>
        <p:nvSpPr>
          <p:cNvPr id="3" name="内容占位符 2"/>
          <p:cNvSpPr>
            <a:spLocks noGrp="1"/>
          </p:cNvSpPr>
          <p:nvPr>
            <p:ph idx="1"/>
          </p:nvPr>
        </p:nvSpPr>
        <p:spPr/>
        <p:txBody>
          <a:bodyPr>
            <a:normAutofit lnSpcReduction="10000"/>
          </a:bodyPr>
          <a:p>
            <a:r>
              <a:rPr lang="zh-CN" altLang="en-US"/>
              <a:t>Q3、如何更换室内消火栓?</a:t>
            </a:r>
            <a:endParaRPr lang="zh-CN" altLang="en-US"/>
          </a:p>
          <a:p>
            <a:r>
              <a:rPr lang="zh-CN" altLang="en-US"/>
              <a:t>1、关闭拟更换消火栓的供水阀门。</a:t>
            </a:r>
            <a:endParaRPr lang="zh-CN" altLang="en-US"/>
          </a:p>
          <a:p>
            <a:r>
              <a:rPr lang="zh-CN" altLang="en-US"/>
              <a:t>2、取出消火栓箱内水枪、水带，并排出消火栓余水。</a:t>
            </a:r>
            <a:endParaRPr lang="zh-CN" altLang="en-US"/>
          </a:p>
          <a:p>
            <a:r>
              <a:rPr lang="zh-CN" altLang="en-US"/>
              <a:t>3、卸下拟更换消火栓接口，并用管钳卸下消火栓。</a:t>
            </a:r>
            <a:endParaRPr lang="zh-CN" altLang="en-US"/>
          </a:p>
          <a:p>
            <a:r>
              <a:rPr lang="zh-CN" altLang="en-US"/>
              <a:t>4、清理管道丝扣处杂物，并用麻丝缠绕丝扣并用铅油涂覆。</a:t>
            </a:r>
            <a:endParaRPr lang="zh-CN" altLang="en-US"/>
          </a:p>
          <a:p>
            <a:r>
              <a:rPr lang="zh-CN" altLang="en-US"/>
              <a:t>5、卸下新消火栓接口，安装新消火栓并拧紧接口。</a:t>
            </a:r>
            <a:endParaRPr lang="zh-CN" altLang="en-US"/>
          </a:p>
          <a:p>
            <a:r>
              <a:rPr lang="zh-CN" altLang="en-US"/>
              <a:t>6、确认消火栓处于关闭状态，打开消火栓的供水阀门。检查消火</a:t>
            </a:r>
            <a:r>
              <a:rPr lang="zh-CN" altLang="en-US"/>
              <a:t>拴是否渗漏并安装好消火栓箱内的水枪和水带。</a:t>
            </a:r>
            <a:endParaRPr lang="zh-CN" altLang="en-US"/>
          </a:p>
          <a:p>
            <a:r>
              <a:rPr lang="zh-CN" altLang="en-US"/>
              <a:t>7、记录维修情况并清理作业现场。</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更换防火卷帘组件(维修</a:t>
            </a:r>
            <a:r>
              <a:rPr lang="en-US" altLang="zh-CN" sz="2200">
                <a:sym typeface="+mn-ea"/>
              </a:rPr>
              <a:t>)</a:t>
            </a:r>
            <a:r>
              <a:rPr lang="zh-CN" altLang="en-US" sz="2200">
                <a:sym typeface="+mn-ea"/>
              </a:rPr>
              <a:t>更换项目5/9)</a:t>
            </a:r>
            <a:endParaRPr lang="zh-CN" altLang="en-US" sz="2200"/>
          </a:p>
        </p:txBody>
      </p:sp>
      <p:sp>
        <p:nvSpPr>
          <p:cNvPr id="3" name="内容占位符 2"/>
          <p:cNvSpPr>
            <a:spLocks noGrp="1"/>
          </p:cNvSpPr>
          <p:nvPr>
            <p:ph idx="1"/>
          </p:nvPr>
        </p:nvSpPr>
        <p:spPr/>
        <p:txBody>
          <a:bodyPr>
            <a:normAutofit/>
          </a:bodyPr>
          <a:p>
            <a:r>
              <a:rPr lang="zh-CN" altLang="en-US"/>
              <a:t>Q1、如何更换防火卷帘手动控制按钮盒?</a:t>
            </a:r>
            <a:endParaRPr lang="zh-CN" altLang="en-US"/>
          </a:p>
          <a:p>
            <a:r>
              <a:rPr lang="zh-CN" altLang="en-US"/>
              <a:t>1、核查新换件规格型号性能参数应与待换件匹配或一致。</a:t>
            </a:r>
            <a:endParaRPr lang="zh-CN" altLang="en-US"/>
          </a:p>
          <a:p>
            <a:r>
              <a:rPr lang="zh-CN" altLang="en-US"/>
              <a:t>2、关闭防火卷帘控制器电源。</a:t>
            </a:r>
            <a:endParaRPr lang="zh-CN" altLang="en-US"/>
          </a:p>
          <a:p>
            <a:r>
              <a:rPr lang="zh-CN" altLang="en-US"/>
              <a:t>3、用工具拆除损坏的手动按钮盒。</a:t>
            </a:r>
            <a:endParaRPr lang="zh-CN" altLang="en-US"/>
          </a:p>
          <a:p>
            <a:r>
              <a:rPr lang="zh-CN" altLang="en-US"/>
              <a:t>4、将新按钮盒按产品说明书接线，然后将按钮盒安装至原位置。</a:t>
            </a:r>
            <a:endParaRPr lang="zh-CN" altLang="en-US"/>
          </a:p>
          <a:p>
            <a:r>
              <a:rPr lang="zh-CN" altLang="en-US"/>
              <a:t>5、开启防火卷帘控制器电源，测试手动按钮盒的上升、下降、停止功能。</a:t>
            </a:r>
            <a:endParaRPr lang="zh-CN" altLang="en-US"/>
          </a:p>
          <a:p>
            <a:r>
              <a:rPr lang="zh-CN" altLang="en-US"/>
              <a:t>6、记录维修情况并清理作业现场。</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更换防火门组件(维修更换项目6/9)</a:t>
            </a:r>
            <a:endParaRPr lang="zh-CN" altLang="en-US" sz="2200"/>
          </a:p>
        </p:txBody>
      </p:sp>
      <p:sp>
        <p:nvSpPr>
          <p:cNvPr id="3" name="内容占位符 2"/>
          <p:cNvSpPr>
            <a:spLocks noGrp="1"/>
          </p:cNvSpPr>
          <p:nvPr>
            <p:ph idx="1"/>
          </p:nvPr>
        </p:nvSpPr>
        <p:spPr/>
        <p:txBody>
          <a:bodyPr>
            <a:noAutofit/>
          </a:bodyPr>
          <a:p>
            <a:pPr>
              <a:lnSpc>
                <a:spcPct val="120000"/>
              </a:lnSpc>
            </a:pPr>
            <a:r>
              <a:rPr lang="zh-CN" altLang="en-US" sz="1600"/>
              <a:t>Q1、如何更换防火门电动闭门器滑槽?</a:t>
            </a:r>
            <a:endParaRPr lang="zh-CN" altLang="en-US" sz="1600"/>
          </a:p>
          <a:p>
            <a:pPr marL="0" indent="0">
              <a:lnSpc>
                <a:spcPct val="120000"/>
              </a:lnSpc>
              <a:buNone/>
            </a:pPr>
            <a:r>
              <a:rPr lang="zh-CN" altLang="en-US" sz="1600"/>
              <a:t>1、核查新换件规格型号、性能参数应与待换件匹配或一致。</a:t>
            </a:r>
            <a:endParaRPr lang="zh-CN" altLang="en-US" sz="1600"/>
          </a:p>
          <a:p>
            <a:pPr marL="0" indent="0">
              <a:lnSpc>
                <a:spcPct val="120000"/>
              </a:lnSpc>
              <a:buNone/>
            </a:pPr>
            <a:r>
              <a:rPr lang="zh-CN" altLang="en-US" sz="1600"/>
              <a:t>2、取下防火门监控模块上盖。</a:t>
            </a:r>
            <a:endParaRPr lang="zh-CN" altLang="en-US" sz="1600"/>
          </a:p>
          <a:p>
            <a:pPr marL="0" indent="0">
              <a:lnSpc>
                <a:spcPct val="120000"/>
              </a:lnSpc>
              <a:buNone/>
            </a:pPr>
            <a:r>
              <a:rPr lang="zh-CN" altLang="en-US" sz="1600"/>
              <a:t>3、用螺丝刀取下连杆与滑槽的连接螺钉、拆开滑槽与模块连接线路，卸下滑槽的固定螺钉，取下滑槽。</a:t>
            </a:r>
            <a:endParaRPr lang="zh-CN" altLang="en-US" sz="1600"/>
          </a:p>
          <a:p>
            <a:pPr marL="0" indent="0">
              <a:lnSpc>
                <a:spcPct val="120000"/>
              </a:lnSpc>
              <a:buNone/>
            </a:pPr>
            <a:r>
              <a:rPr lang="zh-CN" altLang="en-US" sz="1600"/>
              <a:t>4、安装新滑槽并接线，确保各活动部件运转不受阻碍。</a:t>
            </a:r>
            <a:endParaRPr lang="zh-CN" altLang="en-US" sz="1600"/>
          </a:p>
          <a:p>
            <a:pPr marL="0" indent="0">
              <a:lnSpc>
                <a:spcPct val="120000"/>
              </a:lnSpc>
              <a:buNone/>
            </a:pPr>
            <a:r>
              <a:rPr lang="zh-CN" altLang="en-US" sz="1600"/>
              <a:t>5、调整滑槽内电控定位器。</a:t>
            </a:r>
            <a:endParaRPr lang="zh-CN" altLang="en-US" sz="1600"/>
          </a:p>
          <a:p>
            <a:pPr marL="0" indent="0">
              <a:lnSpc>
                <a:spcPct val="120000"/>
              </a:lnSpc>
              <a:buNone/>
            </a:pPr>
            <a:r>
              <a:rPr lang="zh-CN" altLang="en-US" sz="1600"/>
              <a:t>6、调整滑槽内信号反馈装置。</a:t>
            </a:r>
            <a:endParaRPr lang="zh-CN" altLang="en-US" sz="1600"/>
          </a:p>
          <a:p>
            <a:pPr marL="0" indent="0">
              <a:lnSpc>
                <a:spcPct val="120000"/>
              </a:lnSpc>
              <a:buNone/>
            </a:pPr>
            <a:r>
              <a:rPr lang="zh-CN" altLang="en-US" sz="1600"/>
              <a:t>7、合上防火门监控模块上盖。</a:t>
            </a:r>
            <a:endParaRPr lang="zh-CN" altLang="en-US" sz="1600"/>
          </a:p>
          <a:p>
            <a:pPr marL="0" indent="0">
              <a:lnSpc>
                <a:spcPct val="120000"/>
              </a:lnSpc>
              <a:buNone/>
            </a:pPr>
            <a:r>
              <a:rPr lang="zh-CN" altLang="en-US" sz="1600"/>
              <a:t>8、进行手动和电动关门测试。</a:t>
            </a:r>
            <a:endParaRPr lang="zh-CN" altLang="en-US" sz="1600"/>
          </a:p>
          <a:p>
            <a:pPr marL="0" indent="0">
              <a:lnSpc>
                <a:spcPct val="120000"/>
              </a:lnSpc>
              <a:buNone/>
            </a:pPr>
            <a:r>
              <a:rPr lang="zh-CN" altLang="en-US" sz="1600"/>
              <a:t>9、查看防火门动作情况、关闭效果和信号反馈情况。</a:t>
            </a:r>
            <a:endParaRPr lang="zh-CN" altLang="en-US" sz="1600"/>
          </a:p>
          <a:p>
            <a:pPr marL="0" indent="0">
              <a:lnSpc>
                <a:spcPct val="120000"/>
              </a:lnSpc>
              <a:buNone/>
            </a:pPr>
            <a:r>
              <a:rPr lang="zh-CN" altLang="en-US" sz="1600"/>
              <a:t>10、记录维修情况并清理作业现场。</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更换消防应急灯具(维修更换项目7/9)</a:t>
            </a:r>
            <a:endParaRPr lang="zh-CN" altLang="en-US" sz="2200"/>
          </a:p>
        </p:txBody>
      </p:sp>
      <p:sp>
        <p:nvSpPr>
          <p:cNvPr id="3" name="内容占位符 2"/>
          <p:cNvSpPr>
            <a:spLocks noGrp="1"/>
          </p:cNvSpPr>
          <p:nvPr>
            <p:ph idx="1"/>
          </p:nvPr>
        </p:nvSpPr>
        <p:spPr/>
        <p:txBody>
          <a:bodyPr>
            <a:normAutofit/>
          </a:bodyPr>
          <a:p>
            <a:r>
              <a:rPr lang="zh-CN" altLang="en-US"/>
              <a:t>Q1、如何更换消防应急照明灯具?</a:t>
            </a:r>
            <a:endParaRPr lang="zh-CN" altLang="en-US"/>
          </a:p>
          <a:p>
            <a:r>
              <a:rPr lang="zh-CN" altLang="en-US"/>
              <a:t>1、关闭应急照明控制器和消防集中应急电源，切断消防应急灯具供电。</a:t>
            </a:r>
            <a:endParaRPr lang="zh-CN" altLang="en-US"/>
          </a:p>
          <a:p>
            <a:r>
              <a:rPr lang="zh-CN" altLang="en-US"/>
              <a:t>2、通过平面布置图和编码表找到需更换的应急灯具。用螺丝刀将要更换的灯具拆卸下来。</a:t>
            </a:r>
            <a:endParaRPr lang="zh-CN" altLang="en-US"/>
          </a:p>
          <a:p>
            <a:r>
              <a:rPr lang="zh-CN" altLang="en-US"/>
              <a:t>3、用编码器对新更换的照明灯具进行编码。</a:t>
            </a:r>
            <a:endParaRPr lang="zh-CN" altLang="en-US"/>
          </a:p>
          <a:p>
            <a:r>
              <a:rPr lang="zh-CN" altLang="en-US"/>
              <a:t>4、打开应急照明控制器和集中应急电源，灯具进行自动登录</a:t>
            </a:r>
            <a:endParaRPr lang="zh-CN" altLang="en-US"/>
          </a:p>
          <a:p>
            <a:r>
              <a:rPr lang="zh-CN" altLang="en-US"/>
              <a:t>5、进行更换灯具的地址设置和初始化操作。</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更换防烟排烟系统组件(维修更换项目8/9)</a:t>
            </a:r>
            <a:endParaRPr lang="zh-CN" altLang="en-US" sz="2200"/>
          </a:p>
        </p:txBody>
      </p:sp>
      <p:sp>
        <p:nvSpPr>
          <p:cNvPr id="3" name="内容占位符 2"/>
          <p:cNvSpPr>
            <a:spLocks noGrp="1"/>
          </p:cNvSpPr>
          <p:nvPr>
            <p:ph idx="1"/>
          </p:nvPr>
        </p:nvSpPr>
        <p:spPr>
          <a:xfrm>
            <a:off x="608330" y="1490345"/>
            <a:ext cx="10396855" cy="4759325"/>
          </a:xfrm>
        </p:spPr>
        <p:txBody>
          <a:bodyPr>
            <a:noAutofit/>
          </a:bodyPr>
          <a:p>
            <a:pPr>
              <a:lnSpc>
                <a:spcPct val="100000"/>
              </a:lnSpc>
            </a:pPr>
            <a:r>
              <a:rPr lang="zh-CN" altLang="en-US" sz="1600"/>
              <a:t>Q1、如何更换防烟排烟系统组件?</a:t>
            </a:r>
            <a:endParaRPr lang="zh-CN" altLang="en-US" sz="1600"/>
          </a:p>
          <a:p>
            <a:pPr marL="0" indent="0">
              <a:lnSpc>
                <a:spcPct val="100000"/>
              </a:lnSpc>
              <a:buNone/>
            </a:pPr>
            <a:r>
              <a:rPr lang="zh-CN" altLang="en-US" sz="1600"/>
              <a:t>1、核查新换件规格型号和性能参数应与待换件匹配或一致。</a:t>
            </a:r>
            <a:endParaRPr lang="zh-CN" altLang="en-US" sz="1600"/>
          </a:p>
          <a:p>
            <a:pPr marL="0" indent="0">
              <a:lnSpc>
                <a:spcPct val="100000"/>
              </a:lnSpc>
              <a:buNone/>
            </a:pPr>
            <a:r>
              <a:rPr lang="zh-CN" altLang="en-US" sz="1600"/>
              <a:t>2、用扳手松开执行器手柄固定螺栓，卸下手柄，取下执行器外壳并拉出钢丝绳拉坏。</a:t>
            </a:r>
            <a:endParaRPr lang="zh-CN" altLang="en-US" sz="1600"/>
          </a:p>
          <a:p>
            <a:pPr marL="0" indent="0">
              <a:lnSpc>
                <a:spcPct val="100000"/>
              </a:lnSpc>
              <a:buNone/>
            </a:pPr>
            <a:r>
              <a:rPr lang="zh-CN" altLang="en-US" sz="1600"/>
              <a:t>3、拆下执行器与模块间接线并做好标记。</a:t>
            </a:r>
            <a:endParaRPr lang="zh-CN" altLang="en-US" sz="1600"/>
          </a:p>
          <a:p>
            <a:pPr marL="0" indent="0">
              <a:lnSpc>
                <a:spcPct val="100000"/>
              </a:lnSpc>
              <a:buNone/>
            </a:pPr>
            <a:r>
              <a:rPr lang="zh-CN" altLang="en-US" sz="1600"/>
              <a:t>4、拆下执行器与阀体间的固定螺丝，卸下执行器。</a:t>
            </a:r>
            <a:endParaRPr lang="zh-CN" altLang="en-US" sz="1600"/>
          </a:p>
          <a:p>
            <a:pPr marL="0" indent="0">
              <a:lnSpc>
                <a:spcPct val="100000"/>
              </a:lnSpc>
              <a:buNone/>
            </a:pPr>
            <a:r>
              <a:rPr lang="zh-CN" altLang="en-US" sz="1600"/>
              <a:t>5、清洁阀体与新执行器的连接部件。</a:t>
            </a:r>
            <a:endParaRPr lang="zh-CN" altLang="en-US" sz="1600"/>
          </a:p>
          <a:p>
            <a:pPr marL="0" indent="0">
              <a:lnSpc>
                <a:spcPct val="100000"/>
              </a:lnSpc>
              <a:buNone/>
            </a:pPr>
            <a:r>
              <a:rPr lang="zh-CN" altLang="en-US" sz="1600"/>
              <a:t>6、手动调整确保阀门的启闭状态与新执行器当前的启闭状态一致。</a:t>
            </a:r>
            <a:endParaRPr lang="zh-CN" altLang="en-US" sz="1600"/>
          </a:p>
          <a:p>
            <a:pPr marL="0" indent="0">
              <a:lnSpc>
                <a:spcPct val="100000"/>
              </a:lnSpc>
              <a:buNone/>
            </a:pPr>
            <a:r>
              <a:rPr lang="zh-CN" altLang="en-US" sz="1600"/>
              <a:t>7、安装新执行器并装上手柄。</a:t>
            </a:r>
            <a:endParaRPr lang="zh-CN" altLang="en-US" sz="1600"/>
          </a:p>
          <a:p>
            <a:pPr marL="0" indent="0">
              <a:lnSpc>
                <a:spcPct val="100000"/>
              </a:lnSpc>
              <a:buNone/>
            </a:pPr>
            <a:r>
              <a:rPr lang="zh-CN" altLang="en-US" sz="1600"/>
              <a:t>8、使用钢丝绳拉环配合手柄测试阀门启闭功能。</a:t>
            </a:r>
            <a:endParaRPr lang="zh-CN" altLang="en-US" sz="1600"/>
          </a:p>
          <a:p>
            <a:pPr marL="0" indent="0">
              <a:lnSpc>
                <a:spcPct val="100000"/>
              </a:lnSpc>
              <a:buNone/>
            </a:pPr>
            <a:r>
              <a:rPr lang="zh-CN" altLang="en-US" sz="1600"/>
              <a:t>9、再次卸下手柄，按标记正确接线，将钢丝绳拉环由内至外穿出，扣合外壳后，装上手柄并固定螺栓。</a:t>
            </a:r>
            <a:endParaRPr lang="zh-CN" altLang="en-US" sz="1600"/>
          </a:p>
          <a:p>
            <a:pPr marL="0" indent="0">
              <a:lnSpc>
                <a:spcPct val="100000"/>
              </a:lnSpc>
              <a:buNone/>
            </a:pPr>
            <a:r>
              <a:rPr lang="zh-CN" altLang="en-US" sz="1600"/>
              <a:t>10、手动启闭风阀,查看执行器的信号反馈功能应正常。</a:t>
            </a:r>
            <a:endParaRPr lang="zh-CN" altLang="en-US" sz="1600"/>
          </a:p>
          <a:p>
            <a:pPr marL="0" indent="0">
              <a:lnSpc>
                <a:spcPct val="100000"/>
              </a:lnSpc>
              <a:buNone/>
            </a:pPr>
            <a:r>
              <a:rPr lang="zh-CN" altLang="en-US" sz="1600"/>
              <a:t>11、记录维修情况并清理作业现场。</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维修水基型灭火器(维修更换项目9/9)</a:t>
            </a:r>
            <a:endParaRPr lang="zh-CN" altLang="en-US" sz="2200"/>
          </a:p>
        </p:txBody>
      </p:sp>
      <p:sp>
        <p:nvSpPr>
          <p:cNvPr id="3" name="内容占位符 2"/>
          <p:cNvSpPr>
            <a:spLocks noGrp="1"/>
          </p:cNvSpPr>
          <p:nvPr>
            <p:ph idx="1"/>
          </p:nvPr>
        </p:nvSpPr>
        <p:spPr/>
        <p:txBody>
          <a:bodyPr>
            <a:normAutofit fontScale="90000" lnSpcReduction="10000"/>
          </a:bodyPr>
          <a:p>
            <a:r>
              <a:rPr lang="zh-CN" altLang="en-US"/>
              <a:t>Q1、如何维修水基型灭火器?</a:t>
            </a:r>
            <a:endParaRPr lang="zh-CN" altLang="en-US"/>
          </a:p>
          <a:p>
            <a:pPr marL="0" indent="0">
              <a:buNone/>
            </a:pPr>
            <a:r>
              <a:rPr lang="zh-CN" altLang="en-US"/>
              <a:t>1、维修前填写《原始信息记录单》。</a:t>
            </a:r>
            <a:endParaRPr lang="zh-CN" altLang="en-US"/>
          </a:p>
          <a:p>
            <a:pPr marL="0" indent="0">
              <a:buNone/>
            </a:pPr>
            <a:r>
              <a:rPr lang="zh-CN" altLang="en-US"/>
              <a:t>2、查看生产日期，确认灭火器是否属于报废范畴。</a:t>
            </a:r>
            <a:endParaRPr lang="zh-CN" altLang="en-US"/>
          </a:p>
          <a:p>
            <a:pPr marL="0" indent="0">
              <a:buNone/>
            </a:pPr>
            <a:r>
              <a:rPr lang="zh-CN" altLang="en-US"/>
              <a:t>3、先卸压，后拆卸灭火器。</a:t>
            </a:r>
            <a:endParaRPr lang="zh-CN" altLang="en-US"/>
          </a:p>
          <a:p>
            <a:pPr marL="0" indent="0">
              <a:buNone/>
            </a:pPr>
            <a:r>
              <a:rPr lang="zh-CN" altLang="en-US"/>
              <a:t>4、按要求进行灭火剂清除回收。</a:t>
            </a:r>
            <a:endParaRPr lang="zh-CN" altLang="en-US"/>
          </a:p>
          <a:p>
            <a:pPr marL="0" indent="0">
              <a:buNone/>
            </a:pPr>
            <a:r>
              <a:rPr lang="zh-CN" altLang="en-US"/>
              <a:t>5、对受压零部件逐个进行检查并进行水压试验。</a:t>
            </a:r>
            <a:endParaRPr lang="zh-CN" altLang="en-US"/>
          </a:p>
          <a:p>
            <a:pPr marL="0" indent="0">
              <a:buNone/>
            </a:pPr>
            <a:r>
              <a:rPr lang="zh-CN" altLang="en-US"/>
              <a:t>6、更换零部件并填写《灭火器维修记录单》。</a:t>
            </a:r>
            <a:endParaRPr lang="zh-CN" altLang="en-US"/>
          </a:p>
          <a:p>
            <a:pPr marL="0" indent="0">
              <a:buNone/>
            </a:pPr>
            <a:r>
              <a:rPr lang="zh-CN" altLang="en-US"/>
              <a:t>7、充装灭火剂及驱动气体，逐具复称确认充装量。</a:t>
            </a:r>
            <a:endParaRPr lang="zh-CN" altLang="en-US"/>
          </a:p>
          <a:p>
            <a:pPr marL="0" indent="0">
              <a:buNone/>
            </a:pPr>
            <a:r>
              <a:rPr lang="zh-CN" altLang="en-US"/>
              <a:t>8、将充装好的灭火器瓶体逐具进行气密试验。</a:t>
            </a:r>
            <a:endParaRPr lang="zh-CN" altLang="en-US"/>
          </a:p>
          <a:p>
            <a:pPr marL="0" indent="0">
              <a:buNone/>
            </a:pPr>
            <a:r>
              <a:rPr lang="zh-CN" altLang="en-US"/>
              <a:t>9、对气密试验合格的灭火器进行总装配并称重。</a:t>
            </a:r>
            <a:endParaRPr lang="zh-CN" altLang="en-US"/>
          </a:p>
          <a:p>
            <a:pPr marL="0" indent="0">
              <a:buNone/>
            </a:pPr>
            <a:r>
              <a:rPr lang="zh-CN" altLang="en-US"/>
              <a:t>10、记录维修情况并清理作业现场。</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湿式、干式自动喷水灭火系统组件功能的测试(检查测试项目1/7)</a:t>
            </a:r>
            <a:endParaRPr lang="zh-CN" altLang="en-US" sz="2200"/>
          </a:p>
        </p:txBody>
      </p:sp>
      <p:sp>
        <p:nvSpPr>
          <p:cNvPr id="4" name="文本框 3"/>
          <p:cNvSpPr txBox="1"/>
          <p:nvPr/>
        </p:nvSpPr>
        <p:spPr>
          <a:xfrm>
            <a:off x="882650" y="5252720"/>
            <a:ext cx="7625715" cy="1076325"/>
          </a:xfrm>
          <a:prstGeom prst="rect">
            <a:avLst/>
          </a:prstGeom>
          <a:noFill/>
        </p:spPr>
        <p:txBody>
          <a:bodyPr wrap="square" rtlCol="0" anchor="t">
            <a:spAutoFit/>
          </a:bodyPr>
          <a:p>
            <a:r>
              <a:rPr lang="zh-CN" altLang="en-US" sz="1600">
                <a:sym typeface="+mn-ea"/>
              </a:rPr>
              <a:t>Q3、如何测试干式自动喷水灭火系统气压维持装置补气功能?</a:t>
            </a:r>
            <a:endParaRPr lang="zh-CN" altLang="en-US" sz="1600"/>
          </a:p>
          <a:p>
            <a:pPr marL="0" indent="0">
              <a:buNone/>
            </a:pPr>
            <a:r>
              <a:rPr lang="zh-CN" altLang="en-US" sz="1600">
                <a:sym typeface="+mn-ea"/>
              </a:rPr>
              <a:t>1、缓慢打开末端试水装置控制阀或排气试验阀门或注水阀。</a:t>
            </a:r>
            <a:endParaRPr lang="zh-CN" altLang="en-US" sz="1600"/>
          </a:p>
          <a:p>
            <a:pPr marL="0" indent="0">
              <a:buNone/>
            </a:pPr>
            <a:r>
              <a:rPr lang="zh-CN" altLang="en-US" sz="1600">
                <a:sym typeface="+mn-ea"/>
              </a:rPr>
              <a:t>2、待空气压缩机启动后，关闭末端试水装置控制阀，检查空气压缩机运行情况。</a:t>
            </a:r>
            <a:endParaRPr lang="zh-CN" altLang="en-US" sz="1600"/>
          </a:p>
          <a:p>
            <a:pPr marL="0" indent="0">
              <a:buNone/>
            </a:pPr>
            <a:r>
              <a:rPr lang="zh-CN" altLang="en-US" sz="1600">
                <a:sym typeface="+mn-ea"/>
              </a:rPr>
              <a:t>3、填写《建筑消防设施检测记录表》。</a:t>
            </a:r>
            <a:endParaRPr lang="zh-CN" altLang="en-US" sz="1600">
              <a:sym typeface="+mn-ea"/>
            </a:endParaRPr>
          </a:p>
        </p:txBody>
      </p:sp>
      <p:sp>
        <p:nvSpPr>
          <p:cNvPr id="5" name="文本框 4"/>
          <p:cNvSpPr txBox="1"/>
          <p:nvPr/>
        </p:nvSpPr>
        <p:spPr>
          <a:xfrm>
            <a:off x="6096635" y="1313815"/>
            <a:ext cx="5576570" cy="3439795"/>
          </a:xfrm>
          <a:prstGeom prst="rect">
            <a:avLst/>
          </a:prstGeom>
          <a:noFill/>
        </p:spPr>
        <p:txBody>
          <a:bodyPr wrap="square" rtlCol="0" anchor="t">
            <a:spAutoFit/>
          </a:bodyPr>
          <a:p>
            <a:r>
              <a:rPr lang="zh-CN" altLang="en-US" sz="1600">
                <a:sym typeface="+mn-ea"/>
              </a:rPr>
              <a:t>Q</a:t>
            </a:r>
            <a:r>
              <a:rPr lang="zh-CN" altLang="en-US" sz="1600">
                <a:sym typeface="+mn-ea"/>
              </a:rPr>
              <a:t>2、如何测试末端试水装置的试验功能?</a:t>
            </a:r>
            <a:endParaRPr lang="zh-CN" altLang="en-US" sz="1600"/>
          </a:p>
          <a:p>
            <a:pPr marL="0" indent="0">
              <a:buNone/>
            </a:pPr>
            <a:r>
              <a:rPr lang="zh-CN" altLang="en-US" sz="1600">
                <a:sym typeface="+mn-ea"/>
              </a:rPr>
              <a:t>1、确认系统各管路阀门处于正常启闭状态，消防泵组电气控制柜处于“自动”状态。</a:t>
            </a:r>
            <a:endParaRPr lang="zh-CN" altLang="en-US" sz="1600"/>
          </a:p>
          <a:p>
            <a:pPr marL="0" indent="0">
              <a:buNone/>
            </a:pPr>
            <a:r>
              <a:rPr lang="zh-CN" altLang="en-US" sz="1600">
                <a:sym typeface="+mn-ea"/>
              </a:rPr>
              <a:t>2、读取报警阀组压力表读数。</a:t>
            </a:r>
            <a:endParaRPr lang="zh-CN" altLang="en-US" sz="1600"/>
          </a:p>
          <a:p>
            <a:pPr marL="0" indent="0">
              <a:lnSpc>
                <a:spcPct val="130000"/>
              </a:lnSpc>
              <a:buNone/>
            </a:pPr>
            <a:r>
              <a:rPr lang="zh-CN" altLang="en-US" sz="1600">
                <a:sym typeface="+mn-ea"/>
              </a:rPr>
              <a:t>3、缓慢打开末端试水装置控制阀，检查水流情况、压力表变化情况(末端试水装置处出水压力不应低于0.05MPa)。</a:t>
            </a:r>
            <a:endParaRPr lang="zh-CN" altLang="en-US" sz="1600"/>
          </a:p>
          <a:p>
            <a:pPr marL="0" indent="0">
              <a:buNone/>
            </a:pPr>
            <a:r>
              <a:rPr lang="zh-CN" altLang="en-US" sz="1600">
                <a:sym typeface="+mn-ea"/>
              </a:rPr>
              <a:t>4、检查水力警铃、消防水泵启动情况(开启末端试水装置后5min内应自动启动消防水泵)。</a:t>
            </a:r>
            <a:endParaRPr lang="zh-CN" altLang="en-US" sz="1600"/>
          </a:p>
          <a:p>
            <a:pPr marL="0" indent="0">
              <a:buNone/>
            </a:pPr>
            <a:r>
              <a:rPr lang="zh-CN" altLang="en-US" sz="1600">
                <a:sym typeface="+mn-ea"/>
              </a:rPr>
              <a:t>5、在控制室检查水流指示器、压力开关、消防水泵的动作信号和反馈信号。</a:t>
            </a:r>
            <a:endParaRPr lang="zh-CN" altLang="en-US" sz="1600"/>
          </a:p>
          <a:p>
            <a:pPr marL="0" indent="0">
              <a:buNone/>
            </a:pPr>
            <a:r>
              <a:rPr lang="zh-CN" altLang="en-US" sz="1600">
                <a:sym typeface="+mn-ea"/>
              </a:rPr>
              <a:t>6、手动停止消防水泵，关闭末端试水装置，观察水力警铃声停止后，进行复位操作。</a:t>
            </a:r>
            <a:endParaRPr lang="zh-CN" altLang="en-US" sz="1600"/>
          </a:p>
          <a:p>
            <a:pPr marL="0" indent="0">
              <a:buNone/>
            </a:pPr>
            <a:r>
              <a:rPr lang="zh-CN" altLang="en-US" sz="1600">
                <a:sym typeface="+mn-ea"/>
              </a:rPr>
              <a:t>7、填写《建筑消防设施检测记录表》。</a:t>
            </a:r>
            <a:endParaRPr lang="zh-CN" altLang="en-US" sz="1600">
              <a:sym typeface="+mn-ea"/>
            </a:endParaRPr>
          </a:p>
        </p:txBody>
      </p:sp>
      <p:sp>
        <p:nvSpPr>
          <p:cNvPr id="6" name="文本框 5"/>
          <p:cNvSpPr txBox="1"/>
          <p:nvPr/>
        </p:nvSpPr>
        <p:spPr>
          <a:xfrm>
            <a:off x="608330" y="1313815"/>
            <a:ext cx="5247005" cy="3175000"/>
          </a:xfrm>
          <a:prstGeom prst="rect">
            <a:avLst/>
          </a:prstGeom>
          <a:noFill/>
        </p:spPr>
        <p:txBody>
          <a:bodyPr wrap="square" rtlCol="0" anchor="t">
            <a:noAutofit/>
          </a:bodyPr>
          <a:p>
            <a:r>
              <a:rPr lang="zh-CN" altLang="en-US" sz="1600">
                <a:sym typeface="+mn-ea"/>
              </a:rPr>
              <a:t>Q1、如何测试湿式、干式自动喷水灭火系统报警阀组报警功能?</a:t>
            </a:r>
            <a:endParaRPr lang="zh-CN" altLang="en-US" sz="1600"/>
          </a:p>
          <a:p>
            <a:pPr marL="0" indent="0">
              <a:buNone/>
            </a:pPr>
            <a:r>
              <a:rPr lang="zh-CN" altLang="en-US" sz="1600">
                <a:sym typeface="+mn-ea"/>
              </a:rPr>
              <a:t>1、确认系统各管路阀门处于正常启闭状态。</a:t>
            </a:r>
            <a:endParaRPr lang="zh-CN" altLang="en-US" sz="1600"/>
          </a:p>
          <a:p>
            <a:pPr marL="0" indent="0">
              <a:buNone/>
            </a:pPr>
            <a:r>
              <a:rPr lang="zh-CN" altLang="en-US" sz="1600">
                <a:sym typeface="+mn-ea"/>
              </a:rPr>
              <a:t>2、将消防泵组电气控制柜设置成“手动”状态。</a:t>
            </a:r>
            <a:endParaRPr lang="zh-CN" altLang="en-US" sz="1600"/>
          </a:p>
          <a:p>
            <a:pPr marL="0" indent="0">
              <a:lnSpc>
                <a:spcPct val="130000"/>
              </a:lnSpc>
              <a:buNone/>
            </a:pPr>
            <a:r>
              <a:rPr lang="zh-CN" altLang="en-US" sz="1600">
                <a:sym typeface="+mn-ea"/>
              </a:rPr>
              <a:t>3、关闭报警管路控制阀，开启警铃试验阀，使用秒表记录开启阀门至警铃响起的时间(湿式系统应在5~90秒内发出报警铃声，干式系统应在15秒内发出报警铃声)。</a:t>
            </a:r>
            <a:endParaRPr lang="zh-CN" altLang="en-US" sz="1600"/>
          </a:p>
          <a:p>
            <a:pPr marL="0" indent="0">
              <a:buNone/>
            </a:pPr>
            <a:r>
              <a:rPr lang="zh-CN" altLang="en-US" sz="1600">
                <a:sym typeface="+mn-ea"/>
              </a:rPr>
              <a:t>4、使用声级计测量水力警铃声压级(3m远处警铃声不低于70dB)。</a:t>
            </a:r>
            <a:endParaRPr lang="zh-CN" altLang="en-US" sz="1600"/>
          </a:p>
          <a:p>
            <a:pPr marL="0" indent="0">
              <a:buNone/>
            </a:pPr>
            <a:r>
              <a:rPr lang="zh-CN" altLang="en-US" sz="1600">
                <a:sym typeface="+mn-ea"/>
              </a:rPr>
              <a:t>5、关闭警铃试验阀，排出余水，开启报警管路控制阀。</a:t>
            </a:r>
            <a:endParaRPr lang="zh-CN" altLang="en-US" sz="1600"/>
          </a:p>
          <a:p>
            <a:pPr marL="0" indent="0">
              <a:buNone/>
            </a:pPr>
            <a:r>
              <a:rPr lang="zh-CN" altLang="en-US" sz="1600">
                <a:sym typeface="+mn-ea"/>
              </a:rPr>
              <a:t>6、主机复位，将消防泵组电气控制柜转到“自动”状态。</a:t>
            </a:r>
            <a:endParaRPr lang="zh-CN" altLang="en-US" sz="1600"/>
          </a:p>
          <a:p>
            <a:pPr marL="0" indent="0">
              <a:buNone/>
            </a:pPr>
            <a:r>
              <a:rPr lang="zh-CN" altLang="en-US" sz="1600">
                <a:sym typeface="+mn-ea"/>
              </a:rPr>
              <a:t>7、填写《建筑消防设施检测记录表》</a:t>
            </a:r>
            <a:endParaRPr lang="zh-CN" altLang="en-US" sz="1600">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湿式、干式自动喷水灭火系统组件检查(检查测试项目2/7)</a:t>
            </a:r>
            <a:endParaRPr lang="zh-CN" altLang="en-US" sz="2200"/>
          </a:p>
        </p:txBody>
      </p:sp>
      <p:sp>
        <p:nvSpPr>
          <p:cNvPr id="3" name="内容占位符 2"/>
          <p:cNvSpPr>
            <a:spLocks noGrp="1"/>
          </p:cNvSpPr>
          <p:nvPr>
            <p:ph idx="1"/>
          </p:nvPr>
        </p:nvSpPr>
        <p:spPr/>
        <p:txBody>
          <a:bodyPr>
            <a:normAutofit/>
          </a:bodyPr>
          <a:p>
            <a:r>
              <a:rPr lang="zh-CN" altLang="en-US"/>
              <a:t>Q1、如何对湿式、干式自动喷水灭火系统组件进行检查?</a:t>
            </a:r>
            <a:endParaRPr lang="zh-CN" altLang="en-US"/>
          </a:p>
          <a:p>
            <a:r>
              <a:rPr lang="zh-CN" altLang="en-US"/>
              <a:t>1、检查系统管网的数量、规格、型号和安装位置是否与设计文件一致。</a:t>
            </a:r>
            <a:endParaRPr lang="zh-CN" altLang="en-US"/>
          </a:p>
          <a:p>
            <a:r>
              <a:rPr lang="zh-CN" altLang="en-US"/>
              <a:t>2、检查洒水喷头的数量、规格、型号和安装位置是否与设计文件一致。(不同规格公喷头的备用品数量不少于安装总数的1%且不少于10个)</a:t>
            </a:r>
            <a:endParaRPr lang="zh-CN" altLang="en-US"/>
          </a:p>
          <a:p>
            <a:r>
              <a:rPr lang="zh-CN" altLang="en-US"/>
              <a:t>3、检查报警阀组的数量、规格、型号和安装位置是否与设计文件一致。</a:t>
            </a:r>
            <a:endParaRPr lang="zh-CN" altLang="en-US"/>
          </a:p>
          <a:p>
            <a:r>
              <a:rPr lang="zh-CN" altLang="en-US"/>
              <a:t>4、检查水流指示器、压力开关、末端试水装置等数量、规格、型号和安装位置是</a:t>
            </a:r>
            <a:endParaRPr lang="zh-CN" altLang="en-US"/>
          </a:p>
          <a:p>
            <a:r>
              <a:rPr lang="zh-CN" altLang="en-US"/>
              <a:t>否与设计文件一致。</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445">
                <a:sym typeface="+mn-ea"/>
              </a:rPr>
              <a:t>火灾自动报警系统组件功能测试(检查测试项目3/7)</a:t>
            </a:r>
            <a:endParaRPr lang="zh-CN" altLang="en-US" sz="2445"/>
          </a:p>
        </p:txBody>
      </p:sp>
      <p:sp>
        <p:nvSpPr>
          <p:cNvPr id="3" name="内容占位符 2"/>
          <p:cNvSpPr>
            <a:spLocks noGrp="1"/>
          </p:cNvSpPr>
          <p:nvPr>
            <p:ph idx="1"/>
          </p:nvPr>
        </p:nvSpPr>
        <p:spPr>
          <a:xfrm>
            <a:off x="608330" y="1490345"/>
            <a:ext cx="10442575" cy="4759325"/>
          </a:xfrm>
        </p:spPr>
        <p:txBody>
          <a:bodyPr>
            <a:noAutofit/>
          </a:bodyPr>
          <a:p>
            <a:pPr>
              <a:lnSpc>
                <a:spcPct val="100000"/>
              </a:lnSpc>
            </a:pPr>
            <a:r>
              <a:rPr lang="zh-CN" altLang="en-US" sz="1600"/>
              <a:t>Q1、如何测试点型感烟火灾探测器?</a:t>
            </a:r>
            <a:endParaRPr lang="zh-CN" altLang="en-US" sz="1600"/>
          </a:p>
          <a:p>
            <a:pPr marL="0" indent="0">
              <a:lnSpc>
                <a:spcPct val="100000"/>
              </a:lnSpc>
              <a:buNone/>
            </a:pPr>
            <a:r>
              <a:rPr lang="zh-CN" altLang="en-US" sz="1600"/>
              <a:t>1、使用试验烟枪持续向探测器施加试验烟雾，查看探测器报警确认灯点亮情况。</a:t>
            </a:r>
            <a:endParaRPr lang="zh-CN" altLang="en-US" sz="1600"/>
          </a:p>
          <a:p>
            <a:pPr marL="0" indent="0">
              <a:lnSpc>
                <a:spcPct val="100000"/>
              </a:lnSpc>
              <a:buNone/>
            </a:pPr>
            <a:r>
              <a:rPr lang="zh-CN" altLang="en-US" sz="1600"/>
              <a:t>2、清除烟雾，复位火灾报警控制器，查看探测器报警确认灯情况。</a:t>
            </a:r>
            <a:endParaRPr lang="zh-CN" altLang="en-US" sz="1600"/>
          </a:p>
          <a:p>
            <a:pPr>
              <a:lnSpc>
                <a:spcPct val="100000"/>
              </a:lnSpc>
            </a:pPr>
            <a:r>
              <a:rPr lang="zh-CN" altLang="en-US" sz="1600"/>
              <a:t>Q2、如何测试点型感温火灾探测器?</a:t>
            </a:r>
            <a:endParaRPr lang="zh-CN" altLang="en-US" sz="1600"/>
          </a:p>
          <a:p>
            <a:pPr marL="0" indent="0">
              <a:lnSpc>
                <a:spcPct val="100000"/>
              </a:lnSpc>
              <a:buNone/>
            </a:pPr>
            <a:r>
              <a:rPr lang="zh-CN" altLang="en-US" sz="1600"/>
              <a:t>1、使用电吹风持续向探测器加温，检查探测器报警确认灯点亮情况。</a:t>
            </a:r>
            <a:endParaRPr lang="zh-CN" altLang="en-US" sz="1600"/>
          </a:p>
          <a:p>
            <a:pPr marL="0" indent="0">
              <a:lnSpc>
                <a:spcPct val="100000"/>
              </a:lnSpc>
              <a:buNone/>
            </a:pPr>
            <a:r>
              <a:rPr lang="zh-CN" altLang="en-US" sz="1600"/>
              <a:t>2、移开热源，复位火灾报警控制器，查看探测器报警确认灯情况。</a:t>
            </a:r>
            <a:endParaRPr lang="zh-CN" altLang="en-US" sz="1600"/>
          </a:p>
          <a:p>
            <a:pPr>
              <a:lnSpc>
                <a:spcPct val="100000"/>
              </a:lnSpc>
            </a:pPr>
            <a:r>
              <a:rPr lang="zh-CN" altLang="en-US" sz="1600">
                <a:sym typeface="+mn-ea"/>
              </a:rPr>
              <a:t>Q</a:t>
            </a:r>
            <a:r>
              <a:rPr lang="zh-CN" altLang="en-US" sz="1600"/>
              <a:t>3、如何测试手动火灾报警按钮?</a:t>
            </a:r>
            <a:endParaRPr lang="zh-CN" altLang="en-US" sz="1600"/>
          </a:p>
          <a:p>
            <a:pPr marL="0" indent="0">
              <a:lnSpc>
                <a:spcPct val="100000"/>
              </a:lnSpc>
              <a:buNone/>
            </a:pPr>
            <a:r>
              <a:rPr lang="zh-CN" altLang="en-US" sz="1600"/>
              <a:t>1、触发手动火灾报警按钮，查看报警确认灯点亮情况。</a:t>
            </a:r>
            <a:endParaRPr lang="zh-CN" altLang="en-US" sz="1600"/>
          </a:p>
          <a:p>
            <a:pPr marL="0" indent="0">
              <a:lnSpc>
                <a:spcPct val="100000"/>
              </a:lnSpc>
              <a:buNone/>
            </a:pPr>
            <a:r>
              <a:rPr lang="zh-CN" altLang="en-US" sz="1600"/>
              <a:t>2、复位手动火灾报警按钮和火灾报警控制器，查看手动火灾报警按钮报警确认灯情况。</a:t>
            </a:r>
            <a:endParaRPr lang="zh-CN" altLang="en-US" sz="1600"/>
          </a:p>
          <a:p>
            <a:pPr>
              <a:lnSpc>
                <a:spcPct val="100000"/>
              </a:lnSpc>
            </a:pPr>
            <a:r>
              <a:rPr lang="zh-CN" altLang="en-US" sz="1600">
                <a:sym typeface="+mn-ea"/>
              </a:rPr>
              <a:t>Q</a:t>
            </a:r>
            <a:r>
              <a:rPr lang="zh-CN" altLang="en-US" sz="1600"/>
              <a:t>4、如何测试火灾警报装置?</a:t>
            </a:r>
            <a:endParaRPr lang="zh-CN" altLang="en-US" sz="1600"/>
          </a:p>
          <a:p>
            <a:pPr marL="0" indent="0">
              <a:lnSpc>
                <a:spcPct val="100000"/>
              </a:lnSpc>
              <a:buNone/>
            </a:pPr>
            <a:r>
              <a:rPr lang="zh-CN" altLang="en-US" sz="1600"/>
              <a:t>1、通过触发装置或手动操作火灾报警控制器的方式启动警报装置，查看启动情况:</a:t>
            </a:r>
            <a:endParaRPr lang="zh-CN" altLang="en-US" sz="1600"/>
          </a:p>
          <a:p>
            <a:pPr marL="0" indent="0">
              <a:lnSpc>
                <a:spcPct val="100000"/>
              </a:lnSpc>
              <a:buNone/>
            </a:pPr>
            <a:r>
              <a:rPr lang="zh-CN" altLang="en-US" sz="1600"/>
              <a:t>2、使用声级计测量火灾报警装置的声信号(至少一个方向3m出声压级不应小于75dB)，如其有光警报功能，光信号在100~500Lx环境下，25m处清晰可见。</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火灾自动报警系统组件(检查测试项目4/7)</a:t>
            </a:r>
            <a:endParaRPr lang="zh-CN" altLang="en-US" sz="2200"/>
          </a:p>
        </p:txBody>
      </p:sp>
      <p:sp>
        <p:nvSpPr>
          <p:cNvPr id="5" name="文本框 4"/>
          <p:cNvSpPr txBox="1"/>
          <p:nvPr/>
        </p:nvSpPr>
        <p:spPr>
          <a:xfrm>
            <a:off x="300990" y="1222375"/>
            <a:ext cx="10989945" cy="5502275"/>
          </a:xfrm>
          <a:prstGeom prst="rect">
            <a:avLst/>
          </a:prstGeom>
          <a:noFill/>
        </p:spPr>
        <p:txBody>
          <a:bodyPr wrap="square" rtlCol="0" anchor="t">
            <a:spAutoFit/>
          </a:bodyPr>
          <a:p>
            <a:pPr>
              <a:lnSpc>
                <a:spcPct val="140000"/>
              </a:lnSpc>
            </a:pPr>
            <a:r>
              <a:rPr lang="zh-CN" altLang="en-US" sz="1600">
                <a:sym typeface="+mn-ea"/>
              </a:rPr>
              <a:t>Q1、火灾报警控制器有什么安装要求?</a:t>
            </a:r>
            <a:endParaRPr lang="zh-CN" altLang="en-US" sz="1600"/>
          </a:p>
          <a:p>
            <a:pPr marL="0" indent="0">
              <a:lnSpc>
                <a:spcPct val="140000"/>
              </a:lnSpc>
              <a:buNone/>
            </a:pPr>
            <a:r>
              <a:rPr lang="zh-CN" altLang="en-US" sz="1600">
                <a:sym typeface="+mn-ea"/>
              </a:rPr>
              <a:t>1、核查火灾报警控制器的数量、规格、型号与设计文件是否一致。</a:t>
            </a:r>
            <a:endParaRPr lang="zh-CN" altLang="en-US" sz="1600"/>
          </a:p>
          <a:p>
            <a:pPr marL="0" indent="0">
              <a:lnSpc>
                <a:spcPct val="140000"/>
              </a:lnSpc>
              <a:buNone/>
            </a:pPr>
            <a:r>
              <a:rPr lang="zh-CN" altLang="en-US" sz="1600">
                <a:sym typeface="+mn-ea"/>
              </a:rPr>
              <a:t>2、安装在墙上时，主显示屏高度宜为1.5m~1.8m，正面操作距离不应小于1.2m.</a:t>
            </a:r>
            <a:endParaRPr lang="zh-CN" altLang="en-US" sz="1600"/>
          </a:p>
          <a:p>
            <a:pPr marL="0" indent="0">
              <a:lnSpc>
                <a:spcPct val="140000"/>
              </a:lnSpc>
              <a:buNone/>
            </a:pPr>
            <a:r>
              <a:rPr lang="zh-CN" altLang="en-US" sz="1600">
                <a:sym typeface="+mn-ea"/>
              </a:rPr>
              <a:t>3、落地安装时，底边宜高出地面0.1m~0.2m。</a:t>
            </a:r>
            <a:endParaRPr lang="zh-CN" altLang="en-US" sz="1600"/>
          </a:p>
          <a:p>
            <a:pPr marL="0" indent="0">
              <a:lnSpc>
                <a:spcPct val="140000"/>
              </a:lnSpc>
              <a:buNone/>
            </a:pPr>
            <a:r>
              <a:rPr lang="zh-CN" altLang="en-US" sz="1600">
                <a:sym typeface="+mn-ea"/>
              </a:rPr>
              <a:t>4、控制器主电源是否直接与消防电源连接，严禁使用插头。</a:t>
            </a:r>
            <a:endParaRPr lang="zh-CN" altLang="en-US" sz="1600"/>
          </a:p>
          <a:p>
            <a:pPr>
              <a:lnSpc>
                <a:spcPct val="140000"/>
              </a:lnSpc>
            </a:pPr>
            <a:r>
              <a:rPr lang="zh-CN" altLang="en-US" sz="1600">
                <a:sym typeface="+mn-ea"/>
              </a:rPr>
              <a:t>Q2、火灾探测器有什么安装要求?</a:t>
            </a:r>
            <a:endParaRPr lang="zh-CN" altLang="en-US" sz="1600"/>
          </a:p>
          <a:p>
            <a:pPr marL="0" indent="0">
              <a:lnSpc>
                <a:spcPct val="140000"/>
              </a:lnSpc>
              <a:buNone/>
            </a:pPr>
            <a:r>
              <a:rPr lang="zh-CN" altLang="en-US" sz="1600">
                <a:sym typeface="+mn-ea"/>
              </a:rPr>
              <a:t>1、核查火灾探测器的数量、规格、型号与设计文件是否一致.</a:t>
            </a:r>
            <a:endParaRPr lang="zh-CN" altLang="en-US" sz="1600"/>
          </a:p>
          <a:p>
            <a:pPr marL="0" indent="0">
              <a:lnSpc>
                <a:spcPct val="140000"/>
              </a:lnSpc>
              <a:buNone/>
            </a:pPr>
            <a:r>
              <a:rPr lang="zh-CN" altLang="en-US" sz="1600">
                <a:sym typeface="+mn-ea"/>
              </a:rPr>
              <a:t>2、点型火灾探测器在探测区域内每区域应至少设置一只。</a:t>
            </a:r>
            <a:endParaRPr lang="zh-CN" altLang="en-US" sz="1600"/>
          </a:p>
          <a:p>
            <a:pPr marL="0" indent="0">
              <a:lnSpc>
                <a:spcPct val="140000"/>
              </a:lnSpc>
              <a:buNone/>
            </a:pPr>
            <a:r>
              <a:rPr lang="zh-CN" altLang="en-US" sz="1600">
                <a:sym typeface="+mn-ea"/>
              </a:rPr>
              <a:t>3、点型火灾探测器在宽度小于3m的内走道顶棚上宜居中布置，感温火灾探测器间距不应超过10m,感烟火灾探测器间距不超过15m。</a:t>
            </a:r>
            <a:endParaRPr lang="zh-CN" altLang="en-US" sz="1600"/>
          </a:p>
          <a:p>
            <a:pPr marL="0" indent="0">
              <a:lnSpc>
                <a:spcPct val="140000"/>
              </a:lnSpc>
              <a:buNone/>
            </a:pPr>
            <a:r>
              <a:rPr lang="zh-CN" altLang="en-US" sz="1600">
                <a:sym typeface="+mn-ea"/>
              </a:rPr>
              <a:t>4、线型感温火灾探测器保护电缆、堆垛等;应采用接触式布置:设置在顶棚下方的线型感温火灾探测器，至顶棚的距离宜为0.1m,相邻探测器之间水平距离不宜大于5m。探测器至墙壁距离宜为1~1.5m。</a:t>
            </a:r>
            <a:endParaRPr lang="zh-CN" altLang="en-US" sz="1600"/>
          </a:p>
          <a:p>
            <a:pPr marL="0" indent="0">
              <a:lnSpc>
                <a:spcPct val="140000"/>
              </a:lnSpc>
              <a:buNone/>
            </a:pPr>
            <a:r>
              <a:rPr lang="zh-CN" altLang="en-US" sz="1600">
                <a:sym typeface="+mn-ea"/>
              </a:rPr>
              <a:t>5、线型光束感烟火灾探测器,当探测区域的高度不大于20m时，光束轴线至顶棚的垂直距离宜为0.3m~1m:当探测区域的高度大于20m时,光束轴线距探测区域的地(楼)面高度不宜超过20m,相邻两组探测器光束轴线的水平距离不应大于14m探测器光束轴线至侧墙水平距离不宜大于7m，且不应小于0.5m,发射器和接收器之间的探测区域长度不宜超过100m。</a:t>
            </a:r>
            <a:endParaRPr lang="zh-CN" altLang="en-US" sz="1600"/>
          </a:p>
          <a:p>
            <a:endParaRPr lang="zh-CN" altLang="en-US" sz="1600"/>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20">
                <a:sym typeface="+mn-ea"/>
              </a:rPr>
              <a:t>消防设备末端配电装置保养(保养项目3/11)</a:t>
            </a:r>
            <a:endParaRPr lang="zh-CN" altLang="en-US"/>
          </a:p>
        </p:txBody>
      </p:sp>
      <p:sp>
        <p:nvSpPr>
          <p:cNvPr id="3" name="内容占位符 2"/>
          <p:cNvSpPr>
            <a:spLocks noGrp="1"/>
          </p:cNvSpPr>
          <p:nvPr>
            <p:ph idx="1"/>
          </p:nvPr>
        </p:nvSpPr>
        <p:spPr/>
        <p:txBody>
          <a:bodyPr/>
          <a:p>
            <a:r>
              <a:rPr lang="zh-CN" altLang="en-US"/>
              <a:t>Q1、如何对消防设备末端配电装置进行保养?</a:t>
            </a:r>
            <a:endParaRPr lang="zh-CN" altLang="en-US"/>
          </a:p>
          <a:p>
            <a:pPr marL="0" indent="0">
              <a:buNone/>
            </a:pPr>
            <a:r>
              <a:rPr lang="zh-CN" altLang="en-US"/>
              <a:t>1、切断消防设备末端配电装置的主、备电源。</a:t>
            </a:r>
            <a:endParaRPr lang="zh-CN" altLang="en-US"/>
          </a:p>
          <a:p>
            <a:pPr marL="0" indent="0">
              <a:buNone/>
            </a:pPr>
            <a:r>
              <a:rPr lang="zh-CN" altLang="en-US"/>
              <a:t>2、清扫装置内设备和线材，清洁指示灯和显示屏。</a:t>
            </a:r>
            <a:endParaRPr lang="zh-CN" altLang="en-US"/>
          </a:p>
          <a:p>
            <a:pPr marL="0" indent="0">
              <a:buNone/>
            </a:pPr>
            <a:r>
              <a:rPr lang="zh-CN" altLang="en-US"/>
              <a:t>3、检查线路接头处有无松动、氧化或锈蚀并加以处理。</a:t>
            </a:r>
            <a:endParaRPr lang="zh-CN" altLang="en-US"/>
          </a:p>
          <a:p>
            <a:pPr marL="0" indent="0">
              <a:buNone/>
            </a:pPr>
            <a:r>
              <a:rPr lang="zh-CN" altLang="en-US"/>
              <a:t>4、保养结束后，送电、锁闭箱门，恢复原状。</a:t>
            </a:r>
            <a:endParaRPr lang="zh-CN" altLang="en-US"/>
          </a:p>
          <a:p>
            <a:pPr marL="0" indent="0">
              <a:buNone/>
            </a:pPr>
            <a:r>
              <a:rPr lang="zh-CN" altLang="en-US"/>
              <a:t>5、填写《建筑消防设施保养记录表》。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火灾自动报警系统组件(检查测试项目4/7)</a:t>
            </a:r>
            <a:endParaRPr lang="zh-CN" altLang="en-US" sz="2200"/>
          </a:p>
        </p:txBody>
      </p:sp>
      <p:sp>
        <p:nvSpPr>
          <p:cNvPr id="4" name="文本框 3"/>
          <p:cNvSpPr txBox="1"/>
          <p:nvPr/>
        </p:nvSpPr>
        <p:spPr>
          <a:xfrm>
            <a:off x="608330" y="1246505"/>
            <a:ext cx="10595610" cy="4271645"/>
          </a:xfrm>
          <a:prstGeom prst="rect">
            <a:avLst/>
          </a:prstGeom>
          <a:noFill/>
        </p:spPr>
        <p:txBody>
          <a:bodyPr wrap="square" rtlCol="0" anchor="t">
            <a:spAutoFit/>
          </a:bodyPr>
          <a:p>
            <a:pPr>
              <a:lnSpc>
                <a:spcPct val="170000"/>
              </a:lnSpc>
            </a:pPr>
            <a:r>
              <a:rPr lang="zh-CN" altLang="en-US" sz="1600">
                <a:latin typeface="微软雅黑" panose="020B0503020204020204" charset="-122"/>
                <a:ea typeface="微软雅黑" panose="020B0503020204020204" charset="-122"/>
                <a:cs typeface="微软雅黑" panose="020B0503020204020204" charset="-122"/>
                <a:sym typeface="+mn-ea"/>
              </a:rPr>
              <a:t>Q</a:t>
            </a:r>
            <a:r>
              <a:rPr lang="en-US" altLang="zh-CN" sz="1600">
                <a:latin typeface="微软雅黑" panose="020B0503020204020204" charset="-122"/>
                <a:ea typeface="微软雅黑" panose="020B0503020204020204" charset="-122"/>
                <a:cs typeface="微软雅黑" panose="020B0503020204020204" charset="-122"/>
                <a:sym typeface="+mn-ea"/>
              </a:rPr>
              <a:t>3</a:t>
            </a:r>
            <a:r>
              <a:rPr lang="zh-CN" altLang="en-US" sz="1600">
                <a:latin typeface="微软雅黑" panose="020B0503020204020204" charset="-122"/>
                <a:ea typeface="微软雅黑" panose="020B0503020204020204" charset="-122"/>
                <a:cs typeface="微软雅黑" panose="020B0503020204020204" charset="-122"/>
                <a:sym typeface="+mn-ea"/>
              </a:rPr>
              <a:t>、手动火灾报警按钮有什么安装要求?</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1、核查手动火灾报警按钮的数量、规格、型号与设计文件是否一致。</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2、手动火灾报警按钮在每个防火分区应至少设置一只，</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3、一个防火分区内任何位置到最近手动火灾报警按钮距离不超过30m。</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4、安装在墙上时，底边距地面高度宜为1.3-1.5m.</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70000"/>
              </a:lnSpc>
            </a:pPr>
            <a:r>
              <a:rPr lang="zh-CN" altLang="en-US" sz="1600">
                <a:latin typeface="微软雅黑" panose="020B0503020204020204" charset="-122"/>
                <a:ea typeface="微软雅黑" panose="020B0503020204020204" charset="-122"/>
                <a:cs typeface="微软雅黑" panose="020B0503020204020204" charset="-122"/>
                <a:sym typeface="+mn-ea"/>
              </a:rPr>
              <a:t>Q4、火灾警报器有什么安装要求?</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1、核查火灾警报器的数量、规格、型号与设计文件是否一致，</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2、火灾警报器在每个报警区域内应均匀设置，再压级不应低于60dB:应安装在每个楼层的楼梯、消防电梯前室和建筑物内部拐角处。不宜与应急照明和疏散指示标志安装在同面墙上。</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70000"/>
              </a:lnSpc>
              <a:buNone/>
            </a:pPr>
            <a:r>
              <a:rPr lang="zh-CN" altLang="en-US" sz="1600">
                <a:latin typeface="微软雅黑" panose="020B0503020204020204" charset="-122"/>
                <a:ea typeface="微软雅黑" panose="020B0503020204020204" charset="-122"/>
                <a:cs typeface="微软雅黑" panose="020B0503020204020204" charset="-122"/>
                <a:sym typeface="+mn-ea"/>
              </a:rPr>
              <a:t>3、安装在墙上时，底边距地面高度应大于2.2m。</a:t>
            </a:r>
            <a:endParaRPr lang="zh-CN" altLang="en-US" sz="1600">
              <a:latin typeface="微软雅黑" panose="020B0503020204020204" charset="-122"/>
              <a:ea typeface="微软雅黑" panose="020B0503020204020204" charset="-122"/>
              <a:cs typeface="微软雅黑" panose="020B0503020204020204" charset="-122"/>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火灾显示盘功能测试(检查测试项目5/7)</a:t>
            </a:r>
            <a:endParaRPr lang="zh-CN" altLang="en-US" sz="2200"/>
          </a:p>
        </p:txBody>
      </p:sp>
      <p:sp>
        <p:nvSpPr>
          <p:cNvPr id="3" name="内容占位符 2"/>
          <p:cNvSpPr>
            <a:spLocks noGrp="1"/>
          </p:cNvSpPr>
          <p:nvPr>
            <p:ph idx="1"/>
          </p:nvPr>
        </p:nvSpPr>
        <p:spPr/>
        <p:txBody>
          <a:bodyPr>
            <a:noAutofit/>
          </a:bodyPr>
          <a:p>
            <a:pPr>
              <a:lnSpc>
                <a:spcPct val="100000"/>
              </a:lnSpc>
            </a:pPr>
            <a:r>
              <a:rPr lang="zh-CN" altLang="en-US" sz="1600"/>
              <a:t>Q1、如何测试火灾显示盘自检及消音功能?</a:t>
            </a:r>
            <a:endParaRPr lang="zh-CN" altLang="en-US" sz="1600"/>
          </a:p>
          <a:p>
            <a:pPr>
              <a:lnSpc>
                <a:spcPct val="100000"/>
              </a:lnSpc>
            </a:pPr>
            <a:r>
              <a:rPr lang="zh-CN" altLang="en-US" sz="1600"/>
              <a:t>1、火灾显示盘处于正常运行状态下，按下面板上的自检按钮，对火灾显示盘进行自检。</a:t>
            </a:r>
            <a:endParaRPr lang="zh-CN" altLang="en-US" sz="1600"/>
          </a:p>
          <a:p>
            <a:pPr>
              <a:lnSpc>
                <a:spcPct val="100000"/>
              </a:lnSpc>
            </a:pPr>
            <a:r>
              <a:rPr lang="zh-CN" altLang="en-US" sz="1600"/>
              <a:t>2、火灾显示盘在火警或故障状态下，发出火警或故障报警声，按下面板上的消音按钮，可消除报警声，消音指示灯点亮。</a:t>
            </a:r>
            <a:endParaRPr lang="zh-CN" altLang="en-US" sz="1600"/>
          </a:p>
          <a:p>
            <a:pPr>
              <a:lnSpc>
                <a:spcPct val="100000"/>
              </a:lnSpc>
            </a:pPr>
            <a:r>
              <a:rPr lang="zh-CN" altLang="en-US" sz="1600"/>
              <a:t>Q2、如何测试火灾显示盘的火灾报警功能?</a:t>
            </a:r>
            <a:endParaRPr lang="zh-CN" altLang="en-US" sz="1600"/>
          </a:p>
          <a:p>
            <a:pPr>
              <a:lnSpc>
                <a:spcPct val="100000"/>
              </a:lnSpc>
            </a:pPr>
            <a:r>
              <a:rPr lang="zh-CN" altLang="en-US" sz="1600"/>
              <a:t>1、利用火灾探测器加烟器向所辖区域内任意一只感烟火ZF-101火灾显示盘灾探测器加烟，火灾显示盘应能接收火灾报警信号，指示火灾报警状态的红色指示灯点亮，并发出火灾报警声、光信号，显示发生部位。</a:t>
            </a:r>
            <a:endParaRPr lang="zh-CN" altLang="en-US" sz="1600"/>
          </a:p>
          <a:p>
            <a:pPr>
              <a:lnSpc>
                <a:spcPct val="100000"/>
              </a:lnSpc>
            </a:pPr>
            <a:r>
              <a:rPr lang="zh-CN" altLang="en-US" sz="1600"/>
              <a:t>2、测试完毕后，消除探测器周围烟雾，按下火灾报警控制器复位键，火灾显示盘复位，恢复正常监视状态。</a:t>
            </a:r>
            <a:endParaRPr lang="zh-CN" altLang="en-US" sz="1600"/>
          </a:p>
          <a:p>
            <a:pPr>
              <a:lnSpc>
                <a:spcPct val="100000"/>
              </a:lnSpc>
            </a:pPr>
            <a:r>
              <a:rPr lang="zh-CN" altLang="en-US" sz="1600">
                <a:sym typeface="+mn-ea"/>
              </a:rPr>
              <a:t>Q</a:t>
            </a:r>
            <a:r>
              <a:rPr lang="en-US" altLang="zh-CN" sz="1600">
                <a:sym typeface="+mn-ea"/>
              </a:rPr>
              <a:t>3</a:t>
            </a:r>
            <a:r>
              <a:rPr lang="zh-CN" altLang="en-US" sz="1600">
                <a:sym typeface="+mn-ea"/>
              </a:rPr>
              <a:t>、</a:t>
            </a:r>
            <a:r>
              <a:rPr lang="zh-CN" altLang="en-US" sz="1600"/>
              <a:t>如何测试火灾显示盘故障报警功能，测试火灾显示盘的功能?</a:t>
            </a:r>
            <a:endParaRPr lang="zh-CN" altLang="en-US" sz="1600"/>
          </a:p>
          <a:p>
            <a:pPr>
              <a:lnSpc>
                <a:spcPct val="100000"/>
              </a:lnSpc>
            </a:pPr>
            <a:r>
              <a:rPr lang="zh-CN" altLang="en-US" sz="1600"/>
              <a:t>1、将具有故障显示功能的火灾显示盘所辖区域内任意一只感烟火灾探测器或感温火灾探测器从底座上拆卸下来，ZF-101火灾量示盘火灾显示盘在火灾报警控制器发出故障信号后3s内发出故障声、光信号，指示故障发生部位，黄色故障指示灯点亮。</a:t>
            </a:r>
            <a:endParaRPr lang="zh-CN" altLang="en-US" sz="1600"/>
          </a:p>
          <a:p>
            <a:pPr>
              <a:lnSpc>
                <a:spcPct val="100000"/>
              </a:lnSpc>
            </a:pPr>
            <a:r>
              <a:rPr lang="zh-CN" altLang="en-US" sz="1600"/>
              <a:t>2、测试完毕后，将拆卸的火灾探测器重新安装到底座上，按下火灾报警控制器复位键，火灾显示盘复位，恢复正常监视状态。</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445">
                <a:sym typeface="+mn-ea"/>
              </a:rPr>
              <a:t>火灾自动报警系统接地电阻测试(检查测试项目6/7)</a:t>
            </a:r>
            <a:endParaRPr lang="zh-CN" altLang="en-US" sz="2445"/>
          </a:p>
        </p:txBody>
      </p:sp>
      <p:sp>
        <p:nvSpPr>
          <p:cNvPr id="3" name="内容占位符 2"/>
          <p:cNvSpPr>
            <a:spLocks noGrp="1"/>
          </p:cNvSpPr>
          <p:nvPr>
            <p:ph idx="1"/>
          </p:nvPr>
        </p:nvSpPr>
        <p:spPr>
          <a:xfrm>
            <a:off x="513150" y="1490400"/>
            <a:ext cx="10969200" cy="4759200"/>
          </a:xfrm>
        </p:spPr>
        <p:txBody>
          <a:bodyPr>
            <a:normAutofit/>
          </a:bodyPr>
          <a:p>
            <a:endParaRPr lang="zh-CN" altLang="en-US"/>
          </a:p>
          <a:p>
            <a:endParaRPr lang="zh-CN" altLang="en-US"/>
          </a:p>
          <a:p>
            <a:endParaRPr lang="zh-CN" altLang="en-US"/>
          </a:p>
        </p:txBody>
      </p:sp>
      <p:sp>
        <p:nvSpPr>
          <p:cNvPr id="4" name="文本框 3"/>
          <p:cNvSpPr txBox="1"/>
          <p:nvPr/>
        </p:nvSpPr>
        <p:spPr>
          <a:xfrm>
            <a:off x="608965" y="5274945"/>
            <a:ext cx="10703560" cy="1322070"/>
          </a:xfrm>
          <a:prstGeom prst="rect">
            <a:avLst/>
          </a:prstGeom>
          <a:noFill/>
        </p:spPr>
        <p:txBody>
          <a:bodyPr wrap="square" rtlCol="0" anchor="t">
            <a:spAutoFit/>
          </a:bodyPr>
          <a:p>
            <a:r>
              <a:rPr lang="zh-CN" altLang="en-US" sz="1600">
                <a:sym typeface="+mn-ea"/>
              </a:rPr>
              <a:t>Q1、如何测试火灾自动报警系统接地电阻测试?</a:t>
            </a:r>
            <a:endParaRPr lang="zh-CN" altLang="en-US" sz="1600"/>
          </a:p>
          <a:p>
            <a:r>
              <a:rPr lang="zh-CN" altLang="en-US" sz="1600">
                <a:sym typeface="+mn-ea"/>
              </a:rPr>
              <a:t>1、使用手摇式电阻测试仪测试(拆开接地干线与接地体连接，将手摇式电阻测试仪置</a:t>
            </a:r>
            <a:r>
              <a:rPr lang="zh-CN" altLang="en-US" sz="1600">
                <a:sym typeface="+mn-ea"/>
              </a:rPr>
              <a:t>于测试点1~3m处，接线，埋</a:t>
            </a:r>
            <a:endParaRPr lang="zh-CN" altLang="en-US" sz="1600"/>
          </a:p>
          <a:p>
            <a:r>
              <a:rPr lang="zh-CN" altLang="en-US" sz="1600">
                <a:sym typeface="+mn-ea"/>
              </a:rPr>
              <a:t>设接地棒，校准定档，测出电阻值)。</a:t>
            </a:r>
            <a:endParaRPr lang="zh-CN" altLang="en-US" sz="1600"/>
          </a:p>
          <a:p>
            <a:r>
              <a:rPr lang="zh-CN" altLang="en-US" sz="1600">
                <a:sym typeface="+mn-ea"/>
              </a:rPr>
              <a:t>2、使用钳形接地电阻测试仪测试(开机校准，按Ω键切换到电阻模式，钳头钳住接地体,测出电阻值，按HOLD键)。</a:t>
            </a:r>
            <a:endParaRPr lang="zh-CN" altLang="en-US" sz="1600"/>
          </a:p>
          <a:p>
            <a:endParaRPr lang="zh-CN" altLang="en-US" sz="1600">
              <a:sym typeface="+mn-ea"/>
            </a:endParaRPr>
          </a:p>
        </p:txBody>
      </p:sp>
      <p:sp>
        <p:nvSpPr>
          <p:cNvPr id="5" name="文本框 4"/>
          <p:cNvSpPr txBox="1"/>
          <p:nvPr/>
        </p:nvSpPr>
        <p:spPr>
          <a:xfrm>
            <a:off x="607695" y="1313815"/>
            <a:ext cx="11037570" cy="3784600"/>
          </a:xfrm>
          <a:prstGeom prst="rect">
            <a:avLst/>
          </a:prstGeom>
          <a:noFill/>
        </p:spPr>
        <p:txBody>
          <a:bodyPr wrap="square" rtlCol="0" anchor="t">
            <a:spAutoFit/>
          </a:bodyPr>
          <a:p>
            <a:r>
              <a:rPr lang="zh-CN" altLang="en-US" sz="1600">
                <a:sym typeface="+mn-ea"/>
              </a:rPr>
              <a:t>一、手摇式电阻测试仪的使用:</a:t>
            </a:r>
            <a:endParaRPr lang="zh-CN" altLang="en-US" sz="1600"/>
          </a:p>
          <a:p>
            <a:r>
              <a:rPr lang="zh-CN" altLang="en-US" sz="1600">
                <a:sym typeface="+mn-ea"/>
              </a:rPr>
              <a:t>1、拆开接地干线与接地体的连接。</a:t>
            </a:r>
            <a:endParaRPr lang="zh-CN" altLang="en-US" sz="1600"/>
          </a:p>
          <a:p>
            <a:r>
              <a:rPr lang="zh-CN" altLang="en-US" sz="1600">
                <a:sym typeface="+mn-ea"/>
              </a:rPr>
              <a:t>2、将手摇式接地电阻测试仪放置在离测试点1~3m处，放置平稳便于操作。</a:t>
            </a:r>
            <a:endParaRPr lang="zh-CN" altLang="en-US" sz="1600"/>
          </a:p>
          <a:p>
            <a:r>
              <a:rPr lang="zh-CN" altLang="en-US" sz="1600">
                <a:sym typeface="+mn-ea"/>
              </a:rPr>
              <a:t>3、接线。E端连接5m导线、P端连接20m导线、C端连接40m导线，导线的另一端分别接被测物接地体E、接地棒P和接地棒C。</a:t>
            </a:r>
            <a:endParaRPr lang="zh-CN" altLang="en-US" sz="1600"/>
          </a:p>
          <a:p>
            <a:r>
              <a:rPr lang="zh-CN" altLang="en-US" sz="1600">
                <a:sym typeface="+mn-ea"/>
              </a:rPr>
              <a:t>4、埋设接地棒。使接地体E、接地棒P、接地棒C在一条直线上并相距20m，且接地棒P位于接地体E和接地棒C之间，两根接地棒插入地面约40cm。</a:t>
            </a:r>
            <a:endParaRPr lang="zh-CN" altLang="en-US" sz="1600">
              <a:sym typeface="+mn-ea"/>
            </a:endParaRPr>
          </a:p>
          <a:p>
            <a:r>
              <a:rPr lang="zh-CN" altLang="en-US" sz="1600">
                <a:sym typeface="+mn-ea"/>
              </a:rPr>
              <a:t>5、校准定档，测出电阻值。</a:t>
            </a:r>
            <a:endParaRPr lang="zh-CN" altLang="en-US" sz="1600">
              <a:sym typeface="+mn-ea"/>
            </a:endParaRPr>
          </a:p>
          <a:p>
            <a:r>
              <a:rPr lang="zh-CN" altLang="en-US" sz="1600">
                <a:sym typeface="+mn-ea"/>
              </a:rPr>
              <a:t>6、填写《建筑消防设施检测记录表》。</a:t>
            </a:r>
            <a:endParaRPr lang="zh-CN" altLang="en-US" sz="1600"/>
          </a:p>
          <a:p>
            <a:r>
              <a:rPr lang="zh-CN" altLang="en-US" sz="1600">
                <a:sym typeface="+mn-ea"/>
              </a:rPr>
              <a:t>二、钳型接地电阻测试仪的使用:</a:t>
            </a:r>
            <a:endParaRPr lang="zh-CN" altLang="en-US" sz="1600">
              <a:sym typeface="+mn-ea"/>
            </a:endParaRPr>
          </a:p>
          <a:p>
            <a:r>
              <a:rPr lang="zh-CN" altLang="en-US" sz="1600">
                <a:sym typeface="+mn-ea"/>
              </a:rPr>
              <a:t>1、按开机键进入开机状态，完成自动校准后，按Ω(欧姆)切换到电阻测量模式。</a:t>
            </a:r>
            <a:endParaRPr lang="zh-CN" altLang="en-US" sz="1600">
              <a:sym typeface="+mn-ea"/>
            </a:endParaRPr>
          </a:p>
          <a:p>
            <a:r>
              <a:rPr lang="zh-CN" altLang="en-US" sz="1600">
                <a:sym typeface="+mn-ea"/>
              </a:rPr>
              <a:t>2、用钳头钳住火灾报警控制系统其用/专用接地装置接地体。</a:t>
            </a:r>
            <a:endParaRPr lang="zh-CN" altLang="en-US" sz="1600">
              <a:sym typeface="+mn-ea"/>
            </a:endParaRPr>
          </a:p>
          <a:p>
            <a:r>
              <a:rPr lang="zh-CN" altLang="en-US" sz="1600">
                <a:sym typeface="+mn-ea"/>
              </a:rPr>
              <a:t>3、从测试显示屏上读取当前测量值。</a:t>
            </a:r>
            <a:endParaRPr lang="zh-CN" altLang="en-US" sz="1600">
              <a:sym typeface="+mn-ea"/>
            </a:endParaRPr>
          </a:p>
          <a:p>
            <a:r>
              <a:rPr lang="zh-CN" altLang="en-US" sz="1600">
                <a:sym typeface="+mn-ea"/>
              </a:rPr>
              <a:t>4、按下HOLD键，锁定数值，按下MEM键2s后即可存储测量值。</a:t>
            </a:r>
            <a:endParaRPr lang="zh-CN" altLang="en-US" sz="1600">
              <a:sym typeface="+mn-ea"/>
            </a:endParaRPr>
          </a:p>
          <a:p>
            <a:r>
              <a:rPr lang="zh-CN" altLang="en-US" sz="1600">
                <a:sym typeface="+mn-ea"/>
              </a:rPr>
              <a:t>5、填写《建筑消防设施检测记录表》</a:t>
            </a:r>
            <a:endParaRPr lang="zh-CN" altLang="en-US" sz="1600">
              <a:sym typeface="+mn-ea"/>
            </a:endParaRPr>
          </a:p>
        </p:txBody>
      </p:sp>
      <p:sp>
        <p:nvSpPr>
          <p:cNvPr id="6" name="灯片编号占位符 5"/>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线型火灾探测器的火警和故障报警功能测试(检查测试项目7/7)</a:t>
            </a:r>
            <a:endParaRPr lang="zh-CN" altLang="en-US" sz="2200"/>
          </a:p>
        </p:txBody>
      </p:sp>
      <p:sp>
        <p:nvSpPr>
          <p:cNvPr id="5" name="文本框 4"/>
          <p:cNvSpPr txBox="1"/>
          <p:nvPr/>
        </p:nvSpPr>
        <p:spPr>
          <a:xfrm>
            <a:off x="608330" y="1313815"/>
            <a:ext cx="10737850" cy="4769485"/>
          </a:xfrm>
          <a:prstGeom prst="rect">
            <a:avLst/>
          </a:prstGeom>
          <a:noFill/>
        </p:spPr>
        <p:txBody>
          <a:bodyPr wrap="square" rtlCol="0" anchor="t">
            <a:spAutoFit/>
          </a:bodyPr>
          <a:p>
            <a:pPr>
              <a:lnSpc>
                <a:spcPct val="150000"/>
              </a:lnSpc>
            </a:pPr>
            <a:r>
              <a:rPr lang="zh-CN" altLang="en-US" sz="1600">
                <a:sym typeface="+mn-ea"/>
              </a:rPr>
              <a:t>Q1、如何测试线型光束感烟火灾探测器的火灾报警功能?</a:t>
            </a:r>
            <a:endParaRPr lang="zh-CN" altLang="en-US" sz="1600"/>
          </a:p>
          <a:p>
            <a:pPr>
              <a:lnSpc>
                <a:spcPct val="150000"/>
              </a:lnSpc>
            </a:pPr>
            <a:r>
              <a:rPr lang="zh-CN" altLang="en-US" sz="1600">
                <a:sym typeface="+mn-ea"/>
              </a:rPr>
              <a:t>1、确认线型光束感烟火灾探测器与火灾报警控制器处于正常的连接，系统处于正常监视状态。</a:t>
            </a:r>
            <a:endParaRPr lang="zh-CN" altLang="en-US" sz="1600"/>
          </a:p>
          <a:p>
            <a:pPr>
              <a:lnSpc>
                <a:spcPct val="150000"/>
              </a:lnSpc>
            </a:pPr>
            <a:r>
              <a:rPr lang="zh-CN" altLang="en-US" sz="1600">
                <a:sym typeface="+mn-ea"/>
              </a:rPr>
              <a:t>2、选择减光值为1.0dB~10.0dB的滤光片，将滤光片置于线型光束感烟火灾探测器的光路中并尽可能靠近接收器，同时用秒表计时。</a:t>
            </a:r>
            <a:endParaRPr lang="zh-CN" altLang="en-US" sz="1600"/>
          </a:p>
          <a:p>
            <a:pPr>
              <a:lnSpc>
                <a:spcPct val="150000"/>
              </a:lnSpc>
            </a:pPr>
            <a:r>
              <a:rPr lang="zh-CN" altLang="en-US" sz="1600">
                <a:sym typeface="+mn-ea"/>
              </a:rPr>
              <a:t>3、线型光束感烟火灾探测器应在60s内发出火警信号，探测器报警确认灯点亮。</a:t>
            </a:r>
            <a:endParaRPr lang="zh-CN" altLang="en-US" sz="1600"/>
          </a:p>
          <a:p>
            <a:pPr>
              <a:lnSpc>
                <a:spcPct val="150000"/>
              </a:lnSpc>
            </a:pPr>
            <a:r>
              <a:rPr lang="zh-CN" altLang="en-US" sz="1600">
                <a:sym typeface="+mn-ea"/>
              </a:rPr>
              <a:t>4、测试完毕后，将线型光束感烟火灾探测器恢复原状，复位控制器。</a:t>
            </a:r>
            <a:endParaRPr lang="zh-CN" altLang="en-US" sz="1600"/>
          </a:p>
          <a:p>
            <a:pPr>
              <a:lnSpc>
                <a:spcPct val="150000"/>
              </a:lnSpc>
            </a:pPr>
            <a:r>
              <a:rPr lang="zh-CN" altLang="en-US" sz="1600">
                <a:sym typeface="+mn-ea"/>
              </a:rPr>
              <a:t>Q2、如何测试线型光束感烟火灾探测器故障报警功能?</a:t>
            </a:r>
            <a:endParaRPr lang="zh-CN" altLang="en-US" sz="1600"/>
          </a:p>
          <a:p>
            <a:pPr>
              <a:lnSpc>
                <a:spcPct val="150000"/>
              </a:lnSpc>
            </a:pPr>
            <a:r>
              <a:rPr lang="zh-CN" altLang="en-US" sz="1600">
                <a:sym typeface="+mn-ea"/>
              </a:rPr>
              <a:t>1、确认线型光束感烟火灾探测器与火灾报警控制器处于正常的连接，系统处于正常监视状态。</a:t>
            </a:r>
            <a:endParaRPr lang="zh-CN" altLang="en-US" sz="1600"/>
          </a:p>
          <a:p>
            <a:pPr>
              <a:lnSpc>
                <a:spcPct val="150000"/>
              </a:lnSpc>
            </a:pPr>
            <a:r>
              <a:rPr lang="zh-CN" altLang="en-US" sz="1600">
                <a:sym typeface="+mn-ea"/>
              </a:rPr>
              <a:t>2、选择减光值为11.5dB的滤光片，将滤光片置于线型光束感烟火灾探测器的光路中支莱并尽可能靠近接收器，同时用秒表计时。</a:t>
            </a:r>
            <a:endParaRPr lang="zh-CN" altLang="en-US" sz="1600"/>
          </a:p>
          <a:p>
            <a:pPr>
              <a:lnSpc>
                <a:spcPct val="150000"/>
              </a:lnSpc>
            </a:pPr>
            <a:r>
              <a:rPr lang="zh-CN" altLang="en-US" sz="1600">
                <a:sym typeface="+mn-ea"/>
              </a:rPr>
              <a:t>3、线型光束感烟火灾探测器应在60s发出火警或故障报警信号，相关的火警或故障灯点亮。</a:t>
            </a:r>
            <a:endParaRPr lang="zh-CN" altLang="en-US" sz="1600"/>
          </a:p>
          <a:p>
            <a:pPr>
              <a:lnSpc>
                <a:spcPct val="150000"/>
              </a:lnSpc>
            </a:pPr>
            <a:r>
              <a:rPr lang="zh-CN" altLang="en-US" sz="1600">
                <a:sym typeface="+mn-ea"/>
              </a:rPr>
              <a:t>4、测试完毕后，将线型光束感烟火灾探测器恢复原状，复位控制器。</a:t>
            </a:r>
            <a:endParaRPr lang="zh-CN" altLang="en-US" sz="1600"/>
          </a:p>
          <a:p>
            <a:endParaRPr lang="zh-CN" altLang="en-US" sz="1600"/>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线型火灾探测器的火警和故障报警功能测试(检查测试项目7/7)</a:t>
            </a:r>
            <a:endParaRPr lang="zh-CN" altLang="en-US" sz="2200"/>
          </a:p>
        </p:txBody>
      </p:sp>
      <p:sp>
        <p:nvSpPr>
          <p:cNvPr id="4" name="文本框 3"/>
          <p:cNvSpPr txBox="1"/>
          <p:nvPr/>
        </p:nvSpPr>
        <p:spPr>
          <a:xfrm>
            <a:off x="790575" y="1313815"/>
            <a:ext cx="10894060" cy="4667885"/>
          </a:xfrm>
          <a:prstGeom prst="rect">
            <a:avLst/>
          </a:prstGeom>
          <a:noFill/>
        </p:spPr>
        <p:txBody>
          <a:bodyPr wrap="square" rtlCol="0" anchor="t">
            <a:spAutoFit/>
          </a:bodyPr>
          <a:p>
            <a:pPr>
              <a:lnSpc>
                <a:spcPct val="160000"/>
              </a:lnSpc>
            </a:pPr>
            <a:r>
              <a:rPr lang="zh-CN" altLang="en-US" sz="1600">
                <a:sym typeface="+mn-ea"/>
              </a:rPr>
              <a:t>Q3、如何测试线型感温火灾探测器(线型缆式感温探测器)火灾报警功能?</a:t>
            </a:r>
            <a:endParaRPr lang="zh-CN" altLang="en-US" sz="1600"/>
          </a:p>
          <a:p>
            <a:pPr>
              <a:lnSpc>
                <a:spcPct val="160000"/>
              </a:lnSpc>
            </a:pPr>
            <a:r>
              <a:rPr lang="zh-CN" altLang="en-US" sz="1600">
                <a:sym typeface="+mn-ea"/>
              </a:rPr>
              <a:t>1、确认线型缆式感温火灾探测器与火灾报警控制器处于正常的连接，系统处于正常监状态。</a:t>
            </a:r>
            <a:endParaRPr lang="zh-CN" altLang="en-US" sz="1600"/>
          </a:p>
          <a:p>
            <a:pPr>
              <a:lnSpc>
                <a:spcPct val="160000"/>
              </a:lnSpc>
            </a:pPr>
            <a:r>
              <a:rPr lang="zh-CN" altLang="en-US" sz="1600">
                <a:sym typeface="+mn-ea"/>
              </a:rPr>
              <a:t>2、在距离终端盒0.3m以外的部位，使用温度不低于54℃的热源持续对线型缆式感温火灾探测器的感温电缆进行加热，同时用秒表计时。</a:t>
            </a:r>
            <a:endParaRPr lang="zh-CN" altLang="en-US" sz="1600"/>
          </a:p>
          <a:p>
            <a:pPr>
              <a:lnSpc>
                <a:spcPct val="160000"/>
              </a:lnSpc>
            </a:pPr>
            <a:r>
              <a:rPr lang="zh-CN" altLang="en-US" sz="1600">
                <a:sym typeface="+mn-ea"/>
              </a:rPr>
              <a:t>3、线型感温火灾探测器应在30s以内发出火灾报警信号，探测器红色报警确认灯点亮，灾报警控制器显示火警信号.</a:t>
            </a:r>
            <a:endParaRPr lang="zh-CN" altLang="en-US" sz="1600"/>
          </a:p>
          <a:p>
            <a:pPr>
              <a:lnSpc>
                <a:spcPct val="160000"/>
              </a:lnSpc>
            </a:pPr>
            <a:r>
              <a:rPr lang="zh-CN" altLang="en-US" sz="1600">
                <a:sym typeface="+mn-ea"/>
              </a:rPr>
              <a:t>4、测试完毕后,将线型缆式感温火灾探测器恢复原状，复位控制器。</a:t>
            </a:r>
            <a:endParaRPr lang="zh-CN" altLang="en-US" sz="1600"/>
          </a:p>
          <a:p>
            <a:pPr>
              <a:lnSpc>
                <a:spcPct val="160000"/>
              </a:lnSpc>
            </a:pPr>
            <a:r>
              <a:rPr lang="zh-CN" altLang="en-US" sz="1600">
                <a:sym typeface="+mn-ea"/>
              </a:rPr>
              <a:t>Q4、如何测试线型感温火灾探测器故障报警功能？</a:t>
            </a:r>
            <a:endParaRPr lang="zh-CN" altLang="en-US" sz="1600">
              <a:sym typeface="+mn-ea"/>
            </a:endParaRPr>
          </a:p>
          <a:p>
            <a:pPr>
              <a:lnSpc>
                <a:spcPct val="160000"/>
              </a:lnSpc>
            </a:pPr>
            <a:r>
              <a:rPr lang="zh-CN" altLang="en-US" sz="1600">
                <a:sym typeface="+mn-ea"/>
              </a:rPr>
              <a:t>1、确认线型感温火灾灾探测器与火灾报警控制器处于正常的连接，系统处于正常监视状态。</a:t>
            </a:r>
            <a:endParaRPr lang="zh-CN" altLang="en-US" sz="1600">
              <a:sym typeface="+mn-ea"/>
            </a:endParaRPr>
          </a:p>
          <a:p>
            <a:pPr>
              <a:lnSpc>
                <a:spcPct val="160000"/>
              </a:lnSpc>
            </a:pPr>
            <a:r>
              <a:rPr lang="zh-CN" altLang="en-US" sz="1600">
                <a:sym typeface="+mn-ea"/>
              </a:rPr>
              <a:t>2、拆除连接处理信号单元与终端盒之间任一端线型感温火灾探测器的感温电缆。</a:t>
            </a:r>
            <a:endParaRPr lang="zh-CN" altLang="en-US" sz="1600"/>
          </a:p>
          <a:p>
            <a:pPr>
              <a:lnSpc>
                <a:spcPct val="160000"/>
              </a:lnSpc>
            </a:pPr>
            <a:r>
              <a:rPr lang="zh-CN" altLang="en-US" sz="1600">
                <a:sym typeface="+mn-ea"/>
              </a:rPr>
              <a:t>3处理信号亮，器黄色故障报警确认灯点、火灾报警控制器显示故障报警信号。测试完毕后，将线型感温火灾探测器恢复原状，复位控制器。</a:t>
            </a:r>
            <a:endParaRPr lang="zh-CN" altLang="en-US" sz="1600"/>
          </a:p>
          <a:p>
            <a:endParaRPr lang="zh-CN" altLang="en-US" sz="1600">
              <a:sym typeface="+mn-ea"/>
            </a:endParaRPr>
          </a:p>
        </p:txBody>
      </p:sp>
      <p:sp>
        <p:nvSpPr>
          <p:cNvPr id="3" name="灯片编号占位符 2"/>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防火门操作(操作口述项目1/8)</a:t>
            </a:r>
            <a:endParaRPr lang="zh-CN" altLang="en-US" sz="2200"/>
          </a:p>
        </p:txBody>
      </p:sp>
      <p:sp>
        <p:nvSpPr>
          <p:cNvPr id="3" name="内容占位符 2"/>
          <p:cNvSpPr>
            <a:spLocks noGrp="1"/>
          </p:cNvSpPr>
          <p:nvPr>
            <p:ph idx="1"/>
          </p:nvPr>
        </p:nvSpPr>
        <p:spPr>
          <a:xfrm>
            <a:off x="556330" y="1313870"/>
            <a:ext cx="10969200" cy="4759200"/>
          </a:xfrm>
        </p:spPr>
        <p:txBody>
          <a:bodyPr>
            <a:noAutofit/>
          </a:bodyPr>
          <a:p>
            <a:pPr>
              <a:lnSpc>
                <a:spcPct val="100000"/>
              </a:lnSpc>
            </a:pPr>
            <a:r>
              <a:rPr lang="zh-CN" altLang="en-US" sz="1600">
                <a:sym typeface="+mn-ea"/>
              </a:rPr>
              <a:t>Q</a:t>
            </a:r>
            <a:r>
              <a:rPr lang="zh-CN" altLang="en-US" sz="1600"/>
              <a:t>1、切断防火门监控器主电源，并观察防火门电源切换情况以及控制器显示的情况?</a:t>
            </a:r>
            <a:endParaRPr lang="zh-CN" altLang="en-US" sz="1600"/>
          </a:p>
          <a:p>
            <a:pPr marL="0" indent="0">
              <a:lnSpc>
                <a:spcPct val="100000"/>
              </a:lnSpc>
              <a:buNone/>
            </a:pPr>
            <a:r>
              <a:rPr lang="zh-CN" altLang="en-US" sz="1600"/>
              <a:t>1、检查防火门监控器处于正常状态，打开监控器柜门，断开主电源供电，防火门控制器自动投入备电工作，主电灯灭，备电工作灯亮，监控器发出故障报警。</a:t>
            </a:r>
            <a:endParaRPr lang="zh-CN" altLang="en-US" sz="1600"/>
          </a:p>
          <a:p>
            <a:pPr marL="0" indent="0">
              <a:lnSpc>
                <a:spcPct val="100000"/>
              </a:lnSpc>
              <a:buNone/>
            </a:pPr>
            <a:r>
              <a:rPr lang="zh-CN" altLang="en-US" sz="1600"/>
              <a:t>2、恢复主电源，观察故障报警信息消除情况，主电灯亮，备电灯灭。</a:t>
            </a:r>
            <a:endParaRPr lang="zh-CN" altLang="en-US" sz="1600"/>
          </a:p>
          <a:p>
            <a:pPr>
              <a:lnSpc>
                <a:spcPct val="100000"/>
              </a:lnSpc>
            </a:pPr>
            <a:r>
              <a:rPr lang="zh-CN" altLang="en-US" sz="1600"/>
              <a:t>Q2、如何切换防火门监控器“手/自动”工作状态?</a:t>
            </a:r>
            <a:endParaRPr lang="zh-CN" altLang="en-US" sz="1600"/>
          </a:p>
          <a:p>
            <a:pPr marL="0" indent="0">
              <a:lnSpc>
                <a:spcPct val="100000"/>
              </a:lnSpc>
              <a:buNone/>
            </a:pPr>
            <a:r>
              <a:rPr lang="zh-CN" altLang="en-US" sz="1600"/>
              <a:t>1、在手动状态下，操作防火门监控器的自动按钮，由手动切换为自动。</a:t>
            </a:r>
            <a:endParaRPr lang="zh-CN" altLang="en-US" sz="1600"/>
          </a:p>
          <a:p>
            <a:pPr marL="0" indent="0">
              <a:lnSpc>
                <a:spcPct val="100000"/>
              </a:lnSpc>
              <a:buNone/>
            </a:pPr>
            <a:r>
              <a:rPr lang="zh-CN" altLang="en-US" sz="1600">
                <a:sym typeface="+mn-ea"/>
              </a:rPr>
              <a:t>2、</a:t>
            </a:r>
            <a:r>
              <a:rPr lang="zh-CN" altLang="en-US" sz="1600"/>
              <a:t>在自动状态下，操作防火门监控器的自动按钮，由自动切换为手动。</a:t>
            </a:r>
            <a:endParaRPr lang="zh-CN" altLang="en-US" sz="1600"/>
          </a:p>
          <a:p>
            <a:pPr>
              <a:lnSpc>
                <a:spcPct val="100000"/>
              </a:lnSpc>
            </a:pPr>
            <a:r>
              <a:rPr lang="zh-CN" altLang="en-US" sz="1600">
                <a:sym typeface="+mn-ea"/>
              </a:rPr>
              <a:t>Q</a:t>
            </a:r>
            <a:r>
              <a:rPr lang="en-US" altLang="zh-CN" sz="1600">
                <a:sym typeface="+mn-ea"/>
              </a:rPr>
              <a:t>3</a:t>
            </a:r>
            <a:r>
              <a:rPr lang="zh-CN" altLang="en-US" sz="1600"/>
              <a:t>、如何对防火门监控器进行自检、或消音、或复位操作?</a:t>
            </a:r>
            <a:endParaRPr lang="zh-CN" altLang="en-US" sz="1600"/>
          </a:p>
          <a:p>
            <a:pPr marL="0" indent="0">
              <a:lnSpc>
                <a:spcPct val="100000"/>
              </a:lnSpc>
              <a:buNone/>
            </a:pPr>
            <a:r>
              <a:rPr lang="zh-CN" altLang="en-US" sz="1600"/>
              <a:t>1、在防火门监控器面板上找到对应的“自检”或“消音”或“复位”按钮，即可进行相应操作。</a:t>
            </a:r>
            <a:endParaRPr lang="zh-CN" altLang="en-US" sz="1600"/>
          </a:p>
          <a:p>
            <a:pPr>
              <a:lnSpc>
                <a:spcPct val="100000"/>
              </a:lnSpc>
            </a:pPr>
            <a:r>
              <a:rPr lang="zh-CN" altLang="en-US" sz="1600"/>
              <a:t>Q4、如何现场手动关闭常开式防火门?</a:t>
            </a:r>
            <a:endParaRPr lang="zh-CN" altLang="en-US" sz="1600"/>
          </a:p>
          <a:p>
            <a:pPr marL="0" indent="0">
              <a:lnSpc>
                <a:spcPct val="100000"/>
              </a:lnSpc>
              <a:buNone/>
            </a:pPr>
            <a:r>
              <a:rPr lang="zh-CN" altLang="en-US" sz="1600"/>
              <a:t>1、现场按下电磁释放器释放按钮，防火门在闭门器的作用下关闭，或者在消防控制室远程手动关闭，查看防火门的关闭</a:t>
            </a:r>
            <a:endParaRPr lang="zh-CN" altLang="en-US" sz="1600"/>
          </a:p>
          <a:p>
            <a:pPr marL="0" indent="0">
              <a:lnSpc>
                <a:spcPct val="100000"/>
              </a:lnSpc>
              <a:buNone/>
            </a:pPr>
            <a:r>
              <a:rPr lang="zh-CN" altLang="en-US" sz="1600"/>
              <a:t>情况以及相关反馈信息。</a:t>
            </a:r>
            <a:endParaRPr lang="zh-CN" altLang="en-US" sz="1600"/>
          </a:p>
          <a:p>
            <a:pPr marL="0" indent="0">
              <a:lnSpc>
                <a:spcPct val="100000"/>
              </a:lnSpc>
              <a:buNone/>
            </a:pPr>
            <a:r>
              <a:rPr lang="en-US" altLang="zh-CN" sz="1600"/>
              <a:t>2</a:t>
            </a:r>
            <a:r>
              <a:rPr lang="zh-CN" altLang="en-US" sz="1600"/>
              <a:t>、复位系统，恢复常开防火门处于正常状态。</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应急照明控制器操作(操作口述项目2/8)</a:t>
            </a:r>
            <a:endParaRPr lang="zh-CN" altLang="en-US" sz="2200"/>
          </a:p>
        </p:txBody>
      </p:sp>
      <p:sp>
        <p:nvSpPr>
          <p:cNvPr id="3" name="内容占位符 2"/>
          <p:cNvSpPr>
            <a:spLocks noGrp="1"/>
          </p:cNvSpPr>
          <p:nvPr>
            <p:ph idx="1"/>
          </p:nvPr>
        </p:nvSpPr>
        <p:spPr>
          <a:xfrm>
            <a:off x="608330" y="1313815"/>
            <a:ext cx="11089640" cy="4759325"/>
          </a:xfrm>
        </p:spPr>
        <p:txBody>
          <a:bodyPr>
            <a:noAutofit/>
          </a:bodyPr>
          <a:p>
            <a:pPr>
              <a:lnSpc>
                <a:spcPct val="110000"/>
              </a:lnSpc>
            </a:pPr>
            <a:r>
              <a:rPr lang="zh-CN" altLang="en-US" sz="1600"/>
              <a:t>Q1、如何对应急照明控制器进行自检?</a:t>
            </a:r>
            <a:endParaRPr lang="zh-CN" altLang="en-US" sz="1600"/>
          </a:p>
          <a:p>
            <a:pPr marL="0" indent="0">
              <a:lnSpc>
                <a:spcPct val="110000"/>
              </a:lnSpc>
              <a:buNone/>
            </a:pPr>
            <a:r>
              <a:rPr lang="zh-CN" altLang="en-US" sz="1600"/>
              <a:t>1、检查应急照明控制器是否处于“系统监控页面”，在正常监控状态下，按下“自检”键，控制器应能进入系统自检状态。(应急照明控制器状态描述:面板指示灯应全部点亮，显示屏进行自检进程，同时喇叭发出自检声。)</a:t>
            </a:r>
            <a:endParaRPr lang="zh-CN" altLang="en-US" sz="1600"/>
          </a:p>
          <a:p>
            <a:pPr>
              <a:lnSpc>
                <a:spcPct val="110000"/>
              </a:lnSpc>
            </a:pPr>
            <a:r>
              <a:rPr lang="zh-CN" altLang="en-US" sz="1600"/>
              <a:t>Q2、如何切换应急照明控制器“手/自动”工作状态?</a:t>
            </a:r>
            <a:endParaRPr lang="zh-CN" altLang="en-US" sz="1600"/>
          </a:p>
          <a:p>
            <a:pPr marL="0" indent="0">
              <a:lnSpc>
                <a:spcPct val="110000"/>
              </a:lnSpc>
              <a:buNone/>
            </a:pPr>
            <a:r>
              <a:rPr lang="zh-CN" altLang="en-US" sz="1600"/>
              <a:t>1、在自动状态下，按下应急照明控制器上的手动按钮，控制器从自动切换为手动。在手动状态下，按下应急照明控制器上的自动按钮，控制器从手动切换为自动。</a:t>
            </a:r>
            <a:endParaRPr lang="zh-CN" altLang="en-US" sz="1600"/>
          </a:p>
          <a:p>
            <a:pPr>
              <a:lnSpc>
                <a:spcPct val="110000"/>
              </a:lnSpc>
            </a:pPr>
            <a:r>
              <a:rPr lang="zh-CN" altLang="en-US" sz="1600"/>
              <a:t>Q3、如何对应急照明控制器进行自动应急启动测试?</a:t>
            </a:r>
            <a:endParaRPr lang="zh-CN" altLang="en-US" sz="1600"/>
          </a:p>
          <a:p>
            <a:pPr marL="0" indent="0">
              <a:lnSpc>
                <a:spcPct val="110000"/>
              </a:lnSpc>
              <a:buNone/>
            </a:pPr>
            <a:r>
              <a:rPr lang="zh-CN" altLang="en-US" sz="1600"/>
              <a:t>1、确认应急照明控制器处于“自动”状态下，通过应急照明控制器模拟火警，检查应急照明控制器的显示情况及系统设备状态。</a:t>
            </a:r>
            <a:endParaRPr lang="zh-CN" altLang="en-US" sz="1600"/>
          </a:p>
          <a:p>
            <a:pPr marL="0" indent="0">
              <a:lnSpc>
                <a:spcPct val="110000"/>
              </a:lnSpc>
              <a:buNone/>
            </a:pPr>
            <a:r>
              <a:rPr lang="zh-CN" altLang="en-US" sz="1600"/>
              <a:t>2、操作火灾报警控制器、应急照明控制器复位，复位后检查系统是否处于正常监控状态。</a:t>
            </a:r>
            <a:endParaRPr lang="zh-CN" altLang="en-US" sz="1600"/>
          </a:p>
          <a:p>
            <a:pPr>
              <a:lnSpc>
                <a:spcPct val="110000"/>
              </a:lnSpc>
            </a:pPr>
            <a:r>
              <a:rPr lang="zh-CN" altLang="en-US" sz="1600">
                <a:sym typeface="+mn-ea"/>
              </a:rPr>
              <a:t>Q</a:t>
            </a:r>
            <a:r>
              <a:rPr lang="zh-CN" altLang="en-US" sz="1600"/>
              <a:t>4、如何对应急照明控制器进行手动操作，使应急照明控制器进入应急工作状态?</a:t>
            </a:r>
            <a:endParaRPr lang="zh-CN" altLang="en-US" sz="1600"/>
          </a:p>
          <a:p>
            <a:pPr marL="0" indent="0">
              <a:lnSpc>
                <a:spcPct val="110000"/>
              </a:lnSpc>
              <a:buNone/>
            </a:pPr>
            <a:r>
              <a:rPr lang="zh-CN" altLang="en-US" sz="1600"/>
              <a:t>1、手动操作应急照明控制器“强启”按钮，控制器进入应急工作状态。</a:t>
            </a:r>
            <a:endParaRPr lang="zh-CN" altLang="en-US" sz="1600"/>
          </a:p>
          <a:p>
            <a:pPr marL="0" indent="0">
              <a:lnSpc>
                <a:spcPct val="110000"/>
              </a:lnSpc>
              <a:buNone/>
            </a:pPr>
            <a:r>
              <a:rPr lang="zh-CN" altLang="en-US" sz="1600"/>
              <a:t>2、操作火灾报警控制器、应急照明控制器复位，复位后检查系统是否处于正常监控状态。</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手动、机械方式释放防火卷帘(操作口述项目3/8)</a:t>
            </a:r>
            <a:endParaRPr lang="zh-CN" altLang="en-US" sz="2200"/>
          </a:p>
        </p:txBody>
      </p:sp>
      <p:sp>
        <p:nvSpPr>
          <p:cNvPr id="3" name="内容占位符 2"/>
          <p:cNvSpPr>
            <a:spLocks noGrp="1"/>
          </p:cNvSpPr>
          <p:nvPr>
            <p:ph idx="1"/>
          </p:nvPr>
        </p:nvSpPr>
        <p:spPr/>
        <p:txBody>
          <a:bodyPr>
            <a:normAutofit/>
          </a:bodyPr>
          <a:p>
            <a:pPr>
              <a:lnSpc>
                <a:spcPct val="150000"/>
              </a:lnSpc>
            </a:pPr>
            <a:r>
              <a:rPr lang="zh-CN" altLang="en-US" sz="1600"/>
              <a:t>Q1、请通过手动控制按钮盒操作防火卷帘?</a:t>
            </a:r>
            <a:endParaRPr lang="zh-CN" altLang="en-US" sz="1600"/>
          </a:p>
          <a:p>
            <a:pPr marL="0" indent="0">
              <a:lnSpc>
                <a:spcPct val="150000"/>
              </a:lnSpc>
              <a:buNone/>
            </a:pPr>
            <a:r>
              <a:rPr lang="zh-CN" altLang="en-US" sz="1600"/>
              <a:t>1、使用专用钥匙解锁防火卷帘手动控制按钮，有保护罩的先打开保护罩:</a:t>
            </a:r>
            <a:endParaRPr lang="zh-CN" altLang="en-US" sz="1600"/>
          </a:p>
          <a:p>
            <a:pPr marL="0" indent="0">
              <a:lnSpc>
                <a:spcPct val="150000"/>
              </a:lnSpc>
              <a:buNone/>
            </a:pPr>
            <a:r>
              <a:rPr lang="zh-CN" altLang="en-US" sz="1600"/>
              <a:t>2、按下防火卷帘两侧设置的手动按钮盒上升、下降、停止按钮，查看防火卷帘的运行情况。</a:t>
            </a:r>
            <a:endParaRPr lang="zh-CN" altLang="en-US" sz="1600"/>
          </a:p>
          <a:p>
            <a:pPr>
              <a:lnSpc>
                <a:spcPct val="150000"/>
              </a:lnSpc>
            </a:pPr>
            <a:r>
              <a:rPr lang="zh-CN" altLang="en-US" sz="1600"/>
              <a:t>Q2、请通过手动拉链操作防火卷帘?</a:t>
            </a:r>
            <a:endParaRPr lang="zh-CN" altLang="en-US" sz="1600"/>
          </a:p>
          <a:p>
            <a:pPr marL="0" indent="0">
              <a:lnSpc>
                <a:spcPct val="150000"/>
              </a:lnSpc>
              <a:buNone/>
            </a:pPr>
            <a:r>
              <a:rPr lang="zh-CN" altLang="en-US" sz="1600"/>
              <a:t>1、将手动拉链从箱体内取出。</a:t>
            </a:r>
            <a:endParaRPr lang="zh-CN" altLang="en-US" sz="1600"/>
          </a:p>
          <a:p>
            <a:pPr marL="0" indent="0">
              <a:lnSpc>
                <a:spcPct val="150000"/>
              </a:lnSpc>
              <a:buNone/>
            </a:pPr>
            <a:r>
              <a:rPr lang="zh-CN" altLang="en-US" sz="1600"/>
              <a:t>2、上下拉动手动拉链，查看防火卷帘上升、下降运行情况。</a:t>
            </a:r>
            <a:endParaRPr lang="zh-CN" altLang="en-US" sz="1600"/>
          </a:p>
          <a:p>
            <a:pPr>
              <a:lnSpc>
                <a:spcPct val="150000"/>
              </a:lnSpc>
            </a:pPr>
            <a:r>
              <a:rPr lang="zh-CN" altLang="en-US" sz="1600">
                <a:sym typeface="+mn-ea"/>
              </a:rPr>
              <a:t>Q</a:t>
            </a:r>
            <a:r>
              <a:rPr lang="zh-CN" altLang="en-US" sz="1600"/>
              <a:t>3、请通过手动速放装置操作防火卷帘?</a:t>
            </a:r>
            <a:endParaRPr lang="zh-CN" altLang="en-US" sz="1600"/>
          </a:p>
          <a:p>
            <a:pPr marL="0" indent="0">
              <a:lnSpc>
                <a:spcPct val="150000"/>
              </a:lnSpc>
              <a:buNone/>
            </a:pPr>
            <a:r>
              <a:rPr lang="zh-CN" altLang="en-US" sz="1600"/>
              <a:t>1、找到防火卷帘的手动速放装置。</a:t>
            </a:r>
            <a:endParaRPr lang="zh-CN" altLang="en-US" sz="1600"/>
          </a:p>
          <a:p>
            <a:pPr marL="0" indent="0">
              <a:lnSpc>
                <a:spcPct val="150000"/>
              </a:lnSpc>
              <a:buNone/>
            </a:pPr>
            <a:r>
              <a:rPr lang="zh-CN" altLang="en-US" sz="1600"/>
              <a:t>2、拉下速放装置的拉环，查看防火卷帘速放控制的运行情况。</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操作增(稳)压泵组电气控制柜(操作口述项目4/8)</a:t>
            </a:r>
            <a:endParaRPr lang="zh-CN" altLang="en-US" sz="2200"/>
          </a:p>
        </p:txBody>
      </p:sp>
      <p:sp>
        <p:nvSpPr>
          <p:cNvPr id="3" name="内容占位符 2"/>
          <p:cNvSpPr>
            <a:spLocks noGrp="1"/>
          </p:cNvSpPr>
          <p:nvPr>
            <p:ph idx="1"/>
          </p:nvPr>
        </p:nvSpPr>
        <p:spPr>
          <a:xfrm>
            <a:off x="800735" y="1313815"/>
            <a:ext cx="10590530" cy="4759325"/>
          </a:xfrm>
        </p:spPr>
        <p:txBody>
          <a:bodyPr>
            <a:noAutofit/>
          </a:bodyPr>
          <a:p>
            <a:pPr>
              <a:lnSpc>
                <a:spcPct val="130000"/>
              </a:lnSpc>
            </a:pPr>
            <a:r>
              <a:rPr lang="zh-CN" altLang="en-US" sz="1600">
                <a:latin typeface="微软雅黑" panose="020B0503020204020204" charset="-122"/>
                <a:ea typeface="微软雅黑" panose="020B0503020204020204" charset="-122"/>
                <a:cs typeface="微软雅黑" panose="020B0503020204020204" charset="-122"/>
              </a:rPr>
              <a:t>Q1、识别增(稳)压泵组电气控制柜当前处于手动状态还是自动状态?</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30000"/>
              </a:lnSpc>
              <a:buNone/>
            </a:pPr>
            <a:r>
              <a:rPr lang="zh-CN" altLang="en-US" sz="1600">
                <a:latin typeface="微软雅黑" panose="020B0503020204020204" charset="-122"/>
                <a:ea typeface="微软雅黑" panose="020B0503020204020204" charset="-122"/>
                <a:cs typeface="微软雅黑" panose="020B0503020204020204" charset="-122"/>
              </a:rPr>
              <a:t>1、通过面板上的手/自动转换开关进行判断。</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30000"/>
              </a:lnSpc>
            </a:pPr>
            <a:r>
              <a:rPr lang="zh-CN" altLang="en-US" sz="1600">
                <a:latin typeface="微软雅黑" panose="020B0503020204020204" charset="-122"/>
                <a:ea typeface="微软雅黑" panose="020B0503020204020204" charset="-122"/>
                <a:cs typeface="微软雅黑" panose="020B0503020204020204" charset="-122"/>
              </a:rPr>
              <a:t>Q2、如何将增(稳)压泵电气控制柜设置为手动/自动状态?</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30000"/>
              </a:lnSpc>
              <a:buNone/>
            </a:pPr>
            <a:r>
              <a:rPr lang="zh-CN" altLang="en-US" sz="1600">
                <a:latin typeface="微软雅黑" panose="020B0503020204020204" charset="-122"/>
                <a:ea typeface="微软雅黑" panose="020B0503020204020204" charset="-122"/>
                <a:cs typeface="微软雅黑" panose="020B0503020204020204" charset="-122"/>
              </a:rPr>
              <a:t>1、操作控制柜面板的手/自动及/主/备泵转换开关进行切换，当开关处于中间档位为手动状态，开关处于左档位或右档位均为自动状态。</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30000"/>
              </a:lnSpc>
            </a:pPr>
            <a:r>
              <a:rPr lang="zh-CN" altLang="en-US" sz="1600">
                <a:latin typeface="微软雅黑" panose="020B0503020204020204" charset="-122"/>
                <a:ea typeface="微软雅黑" panose="020B0503020204020204" charset="-122"/>
                <a:cs typeface="微软雅黑" panose="020B0503020204020204" charset="-122"/>
              </a:rPr>
              <a:t>Q3、将增(稳)压泵组电气控制柜从手动切换到1主2备状态?</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30000"/>
              </a:lnSpc>
              <a:buNone/>
            </a:pPr>
            <a:r>
              <a:rPr lang="zh-CN" altLang="en-US" sz="1600">
                <a:latin typeface="微软雅黑" panose="020B0503020204020204" charset="-122"/>
                <a:ea typeface="微软雅黑" panose="020B0503020204020204" charset="-122"/>
                <a:cs typeface="微软雅黑" panose="020B0503020204020204" charset="-122"/>
              </a:rPr>
              <a:t>1、通过面板上的手/自动转换开关进行切换到1主2备的工作状态。</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30000"/>
              </a:lnSpc>
            </a:pPr>
            <a:r>
              <a:rPr lang="zh-CN" altLang="en-US" sz="1600">
                <a:latin typeface="微软雅黑" panose="020B0503020204020204" charset="-122"/>
                <a:ea typeface="微软雅黑" panose="020B0503020204020204" charset="-122"/>
                <a:cs typeface="微软雅黑" panose="020B0503020204020204" charset="-122"/>
              </a:rPr>
              <a:t>Q4、如何把增(稳)压泵控制柜手动设置为备电工作状态?</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30000"/>
              </a:lnSpc>
              <a:buNone/>
            </a:pPr>
            <a:r>
              <a:rPr lang="zh-CN" altLang="en-US" sz="1600">
                <a:latin typeface="微软雅黑" panose="020B0503020204020204" charset="-122"/>
                <a:ea typeface="微软雅黑" panose="020B0503020204020204" charset="-122"/>
                <a:cs typeface="微软雅黑" panose="020B0503020204020204" charset="-122"/>
              </a:rPr>
              <a:t>1、打开水泵控制柜面板，找到双电源转换开关，将运行模式按钮置于手动模式,旋转手柄至备用电源供电状态(N分R合)，此时N电源指示灯熄灭R电源指示灯点亮。</a:t>
            </a:r>
            <a:endParaRPr lang="zh-CN" altLang="en-US" sz="1600">
              <a:latin typeface="微软雅黑" panose="020B0503020204020204" charset="-122"/>
              <a:ea typeface="微软雅黑" panose="020B0503020204020204" charset="-122"/>
              <a:cs typeface="微软雅黑" panose="020B0503020204020204" charset="-122"/>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操作增(稳)压泵组电气控制柜(操作口述项目4/8)</a:t>
            </a:r>
            <a:endParaRPr lang="zh-CN" altLang="en-US" sz="2200"/>
          </a:p>
        </p:txBody>
      </p:sp>
      <p:sp>
        <p:nvSpPr>
          <p:cNvPr id="3" name="内容占位符 2"/>
          <p:cNvSpPr>
            <a:spLocks noGrp="1"/>
          </p:cNvSpPr>
          <p:nvPr>
            <p:ph idx="1"/>
          </p:nvPr>
        </p:nvSpPr>
        <p:spPr>
          <a:xfrm>
            <a:off x="831215" y="1390650"/>
            <a:ext cx="10165715" cy="4759325"/>
          </a:xfrm>
        </p:spPr>
        <p:txBody>
          <a:bodyPr>
            <a:noAutofit/>
          </a:bodyPr>
          <a:p>
            <a:pPr>
              <a:lnSpc>
                <a:spcPct val="120000"/>
              </a:lnSpc>
            </a:pPr>
            <a:r>
              <a:rPr lang="zh-CN" altLang="en-US" sz="1600">
                <a:latin typeface="微软雅黑" panose="020B0503020204020204" charset="-122"/>
                <a:ea typeface="微软雅黑" panose="020B0503020204020204" charset="-122"/>
                <a:cs typeface="微软雅黑" panose="020B0503020204020204" charset="-122"/>
                <a:sym typeface="+mn-ea"/>
              </a:rPr>
              <a:t>Q</a:t>
            </a:r>
            <a:r>
              <a:rPr lang="en-US" altLang="zh-CN" sz="1600">
                <a:latin typeface="微软雅黑" panose="020B0503020204020204" charset="-122"/>
                <a:ea typeface="微软雅黑" panose="020B0503020204020204" charset="-122"/>
                <a:cs typeface="微软雅黑" panose="020B0503020204020204" charset="-122"/>
                <a:sym typeface="+mn-ea"/>
              </a:rPr>
              <a:t>5</a:t>
            </a:r>
            <a:r>
              <a:rPr lang="zh-CN" altLang="en-US" sz="1600">
                <a:latin typeface="微软雅黑" panose="020B0503020204020204" charset="-122"/>
                <a:ea typeface="微软雅黑" panose="020B0503020204020204" charset="-122"/>
                <a:cs typeface="微软雅黑" panose="020B0503020204020204" charset="-122"/>
              </a:rPr>
              <a:t>、如何测试备用电源的自动投入运行功能是否正常?</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20000"/>
              </a:lnSpc>
              <a:buNone/>
            </a:pPr>
            <a:r>
              <a:rPr lang="zh-CN" altLang="en-US" sz="1600">
                <a:latin typeface="微软雅黑" panose="020B0503020204020204" charset="-122"/>
                <a:ea typeface="微软雅黑" panose="020B0503020204020204" charset="-122"/>
                <a:cs typeface="微软雅黑" panose="020B0503020204020204" charset="-122"/>
              </a:rPr>
              <a:t>1、确认控制柜为常用电源(主电)状态，N电源指示灯点亮，将运行模式切换按钮置于自动模式，断开主电开关，备用电源应能自动投入运行。</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600">
                <a:latin typeface="微软雅黑" panose="020B0503020204020204" charset="-122"/>
                <a:ea typeface="微软雅黑" panose="020B0503020204020204" charset="-122"/>
                <a:cs typeface="微软雅黑" panose="020B0503020204020204" charset="-122"/>
                <a:sym typeface="+mn-ea"/>
              </a:rPr>
              <a:t>Q</a:t>
            </a:r>
            <a:r>
              <a:rPr lang="en-US" altLang="zh-CN" sz="1600">
                <a:latin typeface="微软雅黑" panose="020B0503020204020204" charset="-122"/>
                <a:ea typeface="微软雅黑" panose="020B0503020204020204" charset="-122"/>
                <a:cs typeface="微软雅黑" panose="020B0503020204020204" charset="-122"/>
                <a:sym typeface="+mn-ea"/>
              </a:rPr>
              <a:t>6</a:t>
            </a:r>
            <a:r>
              <a:rPr lang="zh-CN" altLang="en-US" sz="1600">
                <a:latin typeface="微软雅黑" panose="020B0503020204020204" charset="-122"/>
                <a:ea typeface="微软雅黑" panose="020B0503020204020204" charset="-122"/>
                <a:cs typeface="微软雅黑" panose="020B0503020204020204" charset="-122"/>
              </a:rPr>
              <a:t>、如何测试稳压泵的自动运行功能是否正常?</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20000"/>
              </a:lnSpc>
              <a:buNone/>
            </a:pPr>
            <a:r>
              <a:rPr lang="zh-CN" altLang="en-US" sz="1600">
                <a:latin typeface="微软雅黑" panose="020B0503020204020204" charset="-122"/>
                <a:ea typeface="微软雅黑" panose="020B0503020204020204" charset="-122"/>
                <a:cs typeface="微软雅黑" panose="020B0503020204020204" charset="-122"/>
              </a:rPr>
              <a:t>1、确认控制柜为自动运行模式，调整电接点压力表，使稳压泵达到自动启泵的压力，观察稳压泵应启动并运转平稳。</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20000"/>
              </a:lnSpc>
            </a:pPr>
            <a:r>
              <a:rPr lang="zh-CN" altLang="en-US" sz="1600">
                <a:latin typeface="微软雅黑" panose="020B0503020204020204" charset="-122"/>
                <a:ea typeface="微软雅黑" panose="020B0503020204020204" charset="-122"/>
                <a:cs typeface="微软雅黑" panose="020B0503020204020204" charset="-122"/>
              </a:rPr>
              <a:t>Q7、如何在消防泵组电气控制柜上手动启动和停止喷淋泵?</a:t>
            </a:r>
            <a:endParaRPr lang="zh-CN" altLang="en-US" sz="1600">
              <a:latin typeface="微软雅黑" panose="020B0503020204020204" charset="-122"/>
              <a:ea typeface="微软雅黑" panose="020B0503020204020204" charset="-122"/>
              <a:cs typeface="微软雅黑" panose="020B0503020204020204" charset="-122"/>
            </a:endParaRPr>
          </a:p>
          <a:p>
            <a:pPr marL="0" indent="0">
              <a:lnSpc>
                <a:spcPct val="120000"/>
              </a:lnSpc>
              <a:buNone/>
            </a:pPr>
            <a:r>
              <a:rPr lang="zh-CN" altLang="en-US" sz="1600">
                <a:latin typeface="微软雅黑" panose="020B0503020204020204" charset="-122"/>
                <a:ea typeface="微软雅黑" panose="020B0503020204020204" charset="-122"/>
                <a:cs typeface="微软雅黑" panose="020B0503020204020204" charset="-122"/>
              </a:rPr>
              <a:t>1、确认控制柜处于手动运行模式，按下指定的增(稳)压泵启动按钮，查看仪表、指示灯、运转情况是否正常，按下对应的增（稳）压泵停止按钮，查看仪表、指示灯、运转情况是否正常，恢复控制柜自动运行模式。</a:t>
            </a:r>
            <a:endParaRPr lang="zh-CN" altLang="en-US" sz="1600">
              <a:latin typeface="微软雅黑" panose="020B0503020204020204" charset="-122"/>
              <a:ea typeface="微软雅黑" panose="020B0503020204020204" charset="-122"/>
              <a:cs typeface="微软雅黑" panose="020B0503020204020204" charset="-122"/>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20"/>
              <a:t>线型感烟、感温火灾探测器的保养(保养项目4/11)</a:t>
            </a:r>
            <a:endParaRPr lang="zh-CN" altLang="en-US" sz="2220"/>
          </a:p>
        </p:txBody>
      </p:sp>
      <p:sp>
        <p:nvSpPr>
          <p:cNvPr id="3" name="内容占位符 2"/>
          <p:cNvSpPr>
            <a:spLocks noGrp="1"/>
          </p:cNvSpPr>
          <p:nvPr>
            <p:ph idx="1"/>
          </p:nvPr>
        </p:nvSpPr>
        <p:spPr/>
        <p:txBody>
          <a:bodyPr/>
          <a:p>
            <a:r>
              <a:rPr lang="zh-CN" altLang="en-US"/>
              <a:t>Q1、如何对线型感烟、感温火灾探测器进行保养?</a:t>
            </a:r>
            <a:endParaRPr lang="zh-CN" altLang="en-US"/>
          </a:p>
          <a:p>
            <a:pPr marL="0" indent="0">
              <a:buNone/>
            </a:pPr>
            <a:r>
              <a:rPr lang="zh-CN" altLang="en-US"/>
              <a:t>1、用清洁的干软布和酒精等工具进行线型感烟、感温火灾探测器外观检查保养。</a:t>
            </a:r>
            <a:endParaRPr lang="zh-CN" altLang="en-US"/>
          </a:p>
          <a:p>
            <a:pPr marL="0" indent="0">
              <a:buNone/>
            </a:pPr>
            <a:r>
              <a:rPr lang="zh-CN" altLang="en-US"/>
              <a:t>2、选择合适的工具进行接线、稳定性检查及调试。</a:t>
            </a:r>
            <a:endParaRPr lang="zh-CN" altLang="en-US"/>
          </a:p>
          <a:p>
            <a:pPr marL="0" indent="0">
              <a:buNone/>
            </a:pPr>
            <a:r>
              <a:rPr lang="zh-CN" altLang="en-US"/>
              <a:t>3、接入火灾自动报警系统，并进行调试和复检。</a:t>
            </a:r>
            <a:endParaRPr lang="zh-CN" altLang="en-US"/>
          </a:p>
          <a:p>
            <a:pPr marL="0" indent="0">
              <a:buNone/>
            </a:pPr>
            <a:r>
              <a:rPr lang="zh-CN" altLang="en-US"/>
              <a:t>4、填写《建筑消防设施保养记录表》。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电梯紧急迫降操作(操作口述项目5/8)</a:t>
            </a:r>
            <a:endParaRPr lang="zh-CN" altLang="en-US" sz="2200"/>
          </a:p>
        </p:txBody>
      </p:sp>
      <p:sp>
        <p:nvSpPr>
          <p:cNvPr id="3" name="内容占位符 2"/>
          <p:cNvSpPr>
            <a:spLocks noGrp="1"/>
          </p:cNvSpPr>
          <p:nvPr>
            <p:ph idx="1"/>
          </p:nvPr>
        </p:nvSpPr>
        <p:spPr/>
        <p:txBody>
          <a:bodyPr>
            <a:normAutofit/>
          </a:bodyPr>
          <a:p>
            <a:pPr>
              <a:lnSpc>
                <a:spcPct val="140000"/>
              </a:lnSpc>
            </a:pPr>
            <a:r>
              <a:rPr lang="zh-CN" altLang="en-US" sz="1600"/>
              <a:t>Q1、如何迫降消防电梯?</a:t>
            </a:r>
            <a:endParaRPr lang="zh-CN" altLang="en-US" sz="1600"/>
          </a:p>
          <a:p>
            <a:pPr>
              <a:lnSpc>
                <a:spcPct val="140000"/>
              </a:lnSpc>
            </a:pPr>
            <a:r>
              <a:rPr lang="zh-CN" altLang="en-US" sz="1600"/>
              <a:t>1、火灾确认后，打开紧急迫降按钮保护罩，根据按钮类型采取按下或掀动方式启动电梯紧急迫降功能，使消防电梯转至消防工作状态。</a:t>
            </a:r>
            <a:endParaRPr lang="zh-CN" altLang="en-US" sz="1600"/>
          </a:p>
          <a:p>
            <a:pPr>
              <a:lnSpc>
                <a:spcPct val="140000"/>
              </a:lnSpc>
            </a:pPr>
            <a:r>
              <a:rPr lang="zh-CN" altLang="en-US" sz="1600"/>
              <a:t>2、观察电梯迫降和开门情况及控制室反馈信息。</a:t>
            </a:r>
            <a:endParaRPr lang="zh-CN" altLang="en-US" sz="1600"/>
          </a:p>
          <a:p>
            <a:pPr>
              <a:lnSpc>
                <a:spcPct val="140000"/>
              </a:lnSpc>
            </a:pPr>
            <a:r>
              <a:rPr lang="zh-CN" altLang="en-US" sz="1600"/>
              <a:t>3、测试迫降后的消防电梯层站控制和轿厢控制的有效性。</a:t>
            </a:r>
            <a:endParaRPr lang="zh-CN" altLang="en-US" sz="1600"/>
          </a:p>
          <a:p>
            <a:pPr>
              <a:lnSpc>
                <a:spcPct val="140000"/>
              </a:lnSpc>
            </a:pPr>
            <a:r>
              <a:rPr lang="zh-CN" altLang="en-US" sz="1600"/>
              <a:t>4、对紧急迫降按钮、消防控制室进行复位操作，使电梯恢复到正常运行状态。</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sym typeface="+mn-ea"/>
              </a:rPr>
              <a:t>消防电话操作(操作口述项目6/8)</a:t>
            </a:r>
            <a:br>
              <a:rPr lang="zh-CN" altLang="en-US"/>
            </a:br>
            <a:endParaRPr lang="zh-CN" altLang="en-US"/>
          </a:p>
        </p:txBody>
      </p:sp>
      <p:sp>
        <p:nvSpPr>
          <p:cNvPr id="3" name="内容占位符 2"/>
          <p:cNvSpPr>
            <a:spLocks noGrp="1"/>
          </p:cNvSpPr>
          <p:nvPr>
            <p:ph idx="1"/>
          </p:nvPr>
        </p:nvSpPr>
        <p:spPr>
          <a:xfrm>
            <a:off x="608330" y="1313180"/>
            <a:ext cx="10968990" cy="4936490"/>
          </a:xfrm>
        </p:spPr>
        <p:txBody>
          <a:bodyPr>
            <a:noAutofit/>
          </a:bodyPr>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Q1、如何用消防电话总机呼叫分机?</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1、确认电话总机屏幕上:系统运行正常，绿色工作指示灯常亮。</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2、拿起电话主机话简，按下键盘区对应的分机号按键，对应的红色指示灯闪亮</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3、拿起分机话筒，即可与电话主机通话、主机通话和录音指示灯常亮。</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4、可按下其所对应的按键或可按“挂断”键挂断，还可将电话主机话筒或分机话简挂机的方式进行挂断电话。</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sym typeface="+mn-ea"/>
              </a:rPr>
              <a:t>Q</a:t>
            </a:r>
            <a:r>
              <a:rPr lang="en-US" altLang="zh-CN" sz="1600">
                <a:latin typeface="微软雅黑" panose="020B0503020204020204" charset="-122"/>
                <a:ea typeface="微软雅黑" panose="020B0503020204020204" charset="-122"/>
                <a:cs typeface="微软雅黑" panose="020B0503020204020204" charset="-122"/>
                <a:sym typeface="+mn-ea"/>
              </a:rPr>
              <a:t>2</a:t>
            </a:r>
            <a:r>
              <a:rPr lang="zh-CN" altLang="en-US" sz="1600">
                <a:latin typeface="微软雅黑" panose="020B0503020204020204" charset="-122"/>
                <a:ea typeface="微软雅黑" panose="020B0503020204020204" charset="-122"/>
                <a:cs typeface="微软雅黑" panose="020B0503020204020204" charset="-122"/>
                <a:sym typeface="+mn-ea"/>
              </a:rPr>
              <a:t>、</a:t>
            </a:r>
            <a:r>
              <a:rPr lang="zh-CN" altLang="en-US" sz="1600">
                <a:latin typeface="微软雅黑" panose="020B0503020204020204" charset="-122"/>
                <a:ea typeface="微软雅黑" panose="020B0503020204020204" charset="-122"/>
                <a:cs typeface="微软雅黑" panose="020B0503020204020204" charset="-122"/>
              </a:rPr>
              <a:t>如何用消防电话分机呼叫总机?</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01号分机</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1、将分机摘机，电话总机屏幕显示呼入电话XX号的电话分机，对应的红色指示灯闪亮。</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2、拿起消防电话总机话简，即可与电话分机通话，主机通话和录音指示灯常亮</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3、将消防电话分机话筒挂机，即挂断电话，</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Q3、如何用消防电话手柄拨打消防电话总机?</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1、将消防电话手柄连接线端部插入任意一部消防电话插孔即可</a:t>
            </a:r>
            <a:endParaRPr lang="zh-CN" altLang="en-US" sz="1600">
              <a:latin typeface="微软雅黑" panose="020B0503020204020204" charset="-122"/>
              <a:ea typeface="微软雅黑" panose="020B0503020204020204" charset="-122"/>
              <a:cs typeface="微软雅黑" panose="020B0503020204020204" charset="-122"/>
            </a:endParaRPr>
          </a:p>
          <a:p>
            <a:pPr>
              <a:lnSpc>
                <a:spcPct val="100000"/>
              </a:lnSpc>
            </a:pPr>
            <a:r>
              <a:rPr lang="zh-CN" altLang="en-US" sz="1600">
                <a:latin typeface="微软雅黑" panose="020B0503020204020204" charset="-122"/>
                <a:ea typeface="微软雅黑" panose="020B0503020204020204" charset="-122"/>
                <a:cs typeface="微软雅黑" panose="020B0503020204020204" charset="-122"/>
              </a:rPr>
              <a:t>自动呼叫消防电话总机，将插头拔出，即可挂断电话。</a:t>
            </a:r>
            <a:endParaRPr lang="zh-CN" altLang="en-US" sz="1600">
              <a:latin typeface="微软雅黑" panose="020B0503020204020204" charset="-122"/>
              <a:ea typeface="微软雅黑" panose="020B0503020204020204" charset="-122"/>
              <a:cs typeface="微软雅黑" panose="020B0503020204020204" charset="-122"/>
            </a:endParaRPr>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历史信息查询操作(操作口述项目7/8)</a:t>
            </a:r>
            <a:endParaRPr lang="zh-CN" altLang="en-US" sz="2200"/>
          </a:p>
        </p:txBody>
      </p:sp>
      <p:sp>
        <p:nvSpPr>
          <p:cNvPr id="3" name="内容占位符 2"/>
          <p:cNvSpPr>
            <a:spLocks noGrp="1"/>
          </p:cNvSpPr>
          <p:nvPr>
            <p:ph idx="1"/>
          </p:nvPr>
        </p:nvSpPr>
        <p:spPr/>
        <p:txBody>
          <a:bodyPr>
            <a:normAutofit/>
          </a:bodyPr>
          <a:p>
            <a:pPr>
              <a:lnSpc>
                <a:spcPct val="140000"/>
              </a:lnSpc>
            </a:pPr>
            <a:r>
              <a:rPr lang="zh-CN" altLang="en-US" sz="1600"/>
              <a:t>Q1、如何通过集中火灾报警控制器查询历史火警、监管、反馈、故障、屏蔽等记录?</a:t>
            </a:r>
            <a:endParaRPr lang="zh-CN" altLang="en-US" sz="1600"/>
          </a:p>
          <a:p>
            <a:pPr marL="0" indent="0">
              <a:lnSpc>
                <a:spcPct val="140000"/>
              </a:lnSpc>
              <a:buNone/>
            </a:pPr>
            <a:r>
              <a:rPr lang="zh-CN" altLang="en-US" sz="1600"/>
              <a:t>1、点击历史记录，然后点击火警、监管、反馈、故障、屏蔽进行记录查询。</a:t>
            </a:r>
            <a:endParaRPr lang="zh-CN" altLang="en-US" sz="1600"/>
          </a:p>
          <a:p>
            <a:pPr marL="0" indent="0">
              <a:lnSpc>
                <a:spcPct val="140000"/>
              </a:lnSpc>
              <a:buNone/>
            </a:pPr>
            <a:r>
              <a:rPr lang="zh-CN" altLang="en-US" sz="1600"/>
              <a:t>2、查询完毕退出查询界面。</a:t>
            </a:r>
            <a:endParaRPr lang="zh-CN" altLang="en-US" sz="1600"/>
          </a:p>
          <a:p>
            <a:pPr>
              <a:lnSpc>
                <a:spcPct val="140000"/>
              </a:lnSpc>
            </a:pPr>
            <a:r>
              <a:rPr lang="zh-CN" altLang="en-US" sz="1600">
                <a:sym typeface="+mn-ea"/>
              </a:rPr>
              <a:t>Q</a:t>
            </a:r>
            <a:r>
              <a:rPr lang="en-US" altLang="zh-CN" sz="1600">
                <a:sym typeface="+mn-ea"/>
              </a:rPr>
              <a:t>2</a:t>
            </a:r>
            <a:r>
              <a:rPr lang="zh-CN" altLang="en-US" sz="1600">
                <a:sym typeface="+mn-ea"/>
              </a:rPr>
              <a:t>、</a:t>
            </a:r>
            <a:r>
              <a:rPr lang="zh-CN" altLang="en-US" sz="1600"/>
              <a:t>如何通过图形显示装置查询历史监管、反馈、故障、屏蔽等记</a:t>
            </a:r>
            <a:endParaRPr lang="zh-CN" altLang="en-US" sz="1600"/>
          </a:p>
          <a:p>
            <a:pPr>
              <a:lnSpc>
                <a:spcPct val="140000"/>
              </a:lnSpc>
            </a:pPr>
            <a:r>
              <a:rPr lang="zh-CN" altLang="en-US" sz="1600"/>
              <a:t>1、点击查看选项，然后点击报警历史记录查询，查询到火警、监管、反馈、故障、屏蔽等历史信息。</a:t>
            </a:r>
            <a:endParaRPr lang="zh-CN" altLang="en-US" sz="1600"/>
          </a:p>
          <a:p>
            <a:pPr>
              <a:lnSpc>
                <a:spcPct val="140000"/>
              </a:lnSpc>
            </a:pPr>
            <a:r>
              <a:rPr lang="en-US" altLang="zh-CN" sz="1600"/>
              <a:t>2</a:t>
            </a:r>
            <a:r>
              <a:rPr lang="zh-CN" altLang="en-US" sz="1600"/>
              <a:t>、查询完毕退出界面</a:t>
            </a:r>
            <a:r>
              <a:rPr lang="zh-CN" altLang="en-US"/>
              <a:t>。</a:t>
            </a:r>
            <a:endParaRPr lang="zh-CN" altLang="en-US"/>
          </a:p>
          <a:p>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pPr algn="ctr"/>
            <a:r>
              <a:rPr lang="zh-CN" altLang="en-US" sz="2200">
                <a:sym typeface="+mn-ea"/>
              </a:rPr>
              <a:t>自动喷水灭火系统类型区分(操作口述项目8/8)</a:t>
            </a:r>
            <a:endParaRPr lang="zh-CN" altLang="en-US" sz="2200"/>
          </a:p>
        </p:txBody>
      </p:sp>
      <p:sp>
        <p:nvSpPr>
          <p:cNvPr id="3" name="内容占位符 2"/>
          <p:cNvSpPr>
            <a:spLocks noGrp="1"/>
          </p:cNvSpPr>
          <p:nvPr>
            <p:ph idx="1"/>
          </p:nvPr>
        </p:nvSpPr>
        <p:spPr>
          <a:xfrm>
            <a:off x="608400" y="1313870"/>
            <a:ext cx="10969200" cy="4759200"/>
          </a:xfrm>
        </p:spPr>
        <p:txBody>
          <a:bodyPr>
            <a:noAutofit/>
          </a:bodyPr>
          <a:p>
            <a:pPr>
              <a:lnSpc>
                <a:spcPct val="120000"/>
              </a:lnSpc>
            </a:pPr>
            <a:r>
              <a:rPr lang="zh-CN" altLang="en-US" sz="1600"/>
              <a:t>Q1、识别并指出哪个湿式报警阀、水流指示器?</a:t>
            </a:r>
            <a:endParaRPr lang="zh-CN" altLang="en-US" sz="1600"/>
          </a:p>
          <a:p>
            <a:pPr>
              <a:lnSpc>
                <a:spcPct val="120000"/>
              </a:lnSpc>
            </a:pPr>
            <a:r>
              <a:rPr lang="zh-CN" altLang="en-US" sz="1600"/>
              <a:t>根据实物指出能说出报警阀工作原理和水流指示器原理。</a:t>
            </a:r>
            <a:endParaRPr lang="zh-CN" altLang="en-US" sz="1600"/>
          </a:p>
          <a:p>
            <a:pPr>
              <a:lnSpc>
                <a:spcPct val="120000"/>
              </a:lnSpc>
            </a:pPr>
            <a:r>
              <a:rPr lang="zh-CN" altLang="en-US" sz="1600"/>
              <a:t>Q2、识别并指出干式报警阀组、气压维持装置和充气设备?</a:t>
            </a:r>
            <a:endParaRPr lang="zh-CN" altLang="en-US" sz="1600"/>
          </a:p>
          <a:p>
            <a:pPr>
              <a:lnSpc>
                <a:spcPct val="120000"/>
              </a:lnSpc>
            </a:pPr>
            <a:r>
              <a:rPr lang="zh-CN" altLang="en-US" sz="1600"/>
              <a:t>根据实物指出能说出湿式、干式系统的部件区别。</a:t>
            </a:r>
            <a:endParaRPr lang="zh-CN" altLang="en-US" sz="1600"/>
          </a:p>
          <a:p>
            <a:pPr>
              <a:lnSpc>
                <a:spcPct val="120000"/>
              </a:lnSpc>
            </a:pPr>
            <a:r>
              <a:rPr lang="zh-CN" altLang="en-US" sz="1600"/>
              <a:t>Q3、识别洒水喷头(按安装方式、结构形式、热敏感元件、动作温度、响应时间、应用场所分类，至少提问3种)?</a:t>
            </a:r>
            <a:endParaRPr lang="zh-CN" altLang="en-US" sz="1600"/>
          </a:p>
          <a:p>
            <a:pPr>
              <a:lnSpc>
                <a:spcPct val="120000"/>
              </a:lnSpc>
            </a:pPr>
            <a:r>
              <a:rPr lang="zh-CN" altLang="en-US" sz="1600"/>
              <a:t>1、按安装方式:直立型、下垂型、边墙型、吊顶型、通用型</a:t>
            </a:r>
            <a:endParaRPr lang="zh-CN" altLang="en-US" sz="1600"/>
          </a:p>
          <a:p>
            <a:pPr>
              <a:lnSpc>
                <a:spcPct val="120000"/>
              </a:lnSpc>
            </a:pPr>
            <a:r>
              <a:rPr lang="zh-CN" altLang="en-US" sz="1600"/>
              <a:t>2、按热敏元件分类:易熔金属喷头、玻璃球喷头</a:t>
            </a:r>
            <a:endParaRPr lang="zh-CN" altLang="en-US" sz="1600"/>
          </a:p>
          <a:p>
            <a:pPr>
              <a:lnSpc>
                <a:spcPct val="120000"/>
              </a:lnSpc>
            </a:pPr>
            <a:r>
              <a:rPr lang="zh-CN" altLang="en-US" sz="1600"/>
              <a:t>3、按结构形式分:开式喷头、闭式喷头</a:t>
            </a:r>
            <a:endParaRPr lang="zh-CN" altLang="en-US" sz="1600"/>
          </a:p>
          <a:p>
            <a:pPr>
              <a:lnSpc>
                <a:spcPct val="120000"/>
              </a:lnSpc>
            </a:pPr>
            <a:r>
              <a:rPr lang="zh-CN" altLang="en-US" sz="1600"/>
              <a:t>4、按响应时间分:快速响应喷头、标准响应喷头、特殊响应喷头</a:t>
            </a:r>
            <a:endParaRPr lang="zh-CN" altLang="en-US" sz="1600"/>
          </a:p>
          <a:p>
            <a:pPr>
              <a:lnSpc>
                <a:spcPct val="120000"/>
              </a:lnSpc>
            </a:pPr>
            <a:r>
              <a:rPr lang="zh-CN" altLang="en-US" sz="1600"/>
              <a:t>5、按动作温度分:橙色57</a:t>
            </a:r>
            <a:r>
              <a:rPr lang="zh-CN" altLang="en-US" sz="1600">
                <a:sym typeface="+mn-ea"/>
              </a:rPr>
              <a:t>℃</a:t>
            </a:r>
            <a:r>
              <a:rPr lang="zh-CN" altLang="en-US" sz="1600"/>
              <a:t>、红色68℃、黄色79℃、绿色93℃、蓝色141℃</a:t>
            </a:r>
            <a:endParaRPr lang="zh-CN" altLang="en-US" sz="1600"/>
          </a:p>
          <a:p>
            <a:pPr>
              <a:lnSpc>
                <a:spcPct val="120000"/>
              </a:lnSpc>
            </a:pPr>
            <a:r>
              <a:rPr lang="zh-CN" altLang="en-US" sz="1600"/>
              <a:t>6、按应用场所分:湿式系统(直立型、下垂型、边墙型、吊顶型、通用型)干式系统(直立型喷头、干式下垂喷头)</a:t>
            </a: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00">
                <a:sym typeface="+mn-ea"/>
              </a:rPr>
              <a:t>消防电话系统保养(保养项目5/11)</a:t>
            </a:r>
            <a:endParaRPr lang="zh-CN" altLang="en-US" sz="2200"/>
          </a:p>
        </p:txBody>
      </p:sp>
      <p:sp>
        <p:nvSpPr>
          <p:cNvPr id="3" name="内容占位符 2"/>
          <p:cNvSpPr>
            <a:spLocks noGrp="1"/>
          </p:cNvSpPr>
          <p:nvPr>
            <p:ph idx="1"/>
          </p:nvPr>
        </p:nvSpPr>
        <p:spPr/>
        <p:txBody>
          <a:bodyPr/>
          <a:p>
            <a:pPr marL="0" indent="0">
              <a:buNone/>
            </a:pPr>
            <a:r>
              <a:rPr lang="zh-CN" altLang="en-US"/>
              <a:t>Q1、如何对消防电话系统进行保养?</a:t>
            </a:r>
            <a:endParaRPr lang="zh-CN" altLang="en-US"/>
          </a:p>
          <a:p>
            <a:pPr marL="0" indent="0">
              <a:buNone/>
            </a:pPr>
            <a:r>
              <a:rPr lang="zh-CN" altLang="en-US"/>
              <a:t>1、使用吸尘器、清洁的干软布进行消防电话系统外观检查保养。</a:t>
            </a:r>
            <a:endParaRPr lang="zh-CN" altLang="en-US"/>
          </a:p>
          <a:p>
            <a:pPr marL="0" indent="0">
              <a:buNone/>
            </a:pPr>
            <a:r>
              <a:rPr lang="zh-CN" altLang="en-US"/>
              <a:t>2、使用工具进行消防电话系统接线检查保养。</a:t>
            </a:r>
            <a:endParaRPr lang="zh-CN" altLang="en-US"/>
          </a:p>
          <a:p>
            <a:pPr marL="0" indent="0">
              <a:buNone/>
            </a:pPr>
            <a:r>
              <a:rPr lang="zh-CN" altLang="en-US"/>
              <a:t>3、进行呼叫、通话及总机自检、消音、复位等功能检查。</a:t>
            </a:r>
            <a:endParaRPr lang="zh-CN" altLang="en-US"/>
          </a:p>
          <a:p>
            <a:pPr marL="0" indent="0">
              <a:buNone/>
            </a:pPr>
            <a:r>
              <a:rPr lang="zh-CN" altLang="en-US"/>
              <a:t>4、保养完成后，对消防电话总机进行复位和自检，等待2Min后观察消防电话总机是否处于正常监视状态。</a:t>
            </a:r>
            <a:endParaRPr lang="zh-CN" altLang="en-US"/>
          </a:p>
          <a:p>
            <a:pPr marL="0" indent="0">
              <a:buNone/>
            </a:pPr>
            <a:r>
              <a:rPr lang="zh-CN" altLang="en-US"/>
              <a:t>5、填写《建筑消防设施保养记录表》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00">
                <a:sym typeface="+mn-ea"/>
              </a:rPr>
              <a:t>消防应急广播系统保养(保养项目6/11)</a:t>
            </a:r>
            <a:endParaRPr lang="zh-CN" altLang="en-US" sz="2200"/>
          </a:p>
        </p:txBody>
      </p:sp>
      <p:sp>
        <p:nvSpPr>
          <p:cNvPr id="3" name="内容占位符 2"/>
          <p:cNvSpPr>
            <a:spLocks noGrp="1"/>
          </p:cNvSpPr>
          <p:nvPr>
            <p:ph idx="1"/>
          </p:nvPr>
        </p:nvSpPr>
        <p:spPr/>
        <p:txBody>
          <a:bodyPr>
            <a:normAutofit lnSpcReduction="10000"/>
          </a:bodyPr>
          <a:p>
            <a:r>
              <a:rPr lang="zh-CN" altLang="en-US"/>
              <a:t>Q1、如何对消防应急广播系统进行保养?</a:t>
            </a:r>
            <a:endParaRPr lang="zh-CN" altLang="en-US"/>
          </a:p>
          <a:p>
            <a:pPr marL="0" indent="0">
              <a:buNone/>
            </a:pPr>
            <a:r>
              <a:rPr lang="zh-CN" altLang="en-US"/>
              <a:t>1、使用吸尘器、清洁的干软布进行消防应急广播系统外观检查保养。</a:t>
            </a:r>
            <a:endParaRPr lang="zh-CN" altLang="en-US"/>
          </a:p>
          <a:p>
            <a:pPr marL="0" indent="0">
              <a:buNone/>
            </a:pPr>
            <a:r>
              <a:rPr lang="zh-CN" altLang="en-US"/>
              <a:t>2、使用工具进行消防应急广播系统接线检查保养。</a:t>
            </a:r>
            <a:endParaRPr lang="zh-CN" altLang="en-US"/>
          </a:p>
          <a:p>
            <a:pPr marL="0" indent="0">
              <a:buNone/>
            </a:pPr>
            <a:r>
              <a:rPr lang="zh-CN" altLang="en-US"/>
              <a:t>3、手动和自动状态下启动消防应急广播，监听扬声器有声音输出，语音清晰，用声级计测量声压级，扬声器正前方3m处声压级不应小于65dB且不大于115dB。</a:t>
            </a:r>
            <a:endParaRPr lang="zh-CN" altLang="en-US"/>
          </a:p>
          <a:p>
            <a:pPr marL="0" indent="0">
              <a:buNone/>
            </a:pPr>
            <a:r>
              <a:rPr lang="zh-CN" altLang="en-US"/>
              <a:t>4、自动状态下测试广播与火灾声警报交替循环播放功能，消防应急广播能与火灾声警报分时交替循环播放。</a:t>
            </a:r>
            <a:endParaRPr lang="zh-CN" altLang="en-US"/>
          </a:p>
          <a:p>
            <a:pPr marL="0" indent="0">
              <a:buNone/>
            </a:pPr>
            <a:r>
              <a:rPr lang="zh-CN" altLang="en-US"/>
              <a:t>5、保养完成后，对消防应急广播系统进行复位和自检，等待2min后观察消防应急广播系统是否处于正常监视状态。</a:t>
            </a:r>
            <a:endParaRPr lang="zh-CN" altLang="en-US"/>
          </a:p>
          <a:p>
            <a:pPr marL="0" indent="0">
              <a:buNone/>
            </a:pPr>
            <a:r>
              <a:rPr lang="zh-CN" altLang="en-US"/>
              <a:t>6、填写《建筑消防设施保养记录表》。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00">
                <a:sym typeface="+mn-ea"/>
              </a:rPr>
              <a:t>消防电梯挡水、排水设施保养(保养项目7/11)</a:t>
            </a:r>
            <a:endParaRPr lang="zh-CN" altLang="en-US" sz="2200"/>
          </a:p>
        </p:txBody>
      </p:sp>
      <p:sp>
        <p:nvSpPr>
          <p:cNvPr id="3" name="内容占位符 2"/>
          <p:cNvSpPr>
            <a:spLocks noGrp="1"/>
          </p:cNvSpPr>
          <p:nvPr>
            <p:ph idx="1"/>
          </p:nvPr>
        </p:nvSpPr>
        <p:spPr/>
        <p:txBody>
          <a:bodyPr/>
          <a:p>
            <a:r>
              <a:rPr lang="zh-CN" altLang="en-US"/>
              <a:t>Q1、如何对消防电梯挡水、排水设施进行保养?</a:t>
            </a:r>
            <a:endParaRPr lang="zh-CN" altLang="en-US"/>
          </a:p>
          <a:p>
            <a:pPr marL="0" indent="0">
              <a:buNone/>
            </a:pPr>
            <a:r>
              <a:rPr lang="zh-CN" altLang="en-US"/>
              <a:t>1、检查挡水漫坡的高度要求(消防电梯前室如设有挡水漫坡，应无破损，高度为4~5cm)。</a:t>
            </a:r>
            <a:endParaRPr lang="zh-CN" altLang="en-US"/>
          </a:p>
          <a:p>
            <a:pPr marL="0" indent="0">
              <a:buNone/>
            </a:pPr>
            <a:r>
              <a:rPr lang="zh-CN" altLang="en-US"/>
              <a:t>2、检查排水井的容积要求(排水井的容量不应小于2m3)。</a:t>
            </a:r>
            <a:endParaRPr lang="zh-CN" altLang="en-US"/>
          </a:p>
          <a:p>
            <a:pPr marL="0" indent="0">
              <a:buNone/>
            </a:pPr>
            <a:r>
              <a:rPr lang="zh-CN" altLang="en-US"/>
              <a:t>3、检查排水泵的流量要求(排水泵的排水量不应小于10l/s)。</a:t>
            </a:r>
            <a:endParaRPr lang="zh-CN" altLang="en-US"/>
          </a:p>
          <a:p>
            <a:pPr marL="0" indent="0">
              <a:buNone/>
            </a:pPr>
            <a:r>
              <a:rPr lang="zh-CN" altLang="en-US"/>
              <a:t>4、填写《建筑消防设施保养记录表》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00">
                <a:sym typeface="+mn-ea"/>
              </a:rPr>
              <a:t>消防增(稳)压设施保养(保养项目8/11)</a:t>
            </a:r>
            <a:endParaRPr lang="zh-CN" altLang="en-US" sz="2200"/>
          </a:p>
        </p:txBody>
      </p:sp>
      <p:sp>
        <p:nvSpPr>
          <p:cNvPr id="3" name="内容占位符 2"/>
          <p:cNvSpPr>
            <a:spLocks noGrp="1"/>
          </p:cNvSpPr>
          <p:nvPr>
            <p:ph idx="1"/>
          </p:nvPr>
        </p:nvSpPr>
        <p:spPr/>
        <p:txBody>
          <a:bodyPr/>
          <a:p>
            <a:r>
              <a:rPr lang="zh-CN" altLang="en-US"/>
              <a:t>Q1、如何对消防增(稳)压设施进行保养?</a:t>
            </a:r>
            <a:endParaRPr lang="zh-CN" altLang="en-US"/>
          </a:p>
          <a:p>
            <a:pPr marL="0" indent="0">
              <a:buNone/>
            </a:pPr>
            <a:r>
              <a:rPr lang="zh-CN" altLang="en-US"/>
              <a:t>1、进行工作环境检查，及时进行清扫、清理和维修。</a:t>
            </a:r>
            <a:endParaRPr lang="zh-CN" altLang="en-US"/>
          </a:p>
          <a:p>
            <a:pPr marL="0" indent="0">
              <a:buNone/>
            </a:pPr>
            <a:r>
              <a:rPr lang="zh-CN" altLang="en-US"/>
              <a:t>2、检查增稳压设施组件是否齐全，查看外观和标识情况，做好外观清洁、除锈、补漆工作。</a:t>
            </a:r>
            <a:endParaRPr lang="zh-CN" altLang="en-US"/>
          </a:p>
          <a:p>
            <a:pPr marL="0" indent="0">
              <a:buNone/>
            </a:pPr>
            <a:r>
              <a:rPr lang="zh-CN" altLang="en-US"/>
              <a:t>3、检查法兰及管道连接处有无渗漏，各阀门启闭功能和状态是否正常。</a:t>
            </a:r>
            <a:endParaRPr lang="zh-CN" altLang="en-US"/>
          </a:p>
          <a:p>
            <a:pPr marL="0" indent="0">
              <a:buNone/>
            </a:pPr>
            <a:r>
              <a:rPr lang="zh-CN" altLang="en-US"/>
              <a:t>4、检查稳压泵自动启停和运转情况是否正常。</a:t>
            </a:r>
            <a:endParaRPr lang="zh-CN" altLang="en-US"/>
          </a:p>
          <a:p>
            <a:pPr marL="0" indent="0">
              <a:buNone/>
            </a:pPr>
            <a:r>
              <a:rPr lang="zh-CN" altLang="en-US"/>
              <a:t>5、填写《建筑消防设施保养记录表》。</a:t>
            </a:r>
            <a:endParaRPr lang="zh-CN" altLang="en-US"/>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ctr"/>
            <a:r>
              <a:rPr lang="zh-CN" altLang="en-US" sz="2200">
                <a:sym typeface="+mn-ea"/>
              </a:rPr>
              <a:t>湿式、干式自动喷水灭火系统保养</a:t>
            </a:r>
            <a:r>
              <a:rPr lang="en-US" altLang="zh-CN" sz="2200">
                <a:sym typeface="+mn-ea"/>
              </a:rPr>
              <a:t>1</a:t>
            </a:r>
            <a:r>
              <a:rPr lang="zh-CN" altLang="en-US" sz="2200">
                <a:sym typeface="+mn-ea"/>
              </a:rPr>
              <a:t>(保养项目9/11)</a:t>
            </a:r>
            <a:endParaRPr lang="zh-CN" altLang="en-US" sz="2200">
              <a:sym typeface="+mn-ea"/>
            </a:endParaRPr>
          </a:p>
        </p:txBody>
      </p:sp>
      <p:sp>
        <p:nvSpPr>
          <p:cNvPr id="3" name="内容占位符 2"/>
          <p:cNvSpPr>
            <a:spLocks noGrp="1"/>
          </p:cNvSpPr>
          <p:nvPr>
            <p:ph idx="1"/>
          </p:nvPr>
        </p:nvSpPr>
        <p:spPr>
          <a:xfrm>
            <a:off x="608400" y="1313870"/>
            <a:ext cx="10969200" cy="4759200"/>
          </a:xfrm>
        </p:spPr>
        <p:txBody>
          <a:bodyPr>
            <a:noAutofit/>
          </a:bodyPr>
          <a:p>
            <a:pPr>
              <a:lnSpc>
                <a:spcPct val="110000"/>
              </a:lnSpc>
            </a:pPr>
            <a:r>
              <a:rPr lang="zh-CN" altLang="en-US" sz="1600"/>
              <a:t>Q1、如何对湿式、干式系统的阀门、管道以及报警阀组进行保养?</a:t>
            </a:r>
            <a:endParaRPr lang="zh-CN" altLang="en-US" sz="1600"/>
          </a:p>
          <a:p>
            <a:pPr marL="0" indent="0">
              <a:lnSpc>
                <a:spcPct val="110000"/>
              </a:lnSpc>
              <a:buNone/>
            </a:pPr>
            <a:r>
              <a:rPr lang="zh-CN" altLang="en-US" sz="1600"/>
              <a:t>1、检查系统各控制阀门，发现阀门有漏水、锈蚀等情况的，更换阀门密封垫，修理或更换阀门，对锈蚀部位进行除锈。</a:t>
            </a:r>
            <a:endParaRPr lang="zh-CN" altLang="en-US" sz="1600"/>
          </a:p>
          <a:p>
            <a:pPr marL="0" indent="0">
              <a:lnSpc>
                <a:spcPct val="110000"/>
              </a:lnSpc>
              <a:buNone/>
            </a:pPr>
            <a:r>
              <a:rPr lang="zh-CN" altLang="en-US" sz="1600"/>
              <a:t>2、检查室外阀门井,发现积水垃圾或杂物的，及时排除积水,清理垃圾、杂物。发现控制阀门未完全开启或关闭的完全启闭到位。</a:t>
            </a:r>
            <a:endParaRPr lang="zh-CN" altLang="en-US" sz="1600"/>
          </a:p>
          <a:p>
            <a:pPr marL="0" indent="0">
              <a:lnSpc>
                <a:spcPct val="110000"/>
              </a:lnSpc>
              <a:buNone/>
            </a:pPr>
            <a:r>
              <a:rPr lang="zh-CN" altLang="en-US" sz="1600"/>
              <a:t>3、检查发现管道漆面脱落、管道接头存在渗漏、锈蚀的，应进行补漆、补漏，除锈处理。检查发现支架、吊架、管卡有松动脱落的，应进行补焊和紧固处理。</a:t>
            </a:r>
            <a:endParaRPr lang="zh-CN" altLang="en-US" sz="1600"/>
          </a:p>
          <a:p>
            <a:pPr marL="0" indent="0">
              <a:lnSpc>
                <a:spcPct val="110000"/>
              </a:lnSpc>
              <a:buNone/>
            </a:pPr>
            <a:r>
              <a:rPr lang="zh-CN" altLang="en-US" sz="1600"/>
              <a:t>4、检查报警阀组的标识是否完好、清晰，报警阀组组件是否齐全,表面有无裂纹、损伤等现象。检查各阀门的启闭状态、启闭标识、锁具设置和信号阀信号反馈情况是否正常，报警阀组设置场所的排水设施是否通畅。 </a:t>
            </a:r>
            <a:endParaRPr lang="zh-CN" altLang="en-US" sz="1600"/>
          </a:p>
          <a:p>
            <a:pPr>
              <a:lnSpc>
                <a:spcPct val="110000"/>
              </a:lnSpc>
            </a:pPr>
            <a:r>
              <a:rPr lang="zh-CN" altLang="en-US" sz="1600"/>
              <a:t>Q2、如何对湿式、干式系统的水流指示器和试水装置进行保养?</a:t>
            </a:r>
            <a:endParaRPr lang="zh-CN" altLang="en-US" sz="1600"/>
          </a:p>
          <a:p>
            <a:pPr marL="0" indent="0">
              <a:lnSpc>
                <a:spcPct val="110000"/>
              </a:lnSpc>
              <a:buNone/>
            </a:pPr>
            <a:r>
              <a:rPr lang="zh-CN" altLang="en-US" sz="1600"/>
              <a:t>1、检查水流指示器,发现有异物、杂质等卡阻浆片的，及时清除，开启末端试水装置或试水阀,检查水流指示器的报警情况，发现存在断路、接线不实等情况的，重新接线至正常，发现调整螺母与触头未到位的，重新调试到位</a:t>
            </a:r>
            <a:endParaRPr lang="zh-CN" altLang="en-US" sz="1600"/>
          </a:p>
          <a:p>
            <a:pPr marL="0" indent="0">
              <a:lnSpc>
                <a:spcPct val="110000"/>
              </a:lnSpc>
              <a:buNone/>
            </a:pPr>
            <a:r>
              <a:rPr lang="zh-CN" altLang="en-US" sz="1600"/>
              <a:t>2、检查系统(区域)末端试水装置、楼层试水阀的设置位置是否便于操作和观察，有无排水设施。检查末端试水装置压力表能否准确监测系统、保护区域最不利点静压值。通过放水实验，检查系统启动、报警功能以及出水情况是否正常</a:t>
            </a:r>
            <a:endParaRPr lang="zh-CN" altLang="en-US" sz="1600"/>
          </a:p>
          <a:p>
            <a:pPr marL="0" indent="0">
              <a:buNone/>
            </a:pPr>
            <a:endParaRPr lang="zh-CN" altLang="en-US" sz="1600"/>
          </a:p>
        </p:txBody>
      </p:sp>
      <p:sp>
        <p:nvSpPr>
          <p:cNvPr id="4" name="灯片编号占位符 3"/>
          <p:cNvSpPr>
            <a:spLocks noGrp="1"/>
          </p:cNvSpPr>
          <p:nvPr>
            <p:ph type="sldNum" sz="quarter" idx="12"/>
          </p:nvPr>
        </p:nvSpPr>
        <p:spPr/>
        <p:txBody>
          <a:bodyPr/>
          <a:p>
            <a:fld id="{49AE70B2-8BF9-45C0-BB95-33D1B9D3A854}" type="slidenum">
              <a:rPr lang="zh-CN" altLang="en-US" smtClean="0"/>
            </a:fld>
            <a:endParaRPr lang="zh-CN" altLang="en-US"/>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BEAUTIFY_FLAG" val="#wm#"/>
  <p:tag name="KSO_WM_TEMPLATE_CATEGORY" val="custom"/>
  <p:tag name="KSO_WM_TEMPLATE_INDEX" val="20205081"/>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BEAUTIFY_FLAG" val="#wm#"/>
  <p:tag name="KSO_WM_TEMPLATE_CATEGORY" val="custom"/>
  <p:tag name="KSO_WM_TEMPLATE_INDEX" val="20205081"/>
</p:tagLst>
</file>

<file path=ppt/tags/tag104.xml><?xml version="1.0" encoding="utf-8"?>
<p:tagLst xmlns:p="http://schemas.openxmlformats.org/presentationml/2006/main">
  <p:tag name="KSO_WM_BEAUTIFY_FLAG" val="#wm#"/>
  <p:tag name="KSO_WM_TEMPLATE_CATEGORY" val="custom"/>
  <p:tag name="KSO_WM_TEMPLATE_INDEX" val="20205081"/>
</p:tagLst>
</file>

<file path=ppt/tags/tag105.xml><?xml version="1.0" encoding="utf-8"?>
<p:tagLst xmlns:p="http://schemas.openxmlformats.org/presentationml/2006/main">
  <p:tag name="KSO_WM_BEAUTIFY_FLAG" val="#wm#"/>
  <p:tag name="KSO_WM_TEMPLATE_CATEGORY" val="custom"/>
  <p:tag name="KSO_WM_TEMPLATE_INDEX" val="20205081"/>
</p:tagLst>
</file>

<file path=ppt/tags/tag106.xml><?xml version="1.0" encoding="utf-8"?>
<p:tagLst xmlns:p="http://schemas.openxmlformats.org/presentationml/2006/main">
  <p:tag name="commondata" val="eyJoZGlkIjoiZjkxYjMxZjU2NWJhYjVlZTczMWIxZWE2MzRkNmI3OWIifQ=="/>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BEAUTIFY_FLAG" val="#wm#"/>
  <p:tag name="KSO_WM_TEMPLATE_CATEGORY" val="custom"/>
  <p:tag name="KSO_WM_TEMPLATE_INDEX" val="20205081"/>
</p:tagLst>
</file>

<file path=ppt/tags/tag64.xml><?xml version="1.0" encoding="utf-8"?>
<p:tagLst xmlns:p="http://schemas.openxmlformats.org/presentationml/2006/main">
  <p:tag name="KSO_WM_BEAUTIFY_FLAG" val="#wm#"/>
  <p:tag name="KSO_WM_TEMPLATE_CATEGORY" val="custom"/>
  <p:tag name="KSO_WM_TEMPLATE_INDEX" val="20205081"/>
</p:tagLst>
</file>

<file path=ppt/tags/tag65.xml><?xml version="1.0" encoding="utf-8"?>
<p:tagLst xmlns:p="http://schemas.openxmlformats.org/presentationml/2006/main">
  <p:tag name="KSO_WM_BEAUTIFY_FLAG" val="#wm#"/>
  <p:tag name="KSO_WM_TEMPLATE_CATEGORY" val="custom"/>
  <p:tag name="KSO_WM_TEMPLATE_INDEX" val="20205081"/>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BEAUTIFY_FLAG" val="#wm#"/>
  <p:tag name="KSO_WM_TEMPLATE_CATEGORY" val="custom"/>
  <p:tag name="KSO_WM_TEMPLATE_INDEX" val="20205081"/>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BEAUTIFY_FLAG" val="#wm#"/>
  <p:tag name="KSO_WM_TEMPLATE_CATEGORY" val="custom"/>
  <p:tag name="KSO_WM_TEMPLATE_INDEX" val="20205081"/>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BEAUTIFY_FLAG" val="#wm#"/>
  <p:tag name="KSO_WM_TEMPLATE_CATEGORY" val="custom"/>
  <p:tag name="KSO_WM_TEMPLATE_INDEX" val="20205081"/>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BEAUTIFY_FLAG" val="#wm#"/>
  <p:tag name="KSO_WM_TEMPLATE_CATEGORY" val="custom"/>
  <p:tag name="KSO_WM_TEMPLATE_INDEX" val="20205081"/>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BEAUTIFY_FLAG" val="#wm#"/>
  <p:tag name="KSO_WM_TEMPLATE_CATEGORY" val="custom"/>
  <p:tag name="KSO_WM_TEMPLATE_INDEX" val="20205081"/>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14426</Words>
  <Application>WPS 演示</Application>
  <PresentationFormat>宽屏</PresentationFormat>
  <Paragraphs>630</Paragraphs>
  <Slides>43</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43</vt:i4>
      </vt:variant>
    </vt:vector>
  </HeadingPairs>
  <TitlesOfParts>
    <vt:vector size="52" baseType="lpstr">
      <vt:lpstr>Arial</vt:lpstr>
      <vt:lpstr>宋体</vt:lpstr>
      <vt:lpstr>Wingdings</vt:lpstr>
      <vt:lpstr>Wingdings</vt:lpstr>
      <vt:lpstr>微软雅黑</vt:lpstr>
      <vt:lpstr>Arial Unicode MS</vt:lpstr>
      <vt:lpstr>Calibri</vt:lpstr>
      <vt:lpstr>华文细黑</vt:lpstr>
      <vt:lpstr>WPS</vt:lpstr>
      <vt:lpstr>消防控制室相关设备保养(保养项目1/11)</vt:lpstr>
      <vt:lpstr>电气火灾监控器和可燃气体报警控制器保养(保养项目2/11)</vt:lpstr>
      <vt:lpstr>消防设备末端配电装置保养(保养项目3/11)</vt:lpstr>
      <vt:lpstr>线型感烟、感温火灾探测器的保养(保养项目4/11)</vt:lpstr>
      <vt:lpstr>消防电话系统保养(保养项目5/11)</vt:lpstr>
      <vt:lpstr>消防应急广播系统保养(保养项目6/11)</vt:lpstr>
      <vt:lpstr>消防电梯挡水、排水设施保养(保养项目7/11)</vt:lpstr>
      <vt:lpstr>消防增(稳)压设施保养(保养项目8/11)</vt:lpstr>
      <vt:lpstr>湿式、干式自动喷水灭火系统保养1(保养项目9/11)</vt:lpstr>
      <vt:lpstr>湿式、干式自动喷水灭火系统保养2(保养项目9/11)</vt:lpstr>
      <vt:lpstr>防(排)烟风机保养(保养项目10/11)</vt:lpstr>
      <vt:lpstr>消防应急照明和疏散指示系统控制器保养(保养项目11/11)</vt:lpstr>
      <vt:lpstr>更换火灾自动报警系统组件1(维修更换项目1/9)</vt:lpstr>
      <vt:lpstr>更换火灾自动报警系统组件1(维修更换项目1/9)</vt:lpstr>
      <vt:lpstr>更换火灾自动报警系统组件2(维修更换项目1/9)</vt:lpstr>
      <vt:lpstr>消防电话系统、消防应急广播系统组件更换(维修更换项目2/9)</vt:lpstr>
      <vt:lpstr>湿式、干式自动喷水灭火系统组件更换1(维修更换项目3/9)</vt:lpstr>
      <vt:lpstr>湿式、干式自动喷水灭火系统组件更换2(维修更换项目3/9)</vt:lpstr>
      <vt:lpstr>消火栓箱组件更换1(维修更换项目4/9)</vt:lpstr>
      <vt:lpstr>消火栓箱组件更换2(维修更换项目4/9)</vt:lpstr>
      <vt:lpstr>更换防火卷帘组件(维修)更换项目5/9)</vt:lpstr>
      <vt:lpstr>更换防火门组件(维修更换项目6/9)</vt:lpstr>
      <vt:lpstr>更换消防应急灯具(维修更换项目7/9)</vt:lpstr>
      <vt:lpstr>更换防烟排烟系统组件(维修更换项目8/9)</vt:lpstr>
      <vt:lpstr>维修水基型灭火器(维修更换项目9/9)</vt:lpstr>
      <vt:lpstr>湿式、干式自动喷水灭火系统组件功能的测试(检查测试项目1/7)</vt:lpstr>
      <vt:lpstr>湿式、干式自动喷水灭火系统组件检查(检查测试项目2/7)</vt:lpstr>
      <vt:lpstr>火灾自动报警系统组件功能测试(检查测试项目3/7)</vt:lpstr>
      <vt:lpstr>火灾自动报警系统组件(检查测试项目4/7)</vt:lpstr>
      <vt:lpstr>火灾自动报警系统组件(检查测试项目4/7)</vt:lpstr>
      <vt:lpstr>火灾显示盘功能测试(检查测试项目5/7)</vt:lpstr>
      <vt:lpstr>火灾自动报警系统接地电阻测试(检查测试项目6/7)</vt:lpstr>
      <vt:lpstr>线型火灾探测器的火警和故障报警功能测试(检查测试项目7/7)</vt:lpstr>
      <vt:lpstr>线型火灾探测器的火警和故障报警功能测试(检查测试项目7/7)</vt:lpstr>
      <vt:lpstr>防火门操作(操作口述项目1/8)</vt:lpstr>
      <vt:lpstr>应急照明控制器操作(操作口述项目2/8)</vt:lpstr>
      <vt:lpstr>手动、机械方式释放防火卷帘(操作口述项目3/8)</vt:lpstr>
      <vt:lpstr>操作增(稳)压泵组电气控制柜(操作口述项目4/8)</vt:lpstr>
      <vt:lpstr>操作增(稳)压泵组电气控制柜(操作口述项目4/8)</vt:lpstr>
      <vt:lpstr>电梯紧急迫降操作(操作口述项目5/8)</vt:lpstr>
      <vt:lpstr>消防电话操作(操作口述项目6/8) </vt:lpstr>
      <vt:lpstr>历史信息查询操作(操作口述项目7/8)</vt:lpstr>
      <vt:lpstr>自动喷水灭火系统类型区分(操作口述项目8/8)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郭</cp:lastModifiedBy>
  <cp:revision>178</cp:revision>
  <dcterms:created xsi:type="dcterms:W3CDTF">2019-06-19T02:08:00Z</dcterms:created>
  <dcterms:modified xsi:type="dcterms:W3CDTF">2024-06-07T01:24:23Z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2052-12.1.0.16929</vt:lpwstr>
  </property>
  <property fmtid="{D5CDD505-2E9C-101B-9397-08002B2CF9AE}" pid="3" name="ICV">
    <vt:lpwstr>96AED64B3CAB4B2D925AD17E6B1D9577_12</vt:lpwstr>
  </property>
</Properties>
</file>