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sldIdLst>
    <p:sldId id="256" r:id="rId3"/>
    <p:sldId id="585" r:id="rId5"/>
    <p:sldId id="530" r:id="rId6"/>
    <p:sldId id="565" r:id="rId7"/>
    <p:sldId id="594" r:id="rId8"/>
    <p:sldId id="595" r:id="rId9"/>
    <p:sldId id="596" r:id="rId10"/>
    <p:sldId id="771" r:id="rId11"/>
    <p:sldId id="772" r:id="rId12"/>
    <p:sldId id="597" r:id="rId13"/>
    <p:sldId id="695" r:id="rId14"/>
    <p:sldId id="845" r:id="rId15"/>
    <p:sldId id="846" r:id="rId16"/>
    <p:sldId id="796" r:id="rId17"/>
    <p:sldId id="589" r:id="rId18"/>
    <p:sldId id="600" r:id="rId19"/>
    <p:sldId id="630" r:id="rId20"/>
    <p:sldId id="631" r:id="rId21"/>
    <p:sldId id="632" r:id="rId22"/>
    <p:sldId id="633" r:id="rId23"/>
    <p:sldId id="634" r:id="rId24"/>
    <p:sldId id="663" r:id="rId25"/>
    <p:sldId id="852" r:id="rId26"/>
    <p:sldId id="854" r:id="rId27"/>
    <p:sldId id="664" r:id="rId28"/>
    <p:sldId id="853" r:id="rId29"/>
    <p:sldId id="824" r:id="rId30"/>
    <p:sldId id="770" r:id="rId31"/>
    <p:sldId id="665" r:id="rId32"/>
    <p:sldId id="737" r:id="rId33"/>
    <p:sldId id="738" r:id="rId34"/>
    <p:sldId id="591" r:id="rId35"/>
    <p:sldId id="635" r:id="rId36"/>
    <p:sldId id="666" r:id="rId37"/>
    <p:sldId id="768" r:id="rId38"/>
    <p:sldId id="769" r:id="rId39"/>
    <p:sldId id="797" r:id="rId40"/>
    <p:sldId id="826" r:id="rId41"/>
    <p:sldId id="798" r:id="rId42"/>
    <p:sldId id="592" r:id="rId43"/>
    <p:sldId id="662" r:id="rId44"/>
    <p:sldId id="848" r:id="rId45"/>
    <p:sldId id="849" r:id="rId46"/>
    <p:sldId id="850" r:id="rId47"/>
    <p:sldId id="851" r:id="rId48"/>
    <p:sldId id="847" r:id="rId49"/>
    <p:sldId id="803" r:id="rId50"/>
    <p:sldId id="799" r:id="rId51"/>
    <p:sldId id="800" r:id="rId52"/>
    <p:sldId id="825" r:id="rId53"/>
    <p:sldId id="801" r:id="rId54"/>
    <p:sldId id="586" r:id="rId55"/>
  </p:sldIdLst>
  <p:sldSz cx="9144000" cy="5143500" type="screen16x9"/>
  <p:notesSz cx="6858000" cy="9144000"/>
  <p:custShowLst>
    <p:custShow name="自定义放映 1" id="0">
      <p:sldLst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0002"/>
    <a:srgbClr val="E76200"/>
    <a:srgbClr val="730B02"/>
    <a:srgbClr val="12204D"/>
    <a:srgbClr val="1D347D"/>
    <a:srgbClr val="7EC4FA"/>
    <a:srgbClr val="54A9EA"/>
    <a:srgbClr val="92E4F2"/>
    <a:srgbClr val="D4F5FA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 varScale="1">
        <p:scale>
          <a:sx n="117" d="100"/>
          <a:sy n="117" d="100"/>
        </p:scale>
        <p:origin x="-96" y="-168"/>
      </p:cViewPr>
      <p:guideLst>
        <p:guide orient="horz" pos="1517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CFA826-E658-4CB5-A9AD-3C9DEA137D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 bwMode="auto">
          <a:xfrm>
            <a:off x="304912" y="1"/>
            <a:ext cx="477960" cy="430164"/>
          </a:xfrm>
          <a:prstGeom prst="rect">
            <a:avLst/>
          </a:prstGeom>
          <a:solidFill>
            <a:srgbClr val="9B00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44777" y="100369"/>
            <a:ext cx="477960" cy="430164"/>
          </a:xfrm>
          <a:prstGeom prst="rect">
            <a:avLst/>
          </a:prstGeom>
          <a:solidFill>
            <a:srgbClr val="E7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990694" y="445826"/>
            <a:ext cx="5638652" cy="32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6"/>
          <p:cNvSpPr txBox="1"/>
          <p:nvPr userDrawn="1"/>
        </p:nvSpPr>
        <p:spPr>
          <a:xfrm>
            <a:off x="1066892" y="977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单击此处添加文字输入您的小标题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0" y="530533"/>
            <a:ext cx="9144000" cy="4441454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731A-A5CB-49AC-9CCD-A7CF7E1161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CD09-8254-4FAF-A652-3A236DF8C1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jpeg"/><Relationship Id="rId8" Type="http://schemas.openxmlformats.org/officeDocument/2006/relationships/image" Target="../media/image58.jpeg"/><Relationship Id="rId7" Type="http://schemas.openxmlformats.org/officeDocument/2006/relationships/image" Target="../media/image57.jpeg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jpeg"/><Relationship Id="rId8" Type="http://schemas.openxmlformats.org/officeDocument/2006/relationships/image" Target="../media/image66.GIF"/><Relationship Id="rId7" Type="http://schemas.openxmlformats.org/officeDocument/2006/relationships/image" Target="../media/image65.jpeg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2.GIF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7.jpeg"/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8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1.jpe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0.jpeg"/><Relationship Id="rId7" Type="http://schemas.openxmlformats.org/officeDocument/2006/relationships/image" Target="../media/image99.jpeg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0" Type="http://schemas.openxmlformats.org/officeDocument/2006/relationships/notesSlide" Target="../notesSlides/notesSlide34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5.jpe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7.jpe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9.jpe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0.jpe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1.jpe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2.jpeg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3.jpeg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6.jpeg"/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2.jpeg"/><Relationship Id="rId1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4.jpeg"/><Relationship Id="rId1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5.jpeg"/><Relationship Id="rId1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28" y="-1028583"/>
            <a:ext cx="861774" cy="9239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CN" alt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" y="3509909"/>
            <a:ext cx="9131053" cy="1633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1284" y="1004658"/>
            <a:ext cx="5662716" cy="41388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3411938" y="-1904811"/>
            <a:ext cx="798195" cy="594344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消防工程系统的分类</a:t>
            </a:r>
            <a:endParaRPr lang="zh-CN" alt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48015" y="495424"/>
            <a:ext cx="800219" cy="34289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与材料的识别</a:t>
            </a:r>
            <a:endParaRPr lang="zh-CN" alt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自动报警系统接线方式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Administrator\Desktop\56c4d33222257199e9859066e76c6f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00" y="742998"/>
            <a:ext cx="7983302" cy="4114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自动报警系统探头相关参数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" y="929640"/>
            <a:ext cx="7209790" cy="38169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自动报警系统其它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da1296797d0c0ebf29fadfb3d4c352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15" y="928370"/>
            <a:ext cx="6348000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自动报警系统其它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20ff54c586b7766f04132158ec9e72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1120140"/>
            <a:ext cx="5588945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自动报警系统检测设备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9d14481e24a2ed93e1e235163ef2f24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76935"/>
            <a:ext cx="5191125" cy="3599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2" y="3531311"/>
            <a:ext cx="9131053" cy="163359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5085" y="1"/>
            <a:ext cx="5199829" cy="5164904"/>
          </a:xfrm>
          <a:custGeom>
            <a:avLst/>
            <a:gdLst>
              <a:gd name="connsiteX0" fmla="*/ 0 w 5181584"/>
              <a:gd name="connsiteY0" fmla="*/ 0 h 5713476"/>
              <a:gd name="connsiteX1" fmla="*/ 5181584 w 5181584"/>
              <a:gd name="connsiteY1" fmla="*/ 0 h 5713476"/>
              <a:gd name="connsiteX2" fmla="*/ 5181584 w 5181584"/>
              <a:gd name="connsiteY2" fmla="*/ 5713476 h 5713476"/>
              <a:gd name="connsiteX3" fmla="*/ 0 w 5181584"/>
              <a:gd name="connsiteY3" fmla="*/ 5713476 h 5713476"/>
              <a:gd name="connsiteX4" fmla="*/ 0 w 5181584"/>
              <a:gd name="connsiteY4" fmla="*/ 0 h 5713476"/>
              <a:gd name="connsiteX0-1" fmla="*/ 0 w 5181584"/>
              <a:gd name="connsiteY0-2" fmla="*/ 0 h 5713476"/>
              <a:gd name="connsiteX1-3" fmla="*/ 3222156 w 5181584"/>
              <a:gd name="connsiteY1-4" fmla="*/ 0 h 5713476"/>
              <a:gd name="connsiteX2-5" fmla="*/ 5181584 w 5181584"/>
              <a:gd name="connsiteY2-6" fmla="*/ 5713476 h 5713476"/>
              <a:gd name="connsiteX3-7" fmla="*/ 0 w 5181584"/>
              <a:gd name="connsiteY3-8" fmla="*/ 5713476 h 5713476"/>
              <a:gd name="connsiteX4-9" fmla="*/ 0 w 5181584"/>
              <a:gd name="connsiteY4-10" fmla="*/ 0 h 5713476"/>
              <a:gd name="connsiteX0-11" fmla="*/ 0 w 5181584"/>
              <a:gd name="connsiteY0-12" fmla="*/ 0 h 5713476"/>
              <a:gd name="connsiteX1-13" fmla="*/ 3222156 w 5181584"/>
              <a:gd name="connsiteY1-14" fmla="*/ 0 h 5713476"/>
              <a:gd name="connsiteX2-15" fmla="*/ 5181584 w 5181584"/>
              <a:gd name="connsiteY2-16" fmla="*/ 5713476 h 5713476"/>
              <a:gd name="connsiteX3-17" fmla="*/ 0 w 5181584"/>
              <a:gd name="connsiteY3-18" fmla="*/ 5713476 h 5713476"/>
              <a:gd name="connsiteX4-19" fmla="*/ 0 w 5181584"/>
              <a:gd name="connsiteY4-20" fmla="*/ 0 h 5713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81584" h="5713476">
                <a:moveTo>
                  <a:pt x="0" y="0"/>
                </a:moveTo>
                <a:lnTo>
                  <a:pt x="3222156" y="0"/>
                </a:lnTo>
                <a:lnTo>
                  <a:pt x="5181584" y="5713476"/>
                </a:lnTo>
                <a:lnTo>
                  <a:pt x="0" y="5713476"/>
                </a:lnTo>
                <a:lnTo>
                  <a:pt x="0" y="0"/>
                </a:lnTo>
                <a:close/>
              </a:path>
            </a:pathLst>
          </a:custGeom>
          <a:solidFill>
            <a:srgbClr val="9B0002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4385" y="3164840"/>
            <a:ext cx="19805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 defTabSz="802005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冬青黑体简体中文 W3" pitchFamily="34" charset="-122"/>
                <a:ea typeface="冬青黑体简体中文 W3" pitchFamily="34" charset="-122"/>
              </a:rPr>
              <a:t>消火栓系统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冬青黑体简体中文 W3" pitchFamily="34" charset="-122"/>
              <a:ea typeface="冬青黑体简体中文 W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100" y="742998"/>
            <a:ext cx="1099981" cy="1862048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1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1284" y="1026218"/>
            <a:ext cx="5662716" cy="4138842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1701890" y="1083993"/>
            <a:ext cx="1089660" cy="1861185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en-US" altLang="zh-CN" sz="11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5330" y="3667125"/>
            <a:ext cx="231203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177800" indent="-177800" algn="ctr" defTabSz="802005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冬青黑体简体中文 W3" pitchFamily="34" charset="-122"/>
                <a:ea typeface="冬青黑体简体中文 W3" pitchFamily="34" charset="-122"/>
              </a:rPr>
              <a:t>自动喷淋系统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冬青黑体简体中文 W3" pitchFamily="34" charset="-122"/>
              <a:ea typeface="冬青黑体简体中文 W3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  <p:bldP spid="8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9b264f730e519f75c5372194385fb3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996950"/>
            <a:ext cx="3950970" cy="3148965"/>
          </a:xfrm>
          <a:prstGeom prst="rect">
            <a:avLst/>
          </a:prstGeom>
        </p:spPr>
      </p:pic>
      <p:sp>
        <p:nvSpPr>
          <p:cNvPr id="3" name="TextBox 27"/>
          <p:cNvSpPr txBox="1"/>
          <p:nvPr/>
        </p:nvSpPr>
        <p:spPr>
          <a:xfrm>
            <a:off x="1276350" y="4398010"/>
            <a:ext cx="2353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消火栓系统水泵房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图片 3" descr="0bf884de491fa30b37bd284e31925c65"/>
          <p:cNvPicPr>
            <a:picLocks noChangeAspect="1"/>
          </p:cNvPicPr>
          <p:nvPr/>
        </p:nvPicPr>
        <p:blipFill>
          <a:blip r:embed="rId3"/>
          <a:srcRect l="21041" r="16529"/>
          <a:stretch>
            <a:fillRect/>
          </a:stretch>
        </p:blipFill>
        <p:spPr>
          <a:xfrm>
            <a:off x="5462905" y="365760"/>
            <a:ext cx="1774825" cy="2312670"/>
          </a:xfrm>
          <a:prstGeom prst="rect">
            <a:avLst/>
          </a:prstGeom>
        </p:spPr>
      </p:pic>
      <p:pic>
        <p:nvPicPr>
          <p:cNvPr id="5" name="图片 4" descr="bbcb23c8a08d88de558832e8f4a0b0b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45" y="2837815"/>
            <a:ext cx="3082925" cy="1732280"/>
          </a:xfrm>
          <a:prstGeom prst="rect">
            <a:avLst/>
          </a:prstGeom>
        </p:spPr>
      </p:pic>
      <p:sp>
        <p:nvSpPr>
          <p:cNvPr id="7" name="TextBox 27"/>
          <p:cNvSpPr txBox="1"/>
          <p:nvPr/>
        </p:nvSpPr>
        <p:spPr>
          <a:xfrm>
            <a:off x="5993765" y="4570095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卧式消防泵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85710" y="660400"/>
            <a:ext cx="490220" cy="1941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立式多级消防泵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652145" y="23660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立式止回阀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917440" y="4413250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明杆闸阀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图片 8" descr="6dc6ed59792257ee312b1cd7cbe12d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0" y="936625"/>
            <a:ext cx="1715135" cy="1429385"/>
          </a:xfrm>
          <a:prstGeom prst="rect">
            <a:avLst/>
          </a:prstGeom>
        </p:spPr>
      </p:pic>
      <p:pic>
        <p:nvPicPr>
          <p:cNvPr id="12" name="图片 11" descr="5e57cd23853acdb582c407d8d1b1240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30" y="936625"/>
            <a:ext cx="1552575" cy="1429385"/>
          </a:xfrm>
          <a:prstGeom prst="rect">
            <a:avLst/>
          </a:prstGeom>
        </p:spPr>
      </p:pic>
      <p:pic>
        <p:nvPicPr>
          <p:cNvPr id="13" name="图片 12" descr="6dbe4515f6289b07d9a11358171683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80" y="936625"/>
            <a:ext cx="852170" cy="1429385"/>
          </a:xfrm>
          <a:prstGeom prst="rect">
            <a:avLst/>
          </a:prstGeom>
        </p:spPr>
      </p:pic>
      <p:pic>
        <p:nvPicPr>
          <p:cNvPr id="14" name="图片 13" descr="f23a9ca22aaeda66eec53f427bb663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77820" y="2853690"/>
            <a:ext cx="1304290" cy="1549400"/>
          </a:xfrm>
          <a:prstGeom prst="rect">
            <a:avLst/>
          </a:prstGeom>
        </p:spPr>
      </p:pic>
      <p:pic>
        <p:nvPicPr>
          <p:cNvPr id="15" name="图片 14" descr="5d54ffe9b2a2a0c7a3a11be724cffad7"/>
          <p:cNvPicPr>
            <a:picLocks noChangeAspect="1"/>
          </p:cNvPicPr>
          <p:nvPr/>
        </p:nvPicPr>
        <p:blipFill>
          <a:blip r:embed="rId6"/>
          <a:srcRect t="9575" b="9722"/>
          <a:stretch>
            <a:fillRect/>
          </a:stretch>
        </p:blipFill>
        <p:spPr>
          <a:xfrm>
            <a:off x="727710" y="2842895"/>
            <a:ext cx="1715135" cy="1570355"/>
          </a:xfrm>
          <a:prstGeom prst="rect">
            <a:avLst/>
          </a:prstGeom>
        </p:spPr>
      </p:pic>
      <p:sp>
        <p:nvSpPr>
          <p:cNvPr id="16" name="TextBox 27"/>
          <p:cNvSpPr txBox="1"/>
          <p:nvPr/>
        </p:nvSpPr>
        <p:spPr>
          <a:xfrm>
            <a:off x="2693670" y="2366645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消声止回阀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876165" y="237236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手柄碟阀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7016750" y="2366010"/>
            <a:ext cx="1203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涡轮碟阀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卡槽式手柄碟阀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748915" y="440309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卡槽式涡轮碟阀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1" name="图片 20" descr="f48eb9c775bb28b934d9cc56ac4988e1"/>
          <p:cNvPicPr>
            <a:picLocks noChangeAspect="1"/>
          </p:cNvPicPr>
          <p:nvPr/>
        </p:nvPicPr>
        <p:blipFill>
          <a:blip r:embed="rId7"/>
          <a:srcRect l="23453" r="-6678"/>
          <a:stretch>
            <a:fillRect/>
          </a:stretch>
        </p:blipFill>
        <p:spPr>
          <a:xfrm>
            <a:off x="4951730" y="2853690"/>
            <a:ext cx="1622425" cy="1560195"/>
          </a:xfrm>
          <a:prstGeom prst="rect">
            <a:avLst/>
          </a:prstGeom>
        </p:spPr>
      </p:pic>
      <p:pic>
        <p:nvPicPr>
          <p:cNvPr id="22" name="图片 21" descr="c2673b444981854b2e46ca98831c706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80" y="2842895"/>
            <a:ext cx="1178560" cy="1570990"/>
          </a:xfrm>
          <a:prstGeom prst="rect">
            <a:avLst/>
          </a:prstGeom>
        </p:spPr>
      </p:pic>
      <p:sp>
        <p:nvSpPr>
          <p:cNvPr id="23" name="TextBox 27"/>
          <p:cNvSpPr txBox="1"/>
          <p:nvPr/>
        </p:nvSpPr>
        <p:spPr>
          <a:xfrm>
            <a:off x="7167880" y="4413885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暗杆闸阀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fede7216cde7e05d99decec66aca890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010" y="925830"/>
            <a:ext cx="1728000" cy="14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652145" y="23660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卡箍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615180" y="4413250"/>
            <a:ext cx="1745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沟槽整体法兰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693670" y="24422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沟槽三通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725035" y="2447925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沟槽四通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6865620" y="2441575"/>
            <a:ext cx="1477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bg1"/>
                </a:solidFill>
              </a:rPr>
              <a:t>45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度弯头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沟槽机械三通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748915" y="440309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沟槽机械四通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6714490" y="4413885"/>
            <a:ext cx="1764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沟槽分体法兰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9b72c3e117e3c558e9a49db507500a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925830"/>
            <a:ext cx="1440000" cy="1440000"/>
          </a:xfrm>
          <a:prstGeom prst="rect">
            <a:avLst/>
          </a:prstGeom>
        </p:spPr>
      </p:pic>
      <p:pic>
        <p:nvPicPr>
          <p:cNvPr id="4" name="图片 3" descr="e5ed6494602f9d3423276bc2964865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15" y="1001395"/>
            <a:ext cx="1562952" cy="1440000"/>
          </a:xfrm>
          <a:prstGeom prst="rect">
            <a:avLst/>
          </a:prstGeom>
        </p:spPr>
      </p:pic>
      <p:pic>
        <p:nvPicPr>
          <p:cNvPr id="8" name="图片 7" descr="95bf2cbed811032040b48c14cf969b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1001395"/>
            <a:ext cx="1684020" cy="1440180"/>
          </a:xfrm>
          <a:prstGeom prst="rect">
            <a:avLst/>
          </a:prstGeom>
        </p:spPr>
      </p:pic>
      <p:pic>
        <p:nvPicPr>
          <p:cNvPr id="10" name="图片 9" descr="59c9db186e747120a5544b38bb332a6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" y="2973705"/>
            <a:ext cx="1712595" cy="1440180"/>
          </a:xfrm>
          <a:prstGeom prst="rect">
            <a:avLst/>
          </a:prstGeom>
        </p:spPr>
      </p:pic>
      <p:pic>
        <p:nvPicPr>
          <p:cNvPr id="11" name="图片 10" descr="19e2dcac13bb43b2cc2db8fba8ca38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340" y="2973705"/>
            <a:ext cx="1464407" cy="1440000"/>
          </a:xfrm>
          <a:prstGeom prst="rect">
            <a:avLst/>
          </a:prstGeom>
        </p:spPr>
      </p:pic>
      <p:pic>
        <p:nvPicPr>
          <p:cNvPr id="25" name="图片 24" descr="bef7a1e3bfe2c921b1ed98c0920ed738"/>
          <p:cNvPicPr>
            <a:picLocks noChangeAspect="1"/>
          </p:cNvPicPr>
          <p:nvPr/>
        </p:nvPicPr>
        <p:blipFill>
          <a:blip r:embed="rId7"/>
          <a:srcRect l="13342"/>
          <a:stretch>
            <a:fillRect/>
          </a:stretch>
        </p:blipFill>
        <p:spPr>
          <a:xfrm>
            <a:off x="4766310" y="2973070"/>
            <a:ext cx="1649730" cy="1440180"/>
          </a:xfrm>
          <a:prstGeom prst="rect">
            <a:avLst/>
          </a:prstGeom>
        </p:spPr>
      </p:pic>
      <p:pic>
        <p:nvPicPr>
          <p:cNvPr id="26" name="图片 25" descr="528b48359f3802eeed335514f6177f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625" y="2962910"/>
            <a:ext cx="1564767" cy="1440000"/>
          </a:xfrm>
          <a:prstGeom prst="rect">
            <a:avLst/>
          </a:prstGeom>
        </p:spPr>
      </p:pic>
      <p:pic>
        <p:nvPicPr>
          <p:cNvPr id="29" name="图片 28" descr="d35dc4904b59df0c43298448f8a2571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035" y="1001395"/>
            <a:ext cx="1587500" cy="14401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652145" y="23660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沟槽大小头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766310" y="4413250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金属波纹管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391410" y="2442210"/>
            <a:ext cx="2258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地下式水泵接合器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649470" y="2441575"/>
            <a:ext cx="226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地上式水泵接合器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7016750" y="2441575"/>
            <a:ext cx="1477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软接头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bg1"/>
                </a:solidFill>
              </a:rPr>
              <a:t>Y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型过滤器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748915" y="440309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泄压阀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6941185" y="4413885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排气阀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图片 5" descr="eaa333c816752273cd9028aabb2dba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19425"/>
            <a:ext cx="1509395" cy="1383665"/>
          </a:xfrm>
          <a:prstGeom prst="rect">
            <a:avLst/>
          </a:prstGeom>
        </p:spPr>
      </p:pic>
      <p:pic>
        <p:nvPicPr>
          <p:cNvPr id="9" name="图片 8" descr="be5feef66fb1e7bf9eda4859d242c03e"/>
          <p:cNvPicPr/>
          <p:nvPr/>
        </p:nvPicPr>
        <p:blipFill>
          <a:blip r:embed="rId3"/>
          <a:stretch>
            <a:fillRect/>
          </a:stretch>
        </p:blipFill>
        <p:spPr>
          <a:xfrm>
            <a:off x="675640" y="932180"/>
            <a:ext cx="1515110" cy="1440180"/>
          </a:xfrm>
          <a:prstGeom prst="rect">
            <a:avLst/>
          </a:prstGeom>
        </p:spPr>
      </p:pic>
      <p:pic>
        <p:nvPicPr>
          <p:cNvPr id="12" name="图片 11" descr="7d100d7568ad6e2e5bfb09811618f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915" y="1001395"/>
            <a:ext cx="1365250" cy="1440180"/>
          </a:xfrm>
          <a:prstGeom prst="rect">
            <a:avLst/>
          </a:prstGeom>
        </p:spPr>
      </p:pic>
      <p:pic>
        <p:nvPicPr>
          <p:cNvPr id="13" name="图片 12" descr="e5518d60dfd66f6fcf6a7d1ae553bd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730" y="1007745"/>
            <a:ext cx="1584325" cy="1440180"/>
          </a:xfrm>
          <a:prstGeom prst="rect">
            <a:avLst/>
          </a:prstGeom>
        </p:spPr>
      </p:pic>
      <p:pic>
        <p:nvPicPr>
          <p:cNvPr id="14" name="图片 13" descr="450c189495b0f1f41c14b67e1baac47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115" y="1007745"/>
            <a:ext cx="1440000" cy="1440000"/>
          </a:xfrm>
          <a:prstGeom prst="rect">
            <a:avLst/>
          </a:prstGeom>
        </p:spPr>
      </p:pic>
      <p:pic>
        <p:nvPicPr>
          <p:cNvPr id="15" name="图片 14" descr="1f8f42c00c6d6da34cac9f8235d7e94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145" y="2992120"/>
            <a:ext cx="1500000" cy="1440000"/>
          </a:xfrm>
          <a:prstGeom prst="rect">
            <a:avLst/>
          </a:prstGeom>
        </p:spPr>
      </p:pic>
      <p:pic>
        <p:nvPicPr>
          <p:cNvPr id="21" name="图片 20" descr="7df9122b3796882639add4043ca2304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915" y="2973070"/>
            <a:ext cx="1440000" cy="1440000"/>
          </a:xfrm>
          <a:prstGeom prst="rect">
            <a:avLst/>
          </a:prstGeom>
        </p:spPr>
      </p:pic>
      <p:pic>
        <p:nvPicPr>
          <p:cNvPr id="22" name="图片 21" descr="b168f67a7d29e349c4b7355d185990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115" y="3019425"/>
            <a:ext cx="1440180" cy="1393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" y="3509909"/>
            <a:ext cx="9131053" cy="163359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70605" y="531008"/>
            <a:ext cx="1549003" cy="591741"/>
            <a:chOff x="3095626" y="1206106"/>
            <a:chExt cx="1549003" cy="591741"/>
          </a:xfrm>
        </p:grpSpPr>
        <p:cxnSp>
          <p:nvCxnSpPr>
            <p:cNvPr id="3" name="Straight Connector 62"/>
            <p:cNvCxnSpPr/>
            <p:nvPr/>
          </p:nvCxnSpPr>
          <p:spPr>
            <a:xfrm>
              <a:off x="3095626" y="1458516"/>
              <a:ext cx="134898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28"/>
            <p:cNvSpPr/>
            <p:nvPr/>
          </p:nvSpPr>
          <p:spPr bwMode="auto">
            <a:xfrm>
              <a:off x="4052888" y="1206106"/>
              <a:ext cx="591741" cy="591741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8"/>
            <p:cNvGrpSpPr>
              <a:grpSpLocks noChangeAspect="1"/>
            </p:cNvGrpSpPr>
            <p:nvPr/>
          </p:nvGrpSpPr>
          <p:grpSpPr>
            <a:xfrm>
              <a:off x="4162193" y="1311775"/>
              <a:ext cx="365627" cy="365627"/>
              <a:chOff x="-2771775" y="66675"/>
              <a:chExt cx="827087" cy="827088"/>
            </a:xfrm>
            <a:solidFill>
              <a:schemeClr val="bg1"/>
            </a:solidFill>
          </p:grpSpPr>
          <p:sp>
            <p:nvSpPr>
              <p:cNvPr id="6" name="Freeform 19"/>
              <p:cNvSpPr>
                <a:spLocks noEditPoints="1"/>
              </p:cNvSpPr>
              <p:nvPr/>
            </p:nvSpPr>
            <p:spPr bwMode="auto">
              <a:xfrm>
                <a:off x="-2771775" y="66675"/>
                <a:ext cx="827087" cy="827088"/>
              </a:xfrm>
              <a:custGeom>
                <a:avLst/>
                <a:gdLst>
                  <a:gd name="T0" fmla="*/ 188 w 220"/>
                  <a:gd name="T1" fmla="*/ 83 h 220"/>
                  <a:gd name="T2" fmla="*/ 196 w 220"/>
                  <a:gd name="T3" fmla="*/ 56 h 220"/>
                  <a:gd name="T4" fmla="*/ 181 w 220"/>
                  <a:gd name="T5" fmla="*/ 26 h 220"/>
                  <a:gd name="T6" fmla="*/ 164 w 220"/>
                  <a:gd name="T7" fmla="*/ 24 h 220"/>
                  <a:gd name="T8" fmla="*/ 137 w 220"/>
                  <a:gd name="T9" fmla="*/ 32 h 220"/>
                  <a:gd name="T10" fmla="*/ 119 w 220"/>
                  <a:gd name="T11" fmla="*/ 0 h 220"/>
                  <a:gd name="T12" fmla="*/ 87 w 220"/>
                  <a:gd name="T13" fmla="*/ 11 h 220"/>
                  <a:gd name="T14" fmla="*/ 74 w 220"/>
                  <a:gd name="T15" fmla="*/ 36 h 220"/>
                  <a:gd name="T16" fmla="*/ 49 w 220"/>
                  <a:gd name="T17" fmla="*/ 22 h 220"/>
                  <a:gd name="T18" fmla="*/ 26 w 220"/>
                  <a:gd name="T19" fmla="*/ 39 h 220"/>
                  <a:gd name="T20" fmla="*/ 36 w 220"/>
                  <a:gd name="T21" fmla="*/ 74 h 220"/>
                  <a:gd name="T22" fmla="*/ 11 w 220"/>
                  <a:gd name="T23" fmla="*/ 87 h 220"/>
                  <a:gd name="T24" fmla="*/ 0 w 220"/>
                  <a:gd name="T25" fmla="*/ 119 h 220"/>
                  <a:gd name="T26" fmla="*/ 32 w 220"/>
                  <a:gd name="T27" fmla="*/ 137 h 220"/>
                  <a:gd name="T28" fmla="*/ 24 w 220"/>
                  <a:gd name="T29" fmla="*/ 164 h 220"/>
                  <a:gd name="T30" fmla="*/ 39 w 220"/>
                  <a:gd name="T31" fmla="*/ 194 h 220"/>
                  <a:gd name="T32" fmla="*/ 56 w 220"/>
                  <a:gd name="T33" fmla="*/ 196 h 220"/>
                  <a:gd name="T34" fmla="*/ 83 w 220"/>
                  <a:gd name="T35" fmla="*/ 188 h 220"/>
                  <a:gd name="T36" fmla="*/ 101 w 220"/>
                  <a:gd name="T37" fmla="*/ 220 h 220"/>
                  <a:gd name="T38" fmla="*/ 133 w 220"/>
                  <a:gd name="T39" fmla="*/ 209 h 220"/>
                  <a:gd name="T40" fmla="*/ 146 w 220"/>
                  <a:gd name="T41" fmla="*/ 184 h 220"/>
                  <a:gd name="T42" fmla="*/ 171 w 220"/>
                  <a:gd name="T43" fmla="*/ 198 h 220"/>
                  <a:gd name="T44" fmla="*/ 194 w 220"/>
                  <a:gd name="T45" fmla="*/ 181 h 220"/>
                  <a:gd name="T46" fmla="*/ 184 w 220"/>
                  <a:gd name="T47" fmla="*/ 146 h 220"/>
                  <a:gd name="T48" fmla="*/ 209 w 220"/>
                  <a:gd name="T49" fmla="*/ 133 h 220"/>
                  <a:gd name="T50" fmla="*/ 220 w 220"/>
                  <a:gd name="T51" fmla="*/ 101 h 220"/>
                  <a:gd name="T52" fmla="*/ 185 w 220"/>
                  <a:gd name="T53" fmla="*/ 124 h 220"/>
                  <a:gd name="T54" fmla="*/ 172 w 220"/>
                  <a:gd name="T55" fmla="*/ 140 h 220"/>
                  <a:gd name="T56" fmla="*/ 185 w 220"/>
                  <a:gd name="T57" fmla="*/ 171 h 220"/>
                  <a:gd name="T58" fmla="*/ 154 w 220"/>
                  <a:gd name="T59" fmla="*/ 173 h 220"/>
                  <a:gd name="T60" fmla="*/ 140 w 220"/>
                  <a:gd name="T61" fmla="*/ 172 h 220"/>
                  <a:gd name="T62" fmla="*/ 124 w 220"/>
                  <a:gd name="T63" fmla="*/ 185 h 220"/>
                  <a:gd name="T64" fmla="*/ 101 w 220"/>
                  <a:gd name="T65" fmla="*/ 206 h 220"/>
                  <a:gd name="T66" fmla="*/ 87 w 220"/>
                  <a:gd name="T67" fmla="*/ 175 h 220"/>
                  <a:gd name="T68" fmla="*/ 74 w 220"/>
                  <a:gd name="T69" fmla="*/ 170 h 220"/>
                  <a:gd name="T70" fmla="*/ 49 w 220"/>
                  <a:gd name="T71" fmla="*/ 185 h 220"/>
                  <a:gd name="T72" fmla="*/ 47 w 220"/>
                  <a:gd name="T73" fmla="*/ 154 h 220"/>
                  <a:gd name="T74" fmla="*/ 45 w 220"/>
                  <a:gd name="T75" fmla="*/ 133 h 220"/>
                  <a:gd name="T76" fmla="*/ 14 w 220"/>
                  <a:gd name="T77" fmla="*/ 119 h 220"/>
                  <a:gd name="T78" fmla="*/ 35 w 220"/>
                  <a:gd name="T79" fmla="*/ 96 h 220"/>
                  <a:gd name="T80" fmla="*/ 48 w 220"/>
                  <a:gd name="T81" fmla="*/ 80 h 220"/>
                  <a:gd name="T82" fmla="*/ 35 w 220"/>
                  <a:gd name="T83" fmla="*/ 49 h 220"/>
                  <a:gd name="T84" fmla="*/ 66 w 220"/>
                  <a:gd name="T85" fmla="*/ 47 h 220"/>
                  <a:gd name="T86" fmla="*/ 80 w 220"/>
                  <a:gd name="T87" fmla="*/ 48 h 220"/>
                  <a:gd name="T88" fmla="*/ 96 w 220"/>
                  <a:gd name="T89" fmla="*/ 35 h 220"/>
                  <a:gd name="T90" fmla="*/ 119 w 220"/>
                  <a:gd name="T91" fmla="*/ 14 h 220"/>
                  <a:gd name="T92" fmla="*/ 133 w 220"/>
                  <a:gd name="T93" fmla="*/ 45 h 220"/>
                  <a:gd name="T94" fmla="*/ 146 w 220"/>
                  <a:gd name="T95" fmla="*/ 50 h 220"/>
                  <a:gd name="T96" fmla="*/ 171 w 220"/>
                  <a:gd name="T97" fmla="*/ 35 h 220"/>
                  <a:gd name="T98" fmla="*/ 173 w 220"/>
                  <a:gd name="T99" fmla="*/ 66 h 220"/>
                  <a:gd name="T100" fmla="*/ 175 w 220"/>
                  <a:gd name="T101" fmla="*/ 87 h 220"/>
                  <a:gd name="T102" fmla="*/ 206 w 220"/>
                  <a:gd name="T103" fmla="*/ 101 h 220"/>
                  <a:gd name="T104" fmla="*/ 185 w 220"/>
                  <a:gd name="T105" fmla="*/ 1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" h="220">
                    <a:moveTo>
                      <a:pt x="209" y="87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0"/>
                      <a:pt x="186" y="77"/>
                      <a:pt x="184" y="74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200" y="51"/>
                      <a:pt x="199" y="43"/>
                      <a:pt x="194" y="39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9" y="23"/>
                      <a:pt x="175" y="22"/>
                      <a:pt x="171" y="22"/>
                    </a:cubicBezTo>
                    <a:cubicBezTo>
                      <a:pt x="169" y="22"/>
                      <a:pt x="166" y="22"/>
                      <a:pt x="164" y="2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3" y="34"/>
                      <a:pt x="140" y="33"/>
                      <a:pt x="137" y="3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2" y="5"/>
                      <a:pt x="126" y="0"/>
                      <a:pt x="11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4" y="0"/>
                      <a:pt x="88" y="5"/>
                      <a:pt x="87" y="1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0" y="33"/>
                      <a:pt x="77" y="34"/>
                      <a:pt x="74" y="3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1" y="22"/>
                      <a:pt x="49" y="22"/>
                    </a:cubicBezTo>
                    <a:cubicBezTo>
                      <a:pt x="45" y="22"/>
                      <a:pt x="41" y="23"/>
                      <a:pt x="39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1" y="43"/>
                      <a:pt x="20" y="51"/>
                      <a:pt x="24" y="56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7"/>
                      <a:pt x="33" y="80"/>
                      <a:pt x="32" y="83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88"/>
                      <a:pt x="0" y="94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6"/>
                      <a:pt x="5" y="132"/>
                      <a:pt x="11" y="133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3" y="140"/>
                      <a:pt x="34" y="143"/>
                      <a:pt x="36" y="146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0" y="169"/>
                      <a:pt x="21" y="177"/>
                      <a:pt x="26" y="181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1" y="197"/>
                      <a:pt x="45" y="198"/>
                      <a:pt x="49" y="198"/>
                    </a:cubicBezTo>
                    <a:cubicBezTo>
                      <a:pt x="51" y="198"/>
                      <a:pt x="54" y="198"/>
                      <a:pt x="56" y="196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7" y="186"/>
                      <a:pt x="80" y="187"/>
                      <a:pt x="83" y="18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8" y="215"/>
                      <a:pt x="94" y="220"/>
                      <a:pt x="101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26" y="220"/>
                      <a:pt x="132" y="215"/>
                      <a:pt x="133" y="209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40" y="187"/>
                      <a:pt x="143" y="186"/>
                      <a:pt x="146" y="184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9" y="198"/>
                      <a:pt x="171" y="198"/>
                    </a:cubicBezTo>
                    <a:cubicBezTo>
                      <a:pt x="175" y="198"/>
                      <a:pt x="179" y="197"/>
                      <a:pt x="181" y="194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9" y="177"/>
                      <a:pt x="200" y="169"/>
                      <a:pt x="196" y="164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6" y="143"/>
                      <a:pt x="187" y="140"/>
                      <a:pt x="188" y="137"/>
                    </a:cubicBezTo>
                    <a:cubicBezTo>
                      <a:pt x="209" y="133"/>
                      <a:pt x="209" y="133"/>
                      <a:pt x="209" y="133"/>
                    </a:cubicBezTo>
                    <a:cubicBezTo>
                      <a:pt x="215" y="132"/>
                      <a:pt x="220" y="126"/>
                      <a:pt x="220" y="119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20" y="94"/>
                      <a:pt x="215" y="88"/>
                      <a:pt x="209" y="87"/>
                    </a:cubicBezTo>
                    <a:close/>
                    <a:moveTo>
                      <a:pt x="185" y="124"/>
                    </a:moveTo>
                    <a:cubicBezTo>
                      <a:pt x="180" y="125"/>
                      <a:pt x="176" y="128"/>
                      <a:pt x="175" y="133"/>
                    </a:cubicBezTo>
                    <a:cubicBezTo>
                      <a:pt x="174" y="135"/>
                      <a:pt x="173" y="138"/>
                      <a:pt x="172" y="140"/>
                    </a:cubicBezTo>
                    <a:cubicBezTo>
                      <a:pt x="170" y="144"/>
                      <a:pt x="170" y="149"/>
                      <a:pt x="173" y="154"/>
                    </a:cubicBezTo>
                    <a:cubicBezTo>
                      <a:pt x="185" y="171"/>
                      <a:pt x="185" y="171"/>
                      <a:pt x="185" y="171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1" y="171"/>
                      <a:pt x="149" y="170"/>
                      <a:pt x="146" y="170"/>
                    </a:cubicBezTo>
                    <a:cubicBezTo>
                      <a:pt x="144" y="170"/>
                      <a:pt x="142" y="171"/>
                      <a:pt x="140" y="172"/>
                    </a:cubicBezTo>
                    <a:cubicBezTo>
                      <a:pt x="138" y="173"/>
                      <a:pt x="135" y="174"/>
                      <a:pt x="133" y="175"/>
                    </a:cubicBezTo>
                    <a:cubicBezTo>
                      <a:pt x="128" y="176"/>
                      <a:pt x="125" y="180"/>
                      <a:pt x="124" y="185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5" y="180"/>
                      <a:pt x="92" y="176"/>
                      <a:pt x="87" y="175"/>
                    </a:cubicBezTo>
                    <a:cubicBezTo>
                      <a:pt x="85" y="174"/>
                      <a:pt x="82" y="173"/>
                      <a:pt x="80" y="172"/>
                    </a:cubicBezTo>
                    <a:cubicBezTo>
                      <a:pt x="78" y="171"/>
                      <a:pt x="76" y="170"/>
                      <a:pt x="74" y="170"/>
                    </a:cubicBezTo>
                    <a:cubicBezTo>
                      <a:pt x="71" y="170"/>
                      <a:pt x="69" y="171"/>
                      <a:pt x="66" y="173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0" y="149"/>
                      <a:pt x="50" y="144"/>
                      <a:pt x="48" y="140"/>
                    </a:cubicBezTo>
                    <a:cubicBezTo>
                      <a:pt x="47" y="138"/>
                      <a:pt x="46" y="135"/>
                      <a:pt x="45" y="133"/>
                    </a:cubicBezTo>
                    <a:cubicBezTo>
                      <a:pt x="44" y="128"/>
                      <a:pt x="40" y="125"/>
                      <a:pt x="35" y="124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40" y="95"/>
                      <a:pt x="44" y="92"/>
                      <a:pt x="45" y="87"/>
                    </a:cubicBezTo>
                    <a:cubicBezTo>
                      <a:pt x="46" y="85"/>
                      <a:pt x="47" y="82"/>
                      <a:pt x="48" y="80"/>
                    </a:cubicBezTo>
                    <a:cubicBezTo>
                      <a:pt x="50" y="76"/>
                      <a:pt x="50" y="71"/>
                      <a:pt x="47" y="6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9"/>
                      <a:pt x="71" y="50"/>
                      <a:pt x="74" y="50"/>
                    </a:cubicBezTo>
                    <a:cubicBezTo>
                      <a:pt x="76" y="50"/>
                      <a:pt x="78" y="49"/>
                      <a:pt x="80" y="48"/>
                    </a:cubicBezTo>
                    <a:cubicBezTo>
                      <a:pt x="82" y="47"/>
                      <a:pt x="85" y="46"/>
                      <a:pt x="87" y="45"/>
                    </a:cubicBezTo>
                    <a:cubicBezTo>
                      <a:pt x="92" y="44"/>
                      <a:pt x="95" y="40"/>
                      <a:pt x="96" y="3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40"/>
                      <a:pt x="128" y="44"/>
                      <a:pt x="133" y="45"/>
                    </a:cubicBezTo>
                    <a:cubicBezTo>
                      <a:pt x="135" y="46"/>
                      <a:pt x="138" y="47"/>
                      <a:pt x="140" y="48"/>
                    </a:cubicBezTo>
                    <a:cubicBezTo>
                      <a:pt x="142" y="49"/>
                      <a:pt x="144" y="50"/>
                      <a:pt x="146" y="50"/>
                    </a:cubicBezTo>
                    <a:cubicBezTo>
                      <a:pt x="149" y="50"/>
                      <a:pt x="151" y="49"/>
                      <a:pt x="154" y="47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0" y="71"/>
                      <a:pt x="170" y="76"/>
                      <a:pt x="172" y="80"/>
                    </a:cubicBezTo>
                    <a:cubicBezTo>
                      <a:pt x="173" y="82"/>
                      <a:pt x="174" y="85"/>
                      <a:pt x="175" y="87"/>
                    </a:cubicBezTo>
                    <a:cubicBezTo>
                      <a:pt x="176" y="92"/>
                      <a:pt x="180" y="95"/>
                      <a:pt x="185" y="96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19"/>
                      <a:pt x="206" y="119"/>
                      <a:pt x="206" y="119"/>
                    </a:cubicBezTo>
                    <a:lnTo>
                      <a:pt x="18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 20"/>
              <p:cNvSpPr>
                <a:spLocks noEditPoints="1"/>
              </p:cNvSpPr>
              <p:nvPr/>
            </p:nvSpPr>
            <p:spPr bwMode="auto">
              <a:xfrm>
                <a:off x="-2538413" y="300038"/>
                <a:ext cx="360362" cy="360363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8 w 96"/>
                  <a:gd name="T11" fmla="*/ 90 h 96"/>
                  <a:gd name="T12" fmla="*/ 6 w 96"/>
                  <a:gd name="T13" fmla="*/ 48 h 96"/>
                  <a:gd name="T14" fmla="*/ 48 w 96"/>
                  <a:gd name="T15" fmla="*/ 6 h 96"/>
                  <a:gd name="T16" fmla="*/ 90 w 96"/>
                  <a:gd name="T17" fmla="*/ 48 h 96"/>
                  <a:gd name="T18" fmla="*/ 48 w 96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8" y="90"/>
                    </a:moveTo>
                    <a:cubicBezTo>
                      <a:pt x="25" y="90"/>
                      <a:pt x="6" y="71"/>
                      <a:pt x="6" y="48"/>
                    </a:cubicBezTo>
                    <a:cubicBezTo>
                      <a:pt x="6" y="25"/>
                      <a:pt x="25" y="6"/>
                      <a:pt x="48" y="6"/>
                    </a:cubicBezTo>
                    <a:cubicBezTo>
                      <a:pt x="71" y="6"/>
                      <a:pt x="90" y="25"/>
                      <a:pt x="90" y="48"/>
                    </a:cubicBezTo>
                    <a:cubicBezTo>
                      <a:pt x="90" y="71"/>
                      <a:pt x="71" y="90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21"/>
              <p:cNvSpPr>
                <a:spLocks noEditPoints="1"/>
              </p:cNvSpPr>
              <p:nvPr/>
            </p:nvSpPr>
            <p:spPr bwMode="auto">
              <a:xfrm>
                <a:off x="-2460625" y="374650"/>
                <a:ext cx="207962" cy="206375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9 h 55"/>
                  <a:gd name="T12" fmla="*/ 6 w 55"/>
                  <a:gd name="T13" fmla="*/ 28 h 55"/>
                  <a:gd name="T14" fmla="*/ 27 w 55"/>
                  <a:gd name="T15" fmla="*/ 7 h 55"/>
                  <a:gd name="T16" fmla="*/ 48 w 55"/>
                  <a:gd name="T17" fmla="*/ 28 h 55"/>
                  <a:gd name="T18" fmla="*/ 27 w 55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16" y="49"/>
                      <a:pt x="6" y="39"/>
                      <a:pt x="6" y="28"/>
                    </a:cubicBezTo>
                    <a:cubicBezTo>
                      <a:pt x="6" y="17"/>
                      <a:pt x="16" y="7"/>
                      <a:pt x="27" y="7"/>
                    </a:cubicBezTo>
                    <a:cubicBezTo>
                      <a:pt x="38" y="7"/>
                      <a:pt x="48" y="17"/>
                      <a:pt x="48" y="28"/>
                    </a:cubicBezTo>
                    <a:cubicBezTo>
                      <a:pt x="48" y="39"/>
                      <a:pt x="38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895648" y="3351575"/>
            <a:ext cx="1890711" cy="591741"/>
            <a:chOff x="3487342" y="3704037"/>
            <a:chExt cx="1890711" cy="591741"/>
          </a:xfrm>
        </p:grpSpPr>
        <p:cxnSp>
          <p:nvCxnSpPr>
            <p:cNvPr id="10" name="Straight Connector 65"/>
            <p:cNvCxnSpPr/>
            <p:nvPr/>
          </p:nvCxnSpPr>
          <p:spPr>
            <a:xfrm>
              <a:off x="3487342" y="4013597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1"/>
            <p:cNvSpPr/>
            <p:nvPr/>
          </p:nvSpPr>
          <p:spPr bwMode="auto">
            <a:xfrm>
              <a:off x="4786312" y="3704037"/>
              <a:ext cx="591741" cy="591741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4917922" y="3874428"/>
              <a:ext cx="324274" cy="247844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219767" y="2665793"/>
            <a:ext cx="2093122" cy="591741"/>
            <a:chOff x="3960019" y="2880124"/>
            <a:chExt cx="2093122" cy="591741"/>
          </a:xfrm>
        </p:grpSpPr>
        <p:cxnSp>
          <p:nvCxnSpPr>
            <p:cNvPr id="21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06330" y="1903811"/>
            <a:ext cx="1678780" cy="591741"/>
            <a:chOff x="2858371" y="2007393"/>
            <a:chExt cx="1678780" cy="591741"/>
          </a:xfrm>
        </p:grpSpPr>
        <p:cxnSp>
          <p:nvCxnSpPr>
            <p:cNvPr id="27" name="Straight Connector 63"/>
            <p:cNvCxnSpPr/>
            <p:nvPr/>
          </p:nvCxnSpPr>
          <p:spPr>
            <a:xfrm>
              <a:off x="2858371" y="2355056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945410" y="2007393"/>
              <a:ext cx="591741" cy="591741"/>
              <a:chOff x="4648200" y="2007393"/>
              <a:chExt cx="591741" cy="591741"/>
            </a:xfrm>
          </p:grpSpPr>
          <p:sp>
            <p:nvSpPr>
              <p:cNvPr id="29" name="Oval 37"/>
              <p:cNvSpPr/>
              <p:nvPr/>
            </p:nvSpPr>
            <p:spPr bwMode="auto">
              <a:xfrm>
                <a:off x="4648200" y="2007393"/>
                <a:ext cx="591741" cy="59174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3"/>
              <p:cNvSpPr>
                <a:spLocks noChangeAspect="1" noEditPoints="1"/>
              </p:cNvSpPr>
              <p:nvPr/>
            </p:nvSpPr>
            <p:spPr bwMode="auto">
              <a:xfrm>
                <a:off x="4797030" y="2134792"/>
                <a:ext cx="316706" cy="309563"/>
              </a:xfrm>
              <a:custGeom>
                <a:avLst/>
                <a:gdLst>
                  <a:gd name="T0" fmla="*/ 301610 w 226"/>
                  <a:gd name="T1" fmla="*/ 0 h 220"/>
                  <a:gd name="T2" fmla="*/ 179842 w 226"/>
                  <a:gd name="T3" fmla="*/ 88082 h 220"/>
                  <a:gd name="T4" fmla="*/ 177969 w 226"/>
                  <a:gd name="T5" fmla="*/ 88082 h 220"/>
                  <a:gd name="T6" fmla="*/ 44960 w 226"/>
                  <a:gd name="T7" fmla="*/ 223016 h 220"/>
                  <a:gd name="T8" fmla="*/ 1873 w 226"/>
                  <a:gd name="T9" fmla="*/ 354202 h 220"/>
                  <a:gd name="T10" fmla="*/ 44960 w 226"/>
                  <a:gd name="T11" fmla="*/ 412299 h 220"/>
                  <a:gd name="T12" fmla="*/ 168602 w 226"/>
                  <a:gd name="T13" fmla="*/ 380440 h 220"/>
                  <a:gd name="T14" fmla="*/ 387784 w 226"/>
                  <a:gd name="T15" fmla="*/ 170542 h 220"/>
                  <a:gd name="T16" fmla="*/ 206069 w 226"/>
                  <a:gd name="T17" fmla="*/ 307350 h 220"/>
                  <a:gd name="T18" fmla="*/ 318470 w 226"/>
                  <a:gd name="T19" fmla="*/ 151801 h 220"/>
                  <a:gd name="T20" fmla="*/ 305357 w 226"/>
                  <a:gd name="T21" fmla="*/ 215520 h 220"/>
                  <a:gd name="T22" fmla="*/ 206069 w 226"/>
                  <a:gd name="T23" fmla="*/ 316721 h 220"/>
                  <a:gd name="T24" fmla="*/ 191082 w 226"/>
                  <a:gd name="T25" fmla="*/ 260498 h 220"/>
                  <a:gd name="T26" fmla="*/ 147995 w 226"/>
                  <a:gd name="T27" fmla="*/ 219268 h 220"/>
                  <a:gd name="T28" fmla="*/ 297863 w 226"/>
                  <a:gd name="T29" fmla="*/ 114319 h 220"/>
                  <a:gd name="T30" fmla="*/ 191082 w 226"/>
                  <a:gd name="T31" fmla="*/ 260498 h 220"/>
                  <a:gd name="T32" fmla="*/ 97414 w 226"/>
                  <a:gd name="T33" fmla="*/ 206150 h 220"/>
                  <a:gd name="T34" fmla="*/ 256650 w 226"/>
                  <a:gd name="T35" fmla="*/ 91830 h 220"/>
                  <a:gd name="T36" fmla="*/ 54327 w 226"/>
                  <a:gd name="T37" fmla="*/ 384188 h 220"/>
                  <a:gd name="T38" fmla="*/ 26227 w 226"/>
                  <a:gd name="T39" fmla="*/ 367321 h 220"/>
                  <a:gd name="T40" fmla="*/ 41214 w 226"/>
                  <a:gd name="T41" fmla="*/ 311098 h 220"/>
                  <a:gd name="T42" fmla="*/ 101161 w 226"/>
                  <a:gd name="T43" fmla="*/ 372943 h 220"/>
                  <a:gd name="T44" fmla="*/ 114275 w 226"/>
                  <a:gd name="T45" fmla="*/ 369195 h 220"/>
                  <a:gd name="T46" fmla="*/ 44960 w 226"/>
                  <a:gd name="T47" fmla="*/ 297980 h 220"/>
                  <a:gd name="T48" fmla="*/ 61821 w 226"/>
                  <a:gd name="T49" fmla="*/ 241757 h 220"/>
                  <a:gd name="T50" fmla="*/ 166729 w 226"/>
                  <a:gd name="T51" fmla="*/ 354202 h 220"/>
                  <a:gd name="T52" fmla="*/ 114275 w 226"/>
                  <a:gd name="T53" fmla="*/ 369195 h 220"/>
                  <a:gd name="T54" fmla="*/ 348444 w 226"/>
                  <a:gd name="T55" fmla="*/ 174290 h 220"/>
                  <a:gd name="T56" fmla="*/ 314723 w 226"/>
                  <a:gd name="T57" fmla="*/ 97452 h 220"/>
                  <a:gd name="T58" fmla="*/ 260396 w 226"/>
                  <a:gd name="T59" fmla="*/ 43104 h 220"/>
                  <a:gd name="T60" fmla="*/ 359684 w 226"/>
                  <a:gd name="T61" fmla="*/ 50600 h 220"/>
                  <a:gd name="T62" fmla="*/ 369051 w 226"/>
                  <a:gd name="T63" fmla="*/ 151801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220"/>
                  <a:gd name="T98" fmla="*/ 226 w 226"/>
                  <a:gd name="T99" fmla="*/ 220 h 2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1" name="Group 4"/>
          <p:cNvGrpSpPr/>
          <p:nvPr/>
        </p:nvGrpSpPr>
        <p:grpSpPr bwMode="auto">
          <a:xfrm>
            <a:off x="2590854" y="3233940"/>
            <a:ext cx="895349" cy="861774"/>
            <a:chOff x="6139503" y="4859013"/>
            <a:chExt cx="1192668" cy="1147878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6139503" y="4871700"/>
              <a:ext cx="1192668" cy="1122822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6420130" y="4859013"/>
              <a:ext cx="771728" cy="114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id-ID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5</a:t>
              </a:r>
              <a:endParaRPr kumimoji="0" lang="nb-NO" altLang="id-ID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34" name="Group 7"/>
          <p:cNvGrpSpPr/>
          <p:nvPr/>
        </p:nvGrpSpPr>
        <p:grpSpPr bwMode="auto">
          <a:xfrm rot="313821">
            <a:off x="2878963" y="2503016"/>
            <a:ext cx="894158" cy="867966"/>
            <a:chOff x="6420131" y="3715898"/>
            <a:chExt cx="1192668" cy="1156072"/>
          </a:xfrm>
        </p:grpSpPr>
        <p:sp>
          <p:nvSpPr>
            <p:cNvPr id="35" name="Rounded Rectangle 8"/>
            <p:cNvSpPr>
              <a:spLocks noChangeArrowheads="1"/>
            </p:cNvSpPr>
            <p:nvPr/>
          </p:nvSpPr>
          <p:spPr bwMode="auto">
            <a:xfrm>
              <a:off x="6420131" y="3749200"/>
              <a:ext cx="1192668" cy="1122770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700153" y="3715898"/>
              <a:ext cx="771728" cy="11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id-ID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4</a:t>
              </a:r>
              <a:endParaRPr kumimoji="0" lang="nb-NO" altLang="id-ID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37" name="Group 10"/>
          <p:cNvGrpSpPr/>
          <p:nvPr/>
        </p:nvGrpSpPr>
        <p:grpSpPr bwMode="auto">
          <a:xfrm>
            <a:off x="3144454" y="1775343"/>
            <a:ext cx="894160" cy="872605"/>
            <a:chOff x="5999190" y="2626865"/>
            <a:chExt cx="1192668" cy="1163671"/>
          </a:xfrm>
        </p:grpSpPr>
        <p:sp>
          <p:nvSpPr>
            <p:cNvPr id="38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6319132" y="2641309"/>
              <a:ext cx="771729" cy="114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id-ID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3</a:t>
              </a:r>
              <a:endParaRPr kumimoji="0" lang="nb-NO" altLang="id-ID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40" name="Group 13"/>
          <p:cNvGrpSpPr/>
          <p:nvPr/>
        </p:nvGrpSpPr>
        <p:grpSpPr bwMode="auto">
          <a:xfrm>
            <a:off x="2116534" y="499408"/>
            <a:ext cx="895349" cy="861774"/>
            <a:chOff x="5402860" y="1541204"/>
            <a:chExt cx="1192668" cy="1148636"/>
          </a:xfrm>
        </p:grpSpPr>
        <p:sp>
          <p:nvSpPr>
            <p:cNvPr id="41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7446"/>
              <a:ext cx="1192668" cy="1121976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 rot="20681241">
              <a:off x="5766566" y="1541204"/>
              <a:ext cx="771728" cy="11486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id-ID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1</a:t>
              </a:r>
              <a:endParaRPr kumimoji="0" lang="nb-NO" altLang="id-ID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43" name="Group 16"/>
          <p:cNvGrpSpPr/>
          <p:nvPr/>
        </p:nvGrpSpPr>
        <p:grpSpPr bwMode="auto">
          <a:xfrm>
            <a:off x="735404" y="1016783"/>
            <a:ext cx="1897856" cy="3149203"/>
            <a:chOff x="3560664" y="2230705"/>
            <a:chExt cx="2529883" cy="4198799"/>
          </a:xfrm>
        </p:grpSpPr>
        <p:sp>
          <p:nvSpPr>
            <p:cNvPr id="44" name="Ellipse 98"/>
            <p:cNvSpPr/>
            <p:nvPr/>
          </p:nvSpPr>
          <p:spPr bwMode="auto">
            <a:xfrm>
              <a:off x="3560664" y="6107180"/>
              <a:ext cx="1713938" cy="32232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4158559" y="2230705"/>
              <a:ext cx="1931988" cy="3981365"/>
              <a:chOff x="1879600" y="2427657"/>
              <a:chExt cx="1931988" cy="398136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6" name="Rounded Rectangle 19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ounded Rectangle 21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Rounded Rectangle 22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ounded Rectangle 23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Rounded Rectangle 24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Rounded Rectangle 25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029188" y="514406"/>
            <a:ext cx="2209742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661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火灾自动报警系统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1665" y="2724148"/>
            <a:ext cx="2133544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661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防火排烟系统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178" y="3486128"/>
            <a:ext cx="2057346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661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其它设备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048040" y="1123988"/>
            <a:ext cx="2093122" cy="591741"/>
            <a:chOff x="3960019" y="2880124"/>
            <a:chExt cx="2093122" cy="591741"/>
          </a:xfrm>
        </p:grpSpPr>
        <p:cxnSp>
          <p:nvCxnSpPr>
            <p:cNvPr id="66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81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13"/>
          <p:cNvGrpSpPr/>
          <p:nvPr/>
        </p:nvGrpSpPr>
        <p:grpSpPr bwMode="auto">
          <a:xfrm>
            <a:off x="2971843" y="987319"/>
            <a:ext cx="895349" cy="898648"/>
            <a:chOff x="5402860" y="1491637"/>
            <a:chExt cx="1192668" cy="1197785"/>
          </a:xfrm>
        </p:grpSpPr>
        <p:sp>
          <p:nvSpPr>
            <p:cNvPr id="63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7446"/>
              <a:ext cx="1192668" cy="112197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 rot="20681241">
              <a:off x="5692174" y="1491637"/>
              <a:ext cx="771728" cy="114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81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id-ID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nb-NO" altLang="id-ID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947410" y="1229995"/>
            <a:ext cx="1475105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661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消火栓系统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72158" y="1962168"/>
            <a:ext cx="1981148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661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自动喷淋系统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652145" y="23660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压力表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766310" y="4413250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消防水箱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391410" y="2372360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球阀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649470" y="2441575"/>
            <a:ext cx="144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稳压系统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6714490" y="2441575"/>
            <a:ext cx="1477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液位显示仪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电动浮球阀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371090" y="4403090"/>
            <a:ext cx="152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机械浮球阀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6941185" y="4413885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流量开关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35924d7b4414eeb430c354f324e980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25830"/>
            <a:ext cx="1079460" cy="1440000"/>
          </a:xfrm>
          <a:prstGeom prst="rect">
            <a:avLst/>
          </a:prstGeom>
        </p:spPr>
      </p:pic>
      <p:pic>
        <p:nvPicPr>
          <p:cNvPr id="4" name="图片 3" descr="fdff8e8f8a76b94e2f8491698ac121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925830"/>
            <a:ext cx="1440000" cy="1440000"/>
          </a:xfrm>
          <a:prstGeom prst="rect">
            <a:avLst/>
          </a:prstGeom>
        </p:spPr>
      </p:pic>
      <p:pic>
        <p:nvPicPr>
          <p:cNvPr id="5" name="图片 4" descr="7a46acbc9988410f6695f22ea0e8c5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340" y="1001395"/>
            <a:ext cx="1440000" cy="1440000"/>
          </a:xfrm>
          <a:prstGeom prst="rect">
            <a:avLst/>
          </a:prstGeom>
        </p:spPr>
      </p:pic>
      <p:pic>
        <p:nvPicPr>
          <p:cNvPr id="8" name="图片 7" descr="494e4024de11ef6469aa14cf73108a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930" y="1001395"/>
            <a:ext cx="2022674" cy="1440000"/>
          </a:xfrm>
          <a:prstGeom prst="rect">
            <a:avLst/>
          </a:prstGeom>
        </p:spPr>
      </p:pic>
      <p:pic>
        <p:nvPicPr>
          <p:cNvPr id="10" name="图片 9" descr="cb458ec38371d7626d54276cfdee6ca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45" y="2973705"/>
            <a:ext cx="1394927" cy="1440000"/>
          </a:xfrm>
          <a:prstGeom prst="rect">
            <a:avLst/>
          </a:prstGeom>
        </p:spPr>
      </p:pic>
      <p:pic>
        <p:nvPicPr>
          <p:cNvPr id="11" name="图片 10" descr="79d06d0d4aa9857716f05ae77ecd9b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975" y="2973070"/>
            <a:ext cx="1331532" cy="1440000"/>
          </a:xfrm>
          <a:prstGeom prst="rect">
            <a:avLst/>
          </a:prstGeom>
        </p:spPr>
      </p:pic>
      <p:pic>
        <p:nvPicPr>
          <p:cNvPr id="24" name="图片 23" descr="ff3fea9ae520317624772d0065c66da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9440" y="2973705"/>
            <a:ext cx="1920000" cy="1440000"/>
          </a:xfrm>
          <a:prstGeom prst="rect">
            <a:avLst/>
          </a:prstGeom>
        </p:spPr>
      </p:pic>
      <p:pic>
        <p:nvPicPr>
          <p:cNvPr id="25" name="图片 24" descr="530b8dfe6ec2769d5598bee9d605e5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760" y="2973705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652145" y="2366010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消火栓箱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841875" y="4413250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湿式报警阀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769235" y="2372360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室外消火栓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951730" y="2366010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室内消火栓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6824980" y="2366010"/>
            <a:ext cx="1827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末端试压装置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937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喷头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846070" y="4413885"/>
            <a:ext cx="152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信号蝶阀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7016750" y="4413885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水流指示器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图片 5" descr="efb3dfc0ab64c3f91bdc7bdec02ca7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925830"/>
            <a:ext cx="1729048" cy="1440000"/>
          </a:xfrm>
          <a:prstGeom prst="rect">
            <a:avLst/>
          </a:prstGeom>
        </p:spPr>
      </p:pic>
      <p:pic>
        <p:nvPicPr>
          <p:cNvPr id="12" name="图片 11" descr="36c44e2b1cc99b96a0d8e04f72243df4"/>
          <p:cNvPicPr>
            <a:picLocks noChangeAspect="1"/>
          </p:cNvPicPr>
          <p:nvPr/>
        </p:nvPicPr>
        <p:blipFill>
          <a:blip r:embed="rId3"/>
          <a:srcRect l="5489" t="-2734" r="7011" b="2734"/>
          <a:stretch>
            <a:fillRect/>
          </a:stretch>
        </p:blipFill>
        <p:spPr>
          <a:xfrm>
            <a:off x="2604770" y="925830"/>
            <a:ext cx="1680210" cy="1440180"/>
          </a:xfrm>
          <a:prstGeom prst="rect">
            <a:avLst/>
          </a:prstGeom>
        </p:spPr>
      </p:pic>
      <p:pic>
        <p:nvPicPr>
          <p:cNvPr id="13" name="图片 12" descr="a016664f0be2cfb8e927478380395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20" y="932180"/>
            <a:ext cx="1621622" cy="1440000"/>
          </a:xfrm>
          <a:prstGeom prst="rect">
            <a:avLst/>
          </a:prstGeom>
        </p:spPr>
      </p:pic>
      <p:pic>
        <p:nvPicPr>
          <p:cNvPr id="14" name="图片 13" descr="2f870f8dee316c1d1a2a30a7070c8bf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75" y="2962910"/>
            <a:ext cx="1920000" cy="1440000"/>
          </a:xfrm>
          <a:prstGeom prst="rect">
            <a:avLst/>
          </a:prstGeom>
        </p:spPr>
      </p:pic>
      <p:pic>
        <p:nvPicPr>
          <p:cNvPr id="15" name="图片 14" descr="ab100d3bf68a4e8224bc782f85ab4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095" y="2973705"/>
            <a:ext cx="1874094" cy="1440000"/>
          </a:xfrm>
          <a:prstGeom prst="rect">
            <a:avLst/>
          </a:prstGeom>
        </p:spPr>
      </p:pic>
      <p:pic>
        <p:nvPicPr>
          <p:cNvPr id="21" name="图片 20" descr="c700f6b969c2ba4bd5f693b5fced6ee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605" y="2988945"/>
            <a:ext cx="1440000" cy="1440000"/>
          </a:xfrm>
          <a:prstGeom prst="rect">
            <a:avLst/>
          </a:prstGeom>
        </p:spPr>
      </p:pic>
      <p:pic>
        <p:nvPicPr>
          <p:cNvPr id="22" name="图片 21" descr="7e03319d8f4d96fbcf9ff6516d1f35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730" y="925830"/>
            <a:ext cx="2327767" cy="1440000"/>
          </a:xfrm>
          <a:prstGeom prst="rect">
            <a:avLst/>
          </a:prstGeom>
        </p:spPr>
      </p:pic>
      <p:pic>
        <p:nvPicPr>
          <p:cNvPr id="2" name="图片 1" descr="ce7c2068c526b24de4a9bd39b80a8b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80" y="2962910"/>
            <a:ext cx="1865285" cy="14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727710" y="2366010"/>
            <a:ext cx="1295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集热罩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5219700" y="4413250"/>
            <a:ext cx="798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对丝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769235" y="2372360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玛钢三通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951730" y="2366010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玛钢四通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6824980" y="2366010"/>
            <a:ext cx="1480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玛钢弯头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76580" y="4413250"/>
            <a:ext cx="1560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玛钢直接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468245" y="4413885"/>
            <a:ext cx="152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玛钢大小头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5" name="图片 4" descr="0e3ee0f77dff7c9b8bb882429dfacd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85" y="915670"/>
            <a:ext cx="1756097" cy="1440000"/>
          </a:xfrm>
          <a:prstGeom prst="rect">
            <a:avLst/>
          </a:prstGeom>
        </p:spPr>
      </p:pic>
      <p:pic>
        <p:nvPicPr>
          <p:cNvPr id="8" name="图片 7" descr="80ac607379540aa0ce1c55047dc940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75" y="915670"/>
            <a:ext cx="1475410" cy="1440000"/>
          </a:xfrm>
          <a:prstGeom prst="rect">
            <a:avLst/>
          </a:prstGeom>
        </p:spPr>
      </p:pic>
      <p:pic>
        <p:nvPicPr>
          <p:cNvPr id="10" name="图片 9" descr="5f5479a626a4be6995dce39d4163d3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915670"/>
            <a:ext cx="1416091" cy="1440000"/>
          </a:xfrm>
          <a:prstGeom prst="rect">
            <a:avLst/>
          </a:prstGeom>
        </p:spPr>
      </p:pic>
      <p:pic>
        <p:nvPicPr>
          <p:cNvPr id="11" name="图片 10" descr="0ec1a4fe5302f31f7d5031c427898cc7"/>
          <p:cNvPicPr>
            <a:picLocks noChangeAspect="1"/>
          </p:cNvPicPr>
          <p:nvPr/>
        </p:nvPicPr>
        <p:blipFill>
          <a:blip r:embed="rId5"/>
          <a:srcRect l="19287" t="1455" r="1140" b="-1455"/>
          <a:stretch>
            <a:fillRect/>
          </a:stretch>
        </p:blipFill>
        <p:spPr>
          <a:xfrm>
            <a:off x="489585" y="2973705"/>
            <a:ext cx="1647825" cy="1440180"/>
          </a:xfrm>
          <a:prstGeom prst="rect">
            <a:avLst/>
          </a:prstGeom>
        </p:spPr>
      </p:pic>
      <p:pic>
        <p:nvPicPr>
          <p:cNvPr id="24" name="图片 23" descr="579c3456d7f23b5c3f58842fab8b386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805" y="2973705"/>
            <a:ext cx="1440000" cy="1440000"/>
          </a:xfrm>
          <a:prstGeom prst="rect">
            <a:avLst/>
          </a:prstGeom>
        </p:spPr>
      </p:pic>
      <p:pic>
        <p:nvPicPr>
          <p:cNvPr id="25" name="图片 24" descr="7eecba537ed9e8191f8183e31278d31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875" y="2973070"/>
            <a:ext cx="1440000" cy="1440000"/>
          </a:xfrm>
          <a:prstGeom prst="rect">
            <a:avLst/>
          </a:prstGeom>
        </p:spPr>
      </p:pic>
      <p:pic>
        <p:nvPicPr>
          <p:cNvPr id="2" name="图片 1" descr="e87aa582dba8b1b986a46b1a9959f8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350" y="2973705"/>
            <a:ext cx="1440000" cy="1440000"/>
          </a:xfrm>
          <a:prstGeom prst="rect">
            <a:avLst/>
          </a:prstGeom>
        </p:spPr>
      </p:pic>
      <p:sp>
        <p:nvSpPr>
          <p:cNvPr id="6" name="TextBox 27"/>
          <p:cNvSpPr txBox="1"/>
          <p:nvPr/>
        </p:nvSpPr>
        <p:spPr>
          <a:xfrm>
            <a:off x="6713220" y="4413885"/>
            <a:ext cx="2089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焊接偏心大小头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图片 8" descr="ea511bfd81b1a15a1c0e5ba4790d3754"/>
          <p:cNvPicPr>
            <a:picLocks noChangeAspect="1"/>
          </p:cNvPicPr>
          <p:nvPr/>
        </p:nvPicPr>
        <p:blipFill>
          <a:blip r:embed="rId9"/>
          <a:srcRect b="14158"/>
          <a:stretch>
            <a:fillRect/>
          </a:stretch>
        </p:blipFill>
        <p:spPr>
          <a:xfrm>
            <a:off x="461645" y="915670"/>
            <a:ext cx="1704340" cy="1463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2202180" y="1338580"/>
            <a:ext cx="1295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消防水炮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图片 3" descr="3fb02c99f01d09ef4a91dd8bb169d1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817880"/>
            <a:ext cx="1520190" cy="1440180"/>
          </a:xfrm>
          <a:prstGeom prst="rect">
            <a:avLst/>
          </a:prstGeom>
        </p:spPr>
      </p:pic>
      <p:pic>
        <p:nvPicPr>
          <p:cNvPr id="9" name="图片 8" descr="bbf04387f1a7db7c438f87684fe510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95" y="608330"/>
            <a:ext cx="4040282" cy="2520000"/>
          </a:xfrm>
          <a:prstGeom prst="rect">
            <a:avLst/>
          </a:prstGeom>
        </p:spPr>
      </p:pic>
      <p:pic>
        <p:nvPicPr>
          <p:cNvPr id="12" name="图片 11" descr="e39483210361556e222242a205974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6010"/>
            <a:ext cx="3102810" cy="252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31cdd3dd03dc28934ce4ffa6cc93af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895350"/>
            <a:ext cx="6348730" cy="3599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消防水系统施工工具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3771900" y="4189095"/>
            <a:ext cx="1295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滚槽机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6299200" y="2861945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滚槽效果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811fb83baf8c80775b615b23e1549e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70" y="1027430"/>
            <a:ext cx="3242895" cy="2880000"/>
          </a:xfrm>
          <a:prstGeom prst="rect">
            <a:avLst/>
          </a:prstGeom>
        </p:spPr>
      </p:pic>
      <p:pic>
        <p:nvPicPr>
          <p:cNvPr id="6" name="图片 5" descr="0a1c9dd474a2c4c798bb49096b632e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60" y="690245"/>
            <a:ext cx="2122345" cy="2160000"/>
          </a:xfrm>
          <a:prstGeom prst="rect">
            <a:avLst/>
          </a:prstGeom>
        </p:spPr>
      </p:pic>
      <p:pic>
        <p:nvPicPr>
          <p:cNvPr id="4" name="图片 3" descr="7ffb36372b79c67664457b1038939f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" y="2872105"/>
            <a:ext cx="1724551" cy="14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消防水系统施工工具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1954530" y="4219575"/>
            <a:ext cx="1295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开孔机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007735" y="4219575"/>
            <a:ext cx="1254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割管机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图片 3" descr="758d74d8766dce227be81353d54ee1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951865"/>
            <a:ext cx="3594735" cy="3239770"/>
          </a:xfrm>
          <a:prstGeom prst="rect">
            <a:avLst/>
          </a:prstGeom>
        </p:spPr>
      </p:pic>
      <p:pic>
        <p:nvPicPr>
          <p:cNvPr id="5" name="图片 4" descr="a5cc832c5e036e3cd0a26de5544599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10" y="951865"/>
            <a:ext cx="4086225" cy="32397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消防水系统施工工具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1105535" y="3973830"/>
            <a:ext cx="1844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 dirty="0" smtClean="0">
                <a:solidFill>
                  <a:schemeClr val="bg1"/>
                </a:solidFill>
              </a:rPr>
              <a:t>沟槽阀门接法</a:t>
            </a:r>
            <a:endParaRPr lang="zh-CN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3616325" y="3971925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减压消火栓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086475" y="3971925"/>
            <a:ext cx="1821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减压孔板接法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图片 3" descr="1d121783e16f03388c9c21e81a6bd2d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" y="1362075"/>
            <a:ext cx="2586462" cy="2160000"/>
          </a:xfrm>
          <a:prstGeom prst="rect">
            <a:avLst/>
          </a:prstGeom>
        </p:spPr>
      </p:pic>
      <p:pic>
        <p:nvPicPr>
          <p:cNvPr id="5" name="图片 4" descr="465f36f373835f75c7aebc6f018977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45" y="1362075"/>
            <a:ext cx="1619190" cy="2160000"/>
          </a:xfrm>
          <a:prstGeom prst="rect">
            <a:avLst/>
          </a:prstGeom>
        </p:spPr>
      </p:pic>
      <p:pic>
        <p:nvPicPr>
          <p:cNvPr id="7" name="图片 6" descr="1e68d93d3262da750bcaf35de3f550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1362075"/>
            <a:ext cx="3037157" cy="216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自动喷淋系统现场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图片 3" descr="d8f423afe60aa2d99239e012353e2df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815340"/>
            <a:ext cx="6692265" cy="38366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消防水系统镀锌钢管参数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608330"/>
            <a:ext cx="7747826" cy="432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2" y="3531311"/>
            <a:ext cx="9131053" cy="163359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12705" y="1"/>
            <a:ext cx="5199829" cy="5164904"/>
          </a:xfrm>
          <a:custGeom>
            <a:avLst/>
            <a:gdLst>
              <a:gd name="connsiteX0" fmla="*/ 0 w 5181584"/>
              <a:gd name="connsiteY0" fmla="*/ 0 h 5713476"/>
              <a:gd name="connsiteX1" fmla="*/ 5181584 w 5181584"/>
              <a:gd name="connsiteY1" fmla="*/ 0 h 5713476"/>
              <a:gd name="connsiteX2" fmla="*/ 5181584 w 5181584"/>
              <a:gd name="connsiteY2" fmla="*/ 5713476 h 5713476"/>
              <a:gd name="connsiteX3" fmla="*/ 0 w 5181584"/>
              <a:gd name="connsiteY3" fmla="*/ 5713476 h 5713476"/>
              <a:gd name="connsiteX4" fmla="*/ 0 w 5181584"/>
              <a:gd name="connsiteY4" fmla="*/ 0 h 5713476"/>
              <a:gd name="connsiteX0-1" fmla="*/ 0 w 5181584"/>
              <a:gd name="connsiteY0-2" fmla="*/ 0 h 5713476"/>
              <a:gd name="connsiteX1-3" fmla="*/ 3222156 w 5181584"/>
              <a:gd name="connsiteY1-4" fmla="*/ 0 h 5713476"/>
              <a:gd name="connsiteX2-5" fmla="*/ 5181584 w 5181584"/>
              <a:gd name="connsiteY2-6" fmla="*/ 5713476 h 5713476"/>
              <a:gd name="connsiteX3-7" fmla="*/ 0 w 5181584"/>
              <a:gd name="connsiteY3-8" fmla="*/ 5713476 h 5713476"/>
              <a:gd name="connsiteX4-9" fmla="*/ 0 w 5181584"/>
              <a:gd name="connsiteY4-10" fmla="*/ 0 h 5713476"/>
              <a:gd name="connsiteX0-11" fmla="*/ 0 w 5181584"/>
              <a:gd name="connsiteY0-12" fmla="*/ 0 h 5713476"/>
              <a:gd name="connsiteX1-13" fmla="*/ 3222156 w 5181584"/>
              <a:gd name="connsiteY1-14" fmla="*/ 0 h 5713476"/>
              <a:gd name="connsiteX2-15" fmla="*/ 5181584 w 5181584"/>
              <a:gd name="connsiteY2-16" fmla="*/ 5713476 h 5713476"/>
              <a:gd name="connsiteX3-17" fmla="*/ 0 w 5181584"/>
              <a:gd name="connsiteY3-18" fmla="*/ 5713476 h 5713476"/>
              <a:gd name="connsiteX4-19" fmla="*/ 0 w 5181584"/>
              <a:gd name="connsiteY4-20" fmla="*/ 0 h 5713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81584" h="5713476">
                <a:moveTo>
                  <a:pt x="0" y="0"/>
                </a:moveTo>
                <a:lnTo>
                  <a:pt x="3222156" y="0"/>
                </a:lnTo>
                <a:lnTo>
                  <a:pt x="5181584" y="5713476"/>
                </a:lnTo>
                <a:lnTo>
                  <a:pt x="0" y="5713476"/>
                </a:lnTo>
                <a:lnTo>
                  <a:pt x="0" y="0"/>
                </a:lnTo>
                <a:close/>
              </a:path>
            </a:pathLst>
          </a:custGeom>
          <a:solidFill>
            <a:srgbClr val="9B0002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2376" y="2948311"/>
            <a:ext cx="2895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 defTabSz="802005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冬青黑体简体中文 W3" pitchFamily="34" charset="-122"/>
                <a:ea typeface="冬青黑体简体中文 W3" pitchFamily="34" charset="-122"/>
              </a:rPr>
              <a:t>火灾自动报警系统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冬青黑体简体中文 W3" pitchFamily="34" charset="-122"/>
              <a:ea typeface="冬青黑体简体中文 W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90" y="742998"/>
            <a:ext cx="1099981" cy="1862048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1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1284" y="1042093"/>
            <a:ext cx="5662716" cy="413884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消防水系统喷头与管径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" y="686435"/>
            <a:ext cx="6534150" cy="3770630"/>
          </a:xfrm>
          <a:prstGeom prst="rect">
            <a:avLst/>
          </a:prstGeom>
        </p:spPr>
      </p:pic>
      <p:sp>
        <p:nvSpPr>
          <p:cNvPr id="3" name="TextBox 27"/>
          <p:cNvSpPr txBox="1"/>
          <p:nvPr/>
        </p:nvSpPr>
        <p:spPr>
          <a:xfrm>
            <a:off x="930910" y="4457065"/>
            <a:ext cx="5040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B050"/>
                </a:solidFill>
              </a:rPr>
              <a:t>注：一个湿式报警阀组最多带</a:t>
            </a:r>
            <a:r>
              <a:rPr lang="en-US" altLang="zh-CN" sz="1800" b="1" dirty="0">
                <a:solidFill>
                  <a:srgbClr val="00B050"/>
                </a:solidFill>
              </a:rPr>
              <a:t>800</a:t>
            </a:r>
            <a:r>
              <a:rPr lang="zh-CN" altLang="en-US" sz="1800" b="1" dirty="0">
                <a:solidFill>
                  <a:srgbClr val="00B050"/>
                </a:solidFill>
              </a:rPr>
              <a:t>个喷头。</a:t>
            </a:r>
            <a:endParaRPr lang="zh-CN" alt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消防水系统喷头颜色对照表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beb50f4990c21928ec40bc4432a7a9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" y="835660"/>
            <a:ext cx="7658100" cy="381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2" y="3531311"/>
            <a:ext cx="9131053" cy="16335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1284" y="362008"/>
            <a:ext cx="5662716" cy="41388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5" y="1"/>
            <a:ext cx="5199829" cy="5164904"/>
          </a:xfrm>
          <a:custGeom>
            <a:avLst/>
            <a:gdLst>
              <a:gd name="connsiteX0" fmla="*/ 0 w 5181584"/>
              <a:gd name="connsiteY0" fmla="*/ 0 h 5713476"/>
              <a:gd name="connsiteX1" fmla="*/ 5181584 w 5181584"/>
              <a:gd name="connsiteY1" fmla="*/ 0 h 5713476"/>
              <a:gd name="connsiteX2" fmla="*/ 5181584 w 5181584"/>
              <a:gd name="connsiteY2" fmla="*/ 5713476 h 5713476"/>
              <a:gd name="connsiteX3" fmla="*/ 0 w 5181584"/>
              <a:gd name="connsiteY3" fmla="*/ 5713476 h 5713476"/>
              <a:gd name="connsiteX4" fmla="*/ 0 w 5181584"/>
              <a:gd name="connsiteY4" fmla="*/ 0 h 5713476"/>
              <a:gd name="connsiteX0-1" fmla="*/ 0 w 5181584"/>
              <a:gd name="connsiteY0-2" fmla="*/ 0 h 5713476"/>
              <a:gd name="connsiteX1-3" fmla="*/ 3222156 w 5181584"/>
              <a:gd name="connsiteY1-4" fmla="*/ 0 h 5713476"/>
              <a:gd name="connsiteX2-5" fmla="*/ 5181584 w 5181584"/>
              <a:gd name="connsiteY2-6" fmla="*/ 5713476 h 5713476"/>
              <a:gd name="connsiteX3-7" fmla="*/ 0 w 5181584"/>
              <a:gd name="connsiteY3-8" fmla="*/ 5713476 h 5713476"/>
              <a:gd name="connsiteX4-9" fmla="*/ 0 w 5181584"/>
              <a:gd name="connsiteY4-10" fmla="*/ 0 h 5713476"/>
              <a:gd name="connsiteX0-11" fmla="*/ 0 w 5181584"/>
              <a:gd name="connsiteY0-12" fmla="*/ 0 h 5713476"/>
              <a:gd name="connsiteX1-13" fmla="*/ 3222156 w 5181584"/>
              <a:gd name="connsiteY1-14" fmla="*/ 0 h 5713476"/>
              <a:gd name="connsiteX2-15" fmla="*/ 5181584 w 5181584"/>
              <a:gd name="connsiteY2-16" fmla="*/ 5713476 h 5713476"/>
              <a:gd name="connsiteX3-17" fmla="*/ 0 w 5181584"/>
              <a:gd name="connsiteY3-18" fmla="*/ 5713476 h 5713476"/>
              <a:gd name="connsiteX4-19" fmla="*/ 0 w 5181584"/>
              <a:gd name="connsiteY4-20" fmla="*/ 0 h 5713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81584" h="5713476">
                <a:moveTo>
                  <a:pt x="0" y="0"/>
                </a:moveTo>
                <a:lnTo>
                  <a:pt x="3222156" y="0"/>
                </a:lnTo>
                <a:lnTo>
                  <a:pt x="5181584" y="5713476"/>
                </a:lnTo>
                <a:lnTo>
                  <a:pt x="0" y="5713476"/>
                </a:lnTo>
                <a:lnTo>
                  <a:pt x="0" y="0"/>
                </a:lnTo>
                <a:close/>
              </a:path>
            </a:pathLst>
          </a:custGeom>
          <a:solidFill>
            <a:srgbClr val="9B0002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3506" y="3326136"/>
            <a:ext cx="2895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 defTabSz="802005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冬青黑体简体中文 W3" pitchFamily="34" charset="-122"/>
                <a:ea typeface="冬青黑体简体中文 W3" pitchFamily="34" charset="-122"/>
              </a:rPr>
              <a:t>防火排烟系统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冬青黑体简体中文 W3" pitchFamily="34" charset="-122"/>
              <a:ea typeface="冬青黑体简体中文 W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90" y="742998"/>
            <a:ext cx="1099981" cy="1862048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1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防火排烟系统实物及名称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1479550" y="4255135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离心风机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462270" y="4255135"/>
            <a:ext cx="1508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轴流风机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433cc6e8ac87a9739451406d00b396c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1219835"/>
            <a:ext cx="3175873" cy="2880000"/>
          </a:xfrm>
          <a:prstGeom prst="rect">
            <a:avLst/>
          </a:prstGeom>
        </p:spPr>
      </p:pic>
      <p:pic>
        <p:nvPicPr>
          <p:cNvPr id="4" name="图片 3" descr="6ec0bfb2837b2d2ca26e18d6e89a76d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1219835"/>
            <a:ext cx="3288889" cy="288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防火排烟系统实物及名称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图片 5" descr="远程控制开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90" y="2877820"/>
            <a:ext cx="1842113" cy="1440000"/>
          </a:xfrm>
          <a:prstGeom prst="rect">
            <a:avLst/>
          </a:prstGeom>
        </p:spPr>
      </p:pic>
      <p:pic>
        <p:nvPicPr>
          <p:cNvPr id="24" name="图片 23" descr="1e2950a64f9ef2b46fbe5eeb0a93b9c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45" y="2877820"/>
            <a:ext cx="1440000" cy="1440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4643755" y="4322445"/>
            <a:ext cx="152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百叶风口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6258560" y="4318000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防火阀远程控制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1" name="图片 10" descr="2dbfc2bf31557a2562f6125c02f110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220" y="2877820"/>
            <a:ext cx="1774190" cy="1440180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2422525" y="4318000"/>
            <a:ext cx="1774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自垂百叶风口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图片 9" descr="805369cb0a8038ac5225ac9a0ecba95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790" y="952500"/>
            <a:ext cx="1835785" cy="1440180"/>
          </a:xfrm>
          <a:prstGeom prst="rect">
            <a:avLst/>
          </a:prstGeom>
        </p:spPr>
      </p:pic>
      <p:sp>
        <p:nvSpPr>
          <p:cNvPr id="7" name="TextBox 27"/>
          <p:cNvSpPr txBox="1"/>
          <p:nvPr/>
        </p:nvSpPr>
        <p:spPr>
          <a:xfrm>
            <a:off x="5483225" y="2392680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防火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排烟阀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图片 7" descr="71786f16820f5c93968bc1e7257133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65" y="952500"/>
            <a:ext cx="1440000" cy="1440000"/>
          </a:xfrm>
          <a:prstGeom prst="rect">
            <a:avLst/>
          </a:prstGeom>
        </p:spPr>
      </p:pic>
      <p:sp>
        <p:nvSpPr>
          <p:cNvPr id="9" name="TextBox 27"/>
          <p:cNvSpPr txBox="1"/>
          <p:nvPr/>
        </p:nvSpPr>
        <p:spPr>
          <a:xfrm>
            <a:off x="774065" y="2392680"/>
            <a:ext cx="1827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正压送风口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5" name="图片 24" descr="02ded134875f6f1247c8df7a245fa9cd"/>
          <p:cNvPicPr>
            <a:picLocks noChangeAspect="1"/>
          </p:cNvPicPr>
          <p:nvPr/>
        </p:nvPicPr>
        <p:blipFill>
          <a:blip r:embed="rId7"/>
          <a:srcRect l="20205" r="21462"/>
          <a:stretch>
            <a:fillRect/>
          </a:stretch>
        </p:blipFill>
        <p:spPr>
          <a:xfrm>
            <a:off x="3355975" y="952500"/>
            <a:ext cx="1120140" cy="1440180"/>
          </a:xfrm>
          <a:prstGeom prst="rect">
            <a:avLst/>
          </a:prstGeom>
        </p:spPr>
      </p:pic>
      <p:sp>
        <p:nvSpPr>
          <p:cNvPr id="12" name="TextBox 27"/>
          <p:cNvSpPr txBox="1"/>
          <p:nvPr/>
        </p:nvSpPr>
        <p:spPr>
          <a:xfrm>
            <a:off x="3196590" y="2366010"/>
            <a:ext cx="1523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正压送风口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3" name="图片 12" descr="f4598eb0b9b12bf8f845590835b757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80" y="2877820"/>
            <a:ext cx="1645714" cy="1440000"/>
          </a:xfrm>
          <a:prstGeom prst="rect">
            <a:avLst/>
          </a:prstGeom>
        </p:spPr>
      </p:pic>
      <p:sp>
        <p:nvSpPr>
          <p:cNvPr id="14" name="TextBox 27"/>
          <p:cNvSpPr txBox="1"/>
          <p:nvPr/>
        </p:nvSpPr>
        <p:spPr>
          <a:xfrm>
            <a:off x="576580" y="4337685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余压阀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防火排烟系统风管连接方式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27"/>
          <p:cNvSpPr txBox="1"/>
          <p:nvPr/>
        </p:nvSpPr>
        <p:spPr>
          <a:xfrm>
            <a:off x="4932045" y="1200150"/>
            <a:ext cx="4502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共板法兰连接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612140" y="3459480"/>
            <a:ext cx="716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角铁法兰连接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fc4dd2ccb92b92666f8f8b2953bf21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688975"/>
            <a:ext cx="3166926" cy="2160000"/>
          </a:xfrm>
          <a:prstGeom prst="rect">
            <a:avLst/>
          </a:prstGeom>
        </p:spPr>
      </p:pic>
      <p:pic>
        <p:nvPicPr>
          <p:cNvPr id="15" name="图片 14" descr="cb8a6a240717970f2d0ce838219132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20" y="2672080"/>
            <a:ext cx="3346090" cy="2160000"/>
          </a:xfrm>
          <a:prstGeom prst="rect">
            <a:avLst/>
          </a:prstGeom>
        </p:spPr>
      </p:pic>
      <p:pic>
        <p:nvPicPr>
          <p:cNvPr id="16" name="图片 15" descr="293da02679c5872896c2a1126b893a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260" y="511810"/>
            <a:ext cx="3457895" cy="2160000"/>
          </a:xfrm>
          <a:prstGeom prst="rect">
            <a:avLst/>
          </a:prstGeom>
        </p:spPr>
      </p:pic>
      <p:pic>
        <p:nvPicPr>
          <p:cNvPr id="17" name="图片 16" descr="9c3bfbb4e5f96c58f631ad62ac7ba9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895" y="2672080"/>
            <a:ext cx="3457575" cy="2209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防火排烟系统风管连接方式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b2866645e7f0e5ef62b9917d53c9b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730250"/>
            <a:ext cx="7141845" cy="41833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防火排烟系统风管连接方式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869315"/>
            <a:ext cx="7029586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solidFill>
                  <a:schemeClr val="bg1"/>
                </a:solidFill>
              </a:rPr>
              <a:t>斜流风机型号</a:t>
            </a:r>
            <a:endParaRPr lang="zh-CN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4b758fcc993c9c443245ba6bcf0ac3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40" y="766445"/>
            <a:ext cx="6801364" cy="396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低噪声柜式离心风机型号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795020"/>
            <a:ext cx="6295657" cy="396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175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施工设计说明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2" y="3531311"/>
            <a:ext cx="9131053" cy="16335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1284" y="362008"/>
            <a:ext cx="5662716" cy="41388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5" y="1"/>
            <a:ext cx="5199829" cy="5164904"/>
          </a:xfrm>
          <a:custGeom>
            <a:avLst/>
            <a:gdLst>
              <a:gd name="connsiteX0" fmla="*/ 0 w 5181584"/>
              <a:gd name="connsiteY0" fmla="*/ 0 h 5713476"/>
              <a:gd name="connsiteX1" fmla="*/ 5181584 w 5181584"/>
              <a:gd name="connsiteY1" fmla="*/ 0 h 5713476"/>
              <a:gd name="connsiteX2" fmla="*/ 5181584 w 5181584"/>
              <a:gd name="connsiteY2" fmla="*/ 5713476 h 5713476"/>
              <a:gd name="connsiteX3" fmla="*/ 0 w 5181584"/>
              <a:gd name="connsiteY3" fmla="*/ 5713476 h 5713476"/>
              <a:gd name="connsiteX4" fmla="*/ 0 w 5181584"/>
              <a:gd name="connsiteY4" fmla="*/ 0 h 5713476"/>
              <a:gd name="connsiteX0-1" fmla="*/ 0 w 5181584"/>
              <a:gd name="connsiteY0-2" fmla="*/ 0 h 5713476"/>
              <a:gd name="connsiteX1-3" fmla="*/ 3222156 w 5181584"/>
              <a:gd name="connsiteY1-4" fmla="*/ 0 h 5713476"/>
              <a:gd name="connsiteX2-5" fmla="*/ 5181584 w 5181584"/>
              <a:gd name="connsiteY2-6" fmla="*/ 5713476 h 5713476"/>
              <a:gd name="connsiteX3-7" fmla="*/ 0 w 5181584"/>
              <a:gd name="connsiteY3-8" fmla="*/ 5713476 h 5713476"/>
              <a:gd name="connsiteX4-9" fmla="*/ 0 w 5181584"/>
              <a:gd name="connsiteY4-10" fmla="*/ 0 h 5713476"/>
              <a:gd name="connsiteX0-11" fmla="*/ 0 w 5181584"/>
              <a:gd name="connsiteY0-12" fmla="*/ 0 h 5713476"/>
              <a:gd name="connsiteX1-13" fmla="*/ 3222156 w 5181584"/>
              <a:gd name="connsiteY1-14" fmla="*/ 0 h 5713476"/>
              <a:gd name="connsiteX2-15" fmla="*/ 5181584 w 5181584"/>
              <a:gd name="connsiteY2-16" fmla="*/ 5713476 h 5713476"/>
              <a:gd name="connsiteX3-17" fmla="*/ 0 w 5181584"/>
              <a:gd name="connsiteY3-18" fmla="*/ 5713476 h 5713476"/>
              <a:gd name="connsiteX4-19" fmla="*/ 0 w 5181584"/>
              <a:gd name="connsiteY4-20" fmla="*/ 0 h 5713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81584" h="5713476">
                <a:moveTo>
                  <a:pt x="0" y="0"/>
                </a:moveTo>
                <a:lnTo>
                  <a:pt x="3222156" y="0"/>
                </a:lnTo>
                <a:lnTo>
                  <a:pt x="5181584" y="5713476"/>
                </a:lnTo>
                <a:lnTo>
                  <a:pt x="0" y="5713476"/>
                </a:lnTo>
                <a:lnTo>
                  <a:pt x="0" y="0"/>
                </a:lnTo>
                <a:close/>
              </a:path>
            </a:pathLst>
          </a:custGeom>
          <a:solidFill>
            <a:srgbClr val="9B0002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5640" y="3326130"/>
            <a:ext cx="2299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 defTabSz="802005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冬青黑体简体中文 W3" pitchFamily="34" charset="-122"/>
                <a:ea typeface="冬青黑体简体中文 W3" pitchFamily="34" charset="-122"/>
              </a:rPr>
              <a:t>其它设备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冬青黑体简体中文 W3" pitchFamily="34" charset="-122"/>
              <a:ea typeface="冬青黑体简体中文 W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90" y="742998"/>
            <a:ext cx="1099981" cy="1862048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1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1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其它消防气体灭火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5351b54427434b0634e26c011cb247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5" y="1036955"/>
            <a:ext cx="6654800" cy="3599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其它消防气体灭火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7e48cc1cbe2deca32e3082da4f3da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953135"/>
            <a:ext cx="5921303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其它消防气体灭火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0bf2b12c73b6d9e6cd7050539f3ba2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35" y="956945"/>
            <a:ext cx="5333382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其它消防气体灭火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19b92a61c54dd8b4d9076bd827b71a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95" y="935990"/>
            <a:ext cx="5991860" cy="3599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其它消防气体灭火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982c466a563ce0db0ab82947e61d81a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890905"/>
            <a:ext cx="3600000" cy="36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2414270" y="3230245"/>
            <a:ext cx="2223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 dirty="0" smtClean="0">
                <a:solidFill>
                  <a:schemeClr val="bg1"/>
                </a:solidFill>
              </a:rPr>
              <a:t>钢制防火卷帘门</a:t>
            </a:r>
            <a:endParaRPr lang="zh-CN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508625" y="4407535"/>
            <a:ext cx="2830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双轨无机布防火卷帘门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7196455" y="1006475"/>
            <a:ext cx="1087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防火门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图片 8" descr="944eb5d9280cb9ba42dca988486c41c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80" y="447675"/>
            <a:ext cx="1697355" cy="1697355"/>
          </a:xfrm>
          <a:prstGeom prst="rect">
            <a:avLst/>
          </a:prstGeom>
        </p:spPr>
      </p:pic>
      <p:pic>
        <p:nvPicPr>
          <p:cNvPr id="12" name="图片 11" descr="385b8697f47a9a70856637b7b4d1d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4700"/>
            <a:ext cx="4084955" cy="2455545"/>
          </a:xfrm>
          <a:prstGeom prst="rect">
            <a:avLst/>
          </a:prstGeom>
        </p:spPr>
      </p:pic>
      <p:pic>
        <p:nvPicPr>
          <p:cNvPr id="13" name="图片 12" descr="8ee1152e756e0188a5e85358787a03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335" y="2242820"/>
            <a:ext cx="3407410" cy="2164715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476885" y="3639820"/>
            <a:ext cx="2223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耐火极限：</a:t>
            </a:r>
            <a:endParaRPr lang="zh-CN" altLang="zh-CN" sz="20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r>
              <a:rPr lang="zh-CN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         甲级：</a:t>
            </a:r>
            <a:r>
              <a:rPr lang="en-US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1.5h</a:t>
            </a:r>
            <a:endParaRPr lang="en-US" altLang="zh-CN" sz="20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r>
              <a:rPr lang="zh-CN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          乙级：</a:t>
            </a:r>
            <a:r>
              <a:rPr lang="en-US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1.0h</a:t>
            </a:r>
            <a:endParaRPr lang="en-US" altLang="zh-CN" sz="20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r>
              <a:rPr lang="zh-CN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          丙级：</a:t>
            </a:r>
            <a:r>
              <a:rPr lang="en-US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0</a:t>
            </a:r>
            <a:r>
              <a:rPr lang="en-US" altLang="zh-CN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.5h</a:t>
            </a:r>
            <a:endParaRPr lang="en-US" altLang="zh-CN" sz="20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-635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其它消防实物及名称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755015" y="4316095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疏散指示灯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3447415" y="2366010"/>
            <a:ext cx="1489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应急照明灯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057275" y="1984375"/>
            <a:ext cx="1348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安全出口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6144895" y="2383155"/>
            <a:ext cx="1774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</a:rPr>
              <a:t>挡烟垂壁</a:t>
            </a:r>
            <a:r>
              <a:rPr lang="en-US" altLang="zh-CN" sz="1000" b="1" dirty="0" smtClean="0">
                <a:solidFill>
                  <a:srgbClr val="FF0000"/>
                </a:solidFill>
              </a:rPr>
              <a:t>0.5</a:t>
            </a:r>
            <a:endParaRPr lang="en-US" altLang="zh-CN" sz="1000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 descr="01aee129836a1db305425d2f104701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0" y="869315"/>
            <a:ext cx="1846154" cy="1440000"/>
          </a:xfrm>
          <a:prstGeom prst="rect">
            <a:avLst/>
          </a:prstGeom>
        </p:spPr>
      </p:pic>
      <p:pic>
        <p:nvPicPr>
          <p:cNvPr id="7" name="图片 6" descr="005d8f69ad1cc644ffbecfb0772aa7c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744470"/>
            <a:ext cx="2057143" cy="1440000"/>
          </a:xfrm>
          <a:prstGeom prst="rect">
            <a:avLst/>
          </a:prstGeom>
        </p:spPr>
      </p:pic>
      <p:pic>
        <p:nvPicPr>
          <p:cNvPr id="14" name="图片 13" descr="822507b9410e7f5cc667410b9a64eb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0" y="1385570"/>
            <a:ext cx="1440000" cy="598812"/>
          </a:xfrm>
          <a:prstGeom prst="rect">
            <a:avLst/>
          </a:prstGeom>
        </p:spPr>
      </p:pic>
      <p:pic>
        <p:nvPicPr>
          <p:cNvPr id="15" name="图片 14" descr="374fa2b3735e842d04c96142df2e89a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370" y="869315"/>
            <a:ext cx="2554552" cy="1440000"/>
          </a:xfrm>
          <a:prstGeom prst="rect">
            <a:avLst/>
          </a:prstGeom>
        </p:spPr>
      </p:pic>
      <p:pic>
        <p:nvPicPr>
          <p:cNvPr id="2" name="图片 1" descr="QQ五笔截图未命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620" y="2854325"/>
            <a:ext cx="5365750" cy="175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其它消防灭火器具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8df1bd816ddeef6d9d588cbb926438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1097915"/>
            <a:ext cx="7047230" cy="33788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-635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火灾分类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QQ五笔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70" y="1007745"/>
            <a:ext cx="7019925" cy="3467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25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系统图与设计图例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Administrator\Desktop\自动报警系统施工图例说明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580" y="1153795"/>
            <a:ext cx="4755515" cy="3116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20961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火灾分类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f15c958951d76747b318ff81d1b982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" y="608330"/>
            <a:ext cx="6777355" cy="42094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-635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188" y="307402"/>
            <a:ext cx="3276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灭火器维修及报废规定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fa2ad23f4039cfbecc5c4937334514d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5" y="923290"/>
            <a:ext cx="6440170" cy="3599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28" y="-1028583"/>
            <a:ext cx="861774" cy="9239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50" normalizeH="0" baseline="0" noProof="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" y="3509909"/>
            <a:ext cx="9131053" cy="1633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5619" y="1004658"/>
            <a:ext cx="5662716" cy="41388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72" y="1809770"/>
            <a:ext cx="2467342" cy="769441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spc="50" dirty="0" smtClean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44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25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系统图与设计图例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32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自动报警系统实物与名称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dministrator\Desktop\037a878c963b5c3a46b3ae5d47c5e6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06" y="730414"/>
            <a:ext cx="3974880" cy="374628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47882" y="4552898"/>
            <a:ext cx="17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消防控制主机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 descr="78a14c4689258350a8212452a5cd7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435" y="920750"/>
            <a:ext cx="3247390" cy="2442210"/>
          </a:xfrm>
          <a:prstGeom prst="rect">
            <a:avLst/>
          </a:prstGeom>
        </p:spPr>
      </p:pic>
      <p:sp>
        <p:nvSpPr>
          <p:cNvPr id="3" name="TextBox 18"/>
          <p:cNvSpPr txBox="1"/>
          <p:nvPr/>
        </p:nvSpPr>
        <p:spPr>
          <a:xfrm>
            <a:off x="6097270" y="381254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chemeClr val="bg1"/>
                </a:solidFill>
              </a:rPr>
              <a:t>CRT</a:t>
            </a:r>
            <a:r>
              <a:rPr lang="zh-CN" altLang="en-US" b="1" dirty="0">
                <a:solidFill>
                  <a:schemeClr val="bg1"/>
                </a:solidFill>
              </a:rPr>
              <a:t>系统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0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32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自动报警系统实物与名称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104" name="Picture 8" descr="C:\Users\Administrator\Desktop\673248ff52315cafef70e99dba634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845" y="720062"/>
            <a:ext cx="1572052" cy="1440000"/>
          </a:xfrm>
          <a:prstGeom prst="rect">
            <a:avLst/>
          </a:prstGeom>
          <a:noFill/>
        </p:spPr>
      </p:pic>
      <p:pic>
        <p:nvPicPr>
          <p:cNvPr id="4106" name="Picture 10" descr="C:\Users\Administrator\Desktop\ecacaf49a8d2fcfa7692c139356eec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848" y="2929267"/>
            <a:ext cx="1320000" cy="144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10810" y="4369435"/>
            <a:ext cx="1440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火焰探测器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1660" y="2106930"/>
            <a:ext cx="1376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感温探测器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0805" y="2160270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感烟探测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图片 3" descr="66a5bf96095e471889cf1d0f92d6b4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660" y="666750"/>
            <a:ext cx="1460446" cy="1440000"/>
          </a:xfrm>
          <a:prstGeom prst="rect">
            <a:avLst/>
          </a:prstGeom>
        </p:spPr>
      </p:pic>
      <p:pic>
        <p:nvPicPr>
          <p:cNvPr id="5" name="图片 4" descr="2b81466a91492986bfe35c15e70db4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810" y="2929255"/>
            <a:ext cx="1440000" cy="1440000"/>
          </a:xfrm>
          <a:prstGeom prst="rect">
            <a:avLst/>
          </a:prstGeom>
        </p:spPr>
      </p:pic>
      <p:sp>
        <p:nvSpPr>
          <p:cNvPr id="6" name="TextBox 17"/>
          <p:cNvSpPr txBox="1"/>
          <p:nvPr/>
        </p:nvSpPr>
        <p:spPr>
          <a:xfrm>
            <a:off x="7071995" y="4369435"/>
            <a:ext cx="1440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</a:rPr>
              <a:t>模块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 descr="aa969ecf6c8c5aee845f323fa954c4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0" y="720090"/>
            <a:ext cx="4226560" cy="1537970"/>
          </a:xfrm>
          <a:prstGeom prst="rect">
            <a:avLst/>
          </a:prstGeom>
        </p:spPr>
      </p:pic>
      <p:pic>
        <p:nvPicPr>
          <p:cNvPr id="3" name="图片 2" descr="e1af562b2d09c271fbd12073f3066a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175" y="2929255"/>
            <a:ext cx="3155950" cy="1440180"/>
          </a:xfrm>
          <a:prstGeom prst="rect">
            <a:avLst/>
          </a:prstGeom>
        </p:spPr>
      </p:pic>
      <p:sp>
        <p:nvSpPr>
          <p:cNvPr id="7" name="TextBox 21"/>
          <p:cNvSpPr txBox="1"/>
          <p:nvPr/>
        </p:nvSpPr>
        <p:spPr>
          <a:xfrm>
            <a:off x="2127885" y="2258060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 dirty="0">
                <a:solidFill>
                  <a:schemeClr val="bg1"/>
                </a:solidFill>
              </a:rPr>
              <a:t>电话主机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898015" y="4369435"/>
            <a:ext cx="1628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</a:rPr>
              <a:t>广播分配盘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34" y="-56515"/>
            <a:ext cx="9139126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98" y="133414"/>
            <a:ext cx="32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自动报警系统实物与名称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Administrator\Desktop\e6abb8fb7523a05e5d3fe60a3db93d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678" y="947470"/>
            <a:ext cx="1440000" cy="14400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e6abb8fb7523a05e5d3fe60a3db93d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620" y="878255"/>
            <a:ext cx="1440000" cy="1440000"/>
          </a:xfrm>
          <a:prstGeom prst="rect">
            <a:avLst/>
          </a:prstGeom>
          <a:noFill/>
        </p:spPr>
      </p:pic>
      <p:pic>
        <p:nvPicPr>
          <p:cNvPr id="4103" name="Picture 7" descr="C:\Users\Administrator\Desktop\41993b381c5451a8e6fcf0d305e60d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308" y="2929864"/>
            <a:ext cx="1247833" cy="144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12690" y="2387600"/>
            <a:ext cx="1585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手报按钮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0565" y="2387600"/>
            <a:ext cx="118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消报按钮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320" y="4370070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分机电话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 descr="ccab0ae8324a06f9ad5438e03d02ecb8"/>
          <p:cNvPicPr>
            <a:picLocks noChangeAspect="1"/>
          </p:cNvPicPr>
          <p:nvPr/>
        </p:nvPicPr>
        <p:blipFill>
          <a:blip r:embed="rId4"/>
          <a:srcRect l="5186" t="7727" r="7530" b="3413"/>
          <a:stretch>
            <a:fillRect/>
          </a:stretch>
        </p:blipFill>
        <p:spPr>
          <a:xfrm>
            <a:off x="3021330" y="2929890"/>
            <a:ext cx="1440000" cy="1440000"/>
          </a:xfrm>
          <a:prstGeom prst="rect">
            <a:avLst/>
          </a:prstGeom>
        </p:spPr>
      </p:pic>
      <p:sp>
        <p:nvSpPr>
          <p:cNvPr id="3" name="TextBox 19"/>
          <p:cNvSpPr txBox="1"/>
          <p:nvPr/>
        </p:nvSpPr>
        <p:spPr>
          <a:xfrm>
            <a:off x="3021330" y="4370070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</a:rPr>
              <a:t>继电器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 descr="2a8cd1fc0603bce1ee3a32442e517fb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530" y="2844800"/>
            <a:ext cx="1450416" cy="1440000"/>
          </a:xfrm>
          <a:prstGeom prst="rect">
            <a:avLst/>
          </a:prstGeom>
        </p:spPr>
      </p:pic>
      <p:pic>
        <p:nvPicPr>
          <p:cNvPr id="6" name="图片 5" descr="691dd370b27863086e4303842a0152f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565" y="2844800"/>
            <a:ext cx="1440000" cy="1440000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4935220" y="4370070"/>
            <a:ext cx="1585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</a:rPr>
              <a:t>吸顶消防广播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7060565" y="4370070"/>
            <a:ext cx="1585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</a:rPr>
              <a:t>壁挂消防广播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105" name="Picture 9" descr="C:\Users\Administrator\Desktop\8b94d04b6e1854d2c8a8f1ac79b2d7d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1330" y="947420"/>
            <a:ext cx="1479540" cy="144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21330" y="2387600"/>
            <a:ext cx="1370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</a:rPr>
              <a:t>楼层显示器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Administrator\Desktop\03f2f92614d488c4983db009106986a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9415" y="947432"/>
            <a:ext cx="1565217" cy="144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09312" y="2387584"/>
            <a:ext cx="17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</a:rPr>
              <a:t>声光报警器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0.6|1.3"/>
</p:tagLst>
</file>

<file path=ppt/tags/tag2.xml><?xml version="1.0" encoding="utf-8"?>
<p:tagLst xmlns:p="http://schemas.openxmlformats.org/presentationml/2006/main">
  <p:tag name="TIMING" val="|0.6|1.3"/>
</p:tagLst>
</file>

<file path=ppt/tags/tag3.xml><?xml version="1.0" encoding="utf-8"?>
<p:tagLst xmlns:p="http://schemas.openxmlformats.org/presentationml/2006/main">
  <p:tag name="TIMING" val="|0.6|1.3"/>
</p:tagLst>
</file>

<file path=ppt/tags/tag4.xml><?xml version="1.0" encoding="utf-8"?>
<p:tagLst xmlns:p="http://schemas.openxmlformats.org/presentationml/2006/main">
  <p:tag name="TIMING" val="|0.6|1.3"/>
</p:tagLst>
</file>

<file path=ppt/tags/tag5.xml><?xml version="1.0" encoding="utf-8"?>
<p:tagLst xmlns:p="http://schemas.openxmlformats.org/presentationml/2006/main">
  <p:tag name="TIMING" val="|0.6|1.3"/>
</p:tagLst>
</file>

<file path=ppt/tags/tag6.xml><?xml version="1.0" encoding="utf-8"?>
<p:tagLst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WPS 演示</Application>
  <PresentationFormat>全屏显示(16:9)</PresentationFormat>
  <Paragraphs>329</Paragraphs>
  <Slides>52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  <vt:variant>
        <vt:lpstr>自定义放映</vt:lpstr>
      </vt:variant>
      <vt:variant>
        <vt:i4>1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Calibri</vt:lpstr>
      <vt:lpstr>Calibri</vt:lpstr>
      <vt:lpstr>MS PGothic</vt:lpstr>
      <vt:lpstr>冬青黑体简体中文 W3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lastModifiedBy>Administrator</cp:lastModifiedBy>
  <cp:revision>505</cp:revision>
  <cp:lastPrinted>2411-12-30T00:00:00Z</cp:lastPrinted>
  <dcterms:created xsi:type="dcterms:W3CDTF">2008-02-28T09:07:00Z</dcterms:created>
  <dcterms:modified xsi:type="dcterms:W3CDTF">2020-10-15T02:53:12Z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