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5" r:id="rId2"/>
    <p:sldId id="336" r:id="rId3"/>
    <p:sldId id="337" r:id="rId4"/>
    <p:sldId id="338" r:id="rId5"/>
    <p:sldId id="340" r:id="rId6"/>
    <p:sldId id="343" r:id="rId7"/>
    <p:sldId id="344" r:id="rId8"/>
    <p:sldId id="339" r:id="rId9"/>
    <p:sldId id="341" r:id="rId10"/>
    <p:sldId id="342" r:id="rId11"/>
    <p:sldId id="345" r:id="rId12"/>
    <p:sldId id="348" r:id="rId13"/>
    <p:sldId id="347" r:id="rId14"/>
    <p:sldId id="34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1968"/>
    <a:srgbClr val="002086"/>
    <a:srgbClr val="0033D6"/>
    <a:srgbClr val="FF9900"/>
    <a:srgbClr val="660033"/>
    <a:srgbClr val="990033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2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500" y="-114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0DC2778-668C-4037-9788-DF1F9510D67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4BAE-B4C2-46AE-B397-166817BEFE8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7640C-4DB6-4889-A0A2-8BD14DAE339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E8B72-93D0-40EA-BD1A-0E1D0977453A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9B8E8-645A-4AED-A376-CE28E0CA7D4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2F95-B600-402F-A305-31DDCCF6DC6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50B8-B010-461D-869D-75CD923AF87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13BE-6995-42F0-A600-85651DAB8593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0F722-288E-4025-B2E9-A42EF71F846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F100-DF05-4DDB-9C14-E98054D421B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23F8A-269F-43AE-A533-BF8C38C4785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B8657-47AA-40AC-AF12-DE6E9333160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4B065-F237-412A-9993-9DEC93F9FA81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3331B8E-40BF-4493-A407-F89BD32B37D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subview/10608868/10804733.htm" TargetMode="External"/><Relationship Id="rId2" Type="http://schemas.openxmlformats.org/officeDocument/2006/relationships/hyperlink" Target="http://baike.baidu.com/subview/2539865/253986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hyperlink" Target="&#28287;&#24335;&#21943;&#27700;&#28781;&#28779;&#31995;&#32479;&#28436;&#31034;.avi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消防演习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8429684" cy="51435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6143668" cy="1143008"/>
          </a:xfrm>
        </p:spPr>
        <p:txBody>
          <a:bodyPr/>
          <a:lstStyle/>
          <a:p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自动喷水灭火系统讲解</a:t>
            </a:r>
            <a:endParaRPr lang="zh-CN" altLang="en-US" b="1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湿式自动喷水灭火系统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r>
              <a:rPr lang="zh-CN" altLang="en-US" dirty="0" smtClean="0"/>
              <a:t>湿式报警阀</a:t>
            </a:r>
            <a:endParaRPr lang="zh-CN" altLang="en-US" dirty="0"/>
          </a:p>
        </p:txBody>
      </p:sp>
      <p:pic>
        <p:nvPicPr>
          <p:cNvPr id="3074" name="Picture 2" descr="http://www.cnbgfm.com/includes/editor/attached/image/20140725/20140725050856_33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589" y="2214554"/>
            <a:ext cx="5159411" cy="3571900"/>
          </a:xfrm>
          <a:prstGeom prst="rect">
            <a:avLst/>
          </a:prstGeom>
          <a:noFill/>
        </p:spPr>
      </p:pic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3908780" cy="350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湿式自动喷水灭火系统（喷淋泵）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57298"/>
            <a:ext cx="4686304" cy="4714908"/>
          </a:xfrm>
        </p:spPr>
        <p:txBody>
          <a:bodyPr/>
          <a:lstStyle/>
          <a:p>
            <a:r>
              <a:rPr lang="zh-CN" altLang="en-US" sz="2000" dirty="0" smtClean="0"/>
              <a:t>消防喷淋泵是对满足喷淋系统流量与压力的专用泵，当发生火灾时，喷头在温度达到一定温度后（一般是</a:t>
            </a:r>
            <a:r>
              <a:rPr lang="en-US" altLang="zh-CN" sz="2000" dirty="0" smtClean="0"/>
              <a:t>68°C</a:t>
            </a:r>
            <a:r>
              <a:rPr lang="zh-CN" altLang="en-US" sz="2000" dirty="0" smtClean="0"/>
              <a:t>，不一样的喷头参数不同）喷头自动爆裂，屋顶</a:t>
            </a:r>
            <a:r>
              <a:rPr lang="zh-CN" altLang="en-US" sz="2000" dirty="0" smtClean="0">
                <a:hlinkClick r:id="rId2"/>
              </a:rPr>
              <a:t>消防水箱</a:t>
            </a:r>
            <a:r>
              <a:rPr lang="zh-CN" altLang="en-US" sz="2000" dirty="0" smtClean="0"/>
              <a:t>进行火灾初期的供水（一般情况下水箱满足喷淋系统</a:t>
            </a:r>
            <a:r>
              <a:rPr lang="en-US" altLang="zh-CN" sz="2000" dirty="0" smtClean="0"/>
              <a:t>10min</a:t>
            </a:r>
            <a:r>
              <a:rPr lang="zh-CN" altLang="en-US" sz="2000" dirty="0" smtClean="0"/>
              <a:t>的供水量），管内的水在屋顶消防水箱的作用下自动喷出，这时报警阀会因为压力的变化自动打开，水力警铃响起，压力开关自动打开，而这个压力开关有根信号线和</a:t>
            </a:r>
            <a:r>
              <a:rPr lang="en-US" altLang="zh-CN" sz="2000" dirty="0" smtClean="0">
                <a:hlinkClick r:id="rId3"/>
              </a:rPr>
              <a:t>XBD</a:t>
            </a:r>
            <a:r>
              <a:rPr lang="zh-CN" altLang="en-US" sz="2000" dirty="0" smtClean="0">
                <a:hlinkClick r:id="rId3"/>
              </a:rPr>
              <a:t>消防喷淋泵</a:t>
            </a:r>
            <a:r>
              <a:rPr lang="zh-CN" altLang="en-US" sz="2000" dirty="0" smtClean="0"/>
              <a:t>、消防控制室连锁，喷淋泵就自动启动了。然后消防喷淋泵把水池的水通过管道提供到喷头，整个消防系统开始工作。</a:t>
            </a:r>
            <a:endParaRPr lang="zh-CN" altLang="en-US" sz="2000" dirty="0"/>
          </a:p>
        </p:txBody>
      </p:sp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736"/>
            <a:ext cx="3498874" cy="41434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压力开关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</a:blip>
          <a:srcRect/>
          <a:stretch>
            <a:fillRect/>
          </a:stretch>
        </p:blipFill>
        <p:spPr bwMode="auto">
          <a:xfrm>
            <a:off x="7451725" y="2133600"/>
            <a:ext cx="4143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水力警铃（2）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2708275"/>
            <a:ext cx="8636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沟槽式水流指示器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0F9F8"/>
              </a:clrFrom>
              <a:clrTo>
                <a:srgbClr val="F0F9F8">
                  <a:alpha val="0"/>
                </a:srgbClr>
              </a:clrTo>
            </a:clrChange>
            <a:lum bright="18000" contrast="42000"/>
          </a:blip>
          <a:srcRect/>
          <a:stretch>
            <a:fillRect/>
          </a:stretch>
        </p:blipFill>
        <p:spPr bwMode="auto">
          <a:xfrm>
            <a:off x="5508625" y="1628775"/>
            <a:ext cx="4873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湿式报警阀（1）"/>
          <p:cNvPicPr>
            <a:picLocks noChangeAspect="1" noChangeArrowheads="1"/>
          </p:cNvPicPr>
          <p:nvPr/>
        </p:nvPicPr>
        <p:blipFill>
          <a:blip r:embed="rId5">
            <a:lum bright="-12000" contrast="42000"/>
          </a:blip>
          <a:srcRect/>
          <a:stretch>
            <a:fillRect/>
          </a:stretch>
        </p:blipFill>
        <p:spPr bwMode="auto">
          <a:xfrm>
            <a:off x="6516688" y="3860800"/>
            <a:ext cx="12255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延迟器"/>
          <p:cNvPicPr>
            <a:picLocks noChangeAspect="1" noChangeArrowheads="1"/>
          </p:cNvPicPr>
          <p:nvPr/>
        </p:nvPicPr>
        <p:blipFill>
          <a:blip r:embed="rId6">
            <a:lum contrast="60000"/>
          </a:blip>
          <a:srcRect/>
          <a:stretch>
            <a:fillRect/>
          </a:stretch>
        </p:blipFill>
        <p:spPr bwMode="auto">
          <a:xfrm>
            <a:off x="7956550" y="3644900"/>
            <a:ext cx="5048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消防专用信号闸阀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6588125" y="51577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消防专用信号闸阀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6227763" y="1412875"/>
            <a:ext cx="6270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末端实验装置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54000"/>
          </a:blip>
          <a:srcRect/>
          <a:stretch>
            <a:fillRect/>
          </a:stretch>
        </p:blipFill>
        <p:spPr bwMode="auto">
          <a:xfrm>
            <a:off x="3132138" y="1700213"/>
            <a:ext cx="7905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JY2100火灾自动报警控制装置（带平台琴台式）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2988" y="3703638"/>
            <a:ext cx="18002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低压喷头（额定工作压力0"/>
          <p:cNvPicPr>
            <a:picLocks noChangeAspect="1" noChangeArrowheads="1"/>
          </p:cNvPicPr>
          <p:nvPr/>
        </p:nvPicPr>
        <p:blipFill>
          <a:blip r:embed="rId11">
            <a:lum bright="-12000" contrast="36000"/>
          </a:blip>
          <a:srcRect/>
          <a:stretch>
            <a:fillRect/>
          </a:stretch>
        </p:blipFill>
        <p:spPr bwMode="auto">
          <a:xfrm>
            <a:off x="4067175" y="2060575"/>
            <a:ext cx="338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消防泵（1）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90F09"/>
              </a:clrFrom>
              <a:clrTo>
                <a:srgbClr val="090F09">
                  <a:alpha val="0"/>
                </a:srgbClr>
              </a:clrTo>
            </a:clrChange>
            <a:lum bright="30000" contrast="66000"/>
          </a:blip>
          <a:srcRect/>
          <a:stretch>
            <a:fillRect/>
          </a:stretch>
        </p:blipFill>
        <p:spPr bwMode="auto">
          <a:xfrm>
            <a:off x="3995738" y="5589588"/>
            <a:ext cx="6477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消防泵（1）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90F09"/>
              </a:clrFrom>
              <a:clrTo>
                <a:srgbClr val="090F09">
                  <a:alpha val="0"/>
                </a:srgbClr>
              </a:clrTo>
            </a:clrChange>
            <a:lum bright="30000" contrast="66000"/>
          </a:blip>
          <a:srcRect/>
          <a:stretch>
            <a:fillRect/>
          </a:stretch>
        </p:blipFill>
        <p:spPr bwMode="auto">
          <a:xfrm>
            <a:off x="2987675" y="5876925"/>
            <a:ext cx="6477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684213" y="5157788"/>
            <a:ext cx="1512887" cy="1152525"/>
          </a:xfrm>
          <a:prstGeom prst="cube">
            <a:avLst>
              <a:gd name="adj" fmla="val 25000"/>
            </a:avLst>
          </a:prstGeom>
          <a:solidFill>
            <a:srgbClr val="DDDDDD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50825" y="1196975"/>
            <a:ext cx="1081088" cy="719138"/>
          </a:xfrm>
          <a:prstGeom prst="rect">
            <a:avLst/>
          </a:prstGeom>
          <a:solidFill>
            <a:srgbClr val="99C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68313" y="1916113"/>
            <a:ext cx="0" cy="4681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611188" y="1916113"/>
            <a:ext cx="0" cy="45370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468313" y="6597650"/>
            <a:ext cx="6767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11188" y="6453188"/>
            <a:ext cx="4681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539750" y="1844675"/>
            <a:ext cx="0" cy="467995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>
            <a:off x="2124075" y="6021388"/>
            <a:ext cx="8636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7092950" y="573405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V="1">
            <a:off x="7235825" y="5734050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7235825" y="47244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7092950" y="4724400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70" name="Line 26"/>
          <p:cNvSpPr>
            <a:spLocks noChangeShapeType="1"/>
          </p:cNvSpPr>
          <p:nvPr/>
        </p:nvSpPr>
        <p:spPr bwMode="auto">
          <a:xfrm>
            <a:off x="7667625" y="4221163"/>
            <a:ext cx="360363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71" name="Line 27"/>
          <p:cNvSpPr>
            <a:spLocks noChangeShapeType="1"/>
          </p:cNvSpPr>
          <p:nvPr/>
        </p:nvSpPr>
        <p:spPr bwMode="auto">
          <a:xfrm>
            <a:off x="8243888" y="3284538"/>
            <a:ext cx="0" cy="3603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72" name="Line 28"/>
          <p:cNvSpPr>
            <a:spLocks noChangeShapeType="1"/>
          </p:cNvSpPr>
          <p:nvPr/>
        </p:nvSpPr>
        <p:spPr bwMode="auto">
          <a:xfrm flipH="1">
            <a:off x="7667625" y="2997200"/>
            <a:ext cx="288925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73" name="Line 29"/>
          <p:cNvSpPr>
            <a:spLocks noChangeShapeType="1"/>
          </p:cNvSpPr>
          <p:nvPr/>
        </p:nvSpPr>
        <p:spPr bwMode="auto">
          <a:xfrm flipV="1">
            <a:off x="7667625" y="2636838"/>
            <a:ext cx="0" cy="3603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539750" y="6524625"/>
            <a:ext cx="6624638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V="1">
            <a:off x="7164388" y="5734050"/>
            <a:ext cx="0" cy="79057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7164388" y="4724400"/>
            <a:ext cx="0" cy="57785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7164388" y="1989138"/>
            <a:ext cx="0" cy="20161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>
            <a:off x="6732588" y="1989138"/>
            <a:ext cx="4318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>
            <a:off x="5940425" y="1989138"/>
            <a:ext cx="4318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180" name="Picture 36" descr="低压喷头（额定工作压力0"/>
          <p:cNvPicPr>
            <a:picLocks noChangeAspect="1" noChangeArrowheads="1"/>
          </p:cNvPicPr>
          <p:nvPr/>
        </p:nvPicPr>
        <p:blipFill>
          <a:blip r:embed="rId11">
            <a:lum bright="-12000" contrast="36000"/>
          </a:blip>
          <a:srcRect/>
          <a:stretch>
            <a:fillRect/>
          </a:stretch>
        </p:blipFill>
        <p:spPr bwMode="auto">
          <a:xfrm>
            <a:off x="4932363" y="2060575"/>
            <a:ext cx="338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1" name="Line 37"/>
          <p:cNvSpPr>
            <a:spLocks noChangeShapeType="1"/>
          </p:cNvSpPr>
          <p:nvPr/>
        </p:nvSpPr>
        <p:spPr bwMode="auto">
          <a:xfrm flipH="1">
            <a:off x="3851275" y="1989138"/>
            <a:ext cx="1728788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7308850" y="5589588"/>
            <a:ext cx="1511300" cy="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V="1">
            <a:off x="8820150" y="836613"/>
            <a:ext cx="0" cy="4752975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1547813" y="836613"/>
            <a:ext cx="7272337" cy="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1547813" y="836613"/>
            <a:ext cx="0" cy="2879725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86" name="Line 42"/>
          <p:cNvSpPr>
            <a:spLocks noChangeShapeType="1"/>
          </p:cNvSpPr>
          <p:nvPr/>
        </p:nvSpPr>
        <p:spPr bwMode="auto">
          <a:xfrm flipV="1">
            <a:off x="7667625" y="981075"/>
            <a:ext cx="0" cy="1152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87" name="Line 43"/>
          <p:cNvSpPr>
            <a:spLocks noChangeShapeType="1"/>
          </p:cNvSpPr>
          <p:nvPr/>
        </p:nvSpPr>
        <p:spPr bwMode="auto">
          <a:xfrm flipH="1">
            <a:off x="1692275" y="981075"/>
            <a:ext cx="5975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88" name="Line 44"/>
          <p:cNvSpPr>
            <a:spLocks noChangeShapeType="1"/>
          </p:cNvSpPr>
          <p:nvPr/>
        </p:nvSpPr>
        <p:spPr bwMode="auto">
          <a:xfrm>
            <a:off x="1692275" y="981075"/>
            <a:ext cx="0" cy="2735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V="1">
            <a:off x="6588125" y="1125538"/>
            <a:ext cx="0" cy="28733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H="1">
            <a:off x="1835150" y="1125538"/>
            <a:ext cx="47529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1835150" y="1125538"/>
            <a:ext cx="0" cy="2590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92" name="Line 48"/>
          <p:cNvSpPr>
            <a:spLocks noChangeShapeType="1"/>
          </p:cNvSpPr>
          <p:nvPr/>
        </p:nvSpPr>
        <p:spPr bwMode="auto">
          <a:xfrm flipV="1">
            <a:off x="5724525" y="1268413"/>
            <a:ext cx="0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93" name="Line 49"/>
          <p:cNvSpPr>
            <a:spLocks noChangeShapeType="1"/>
          </p:cNvSpPr>
          <p:nvPr/>
        </p:nvSpPr>
        <p:spPr bwMode="auto">
          <a:xfrm flipH="1">
            <a:off x="1979613" y="1268413"/>
            <a:ext cx="3744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94" name="Line 50"/>
          <p:cNvSpPr>
            <a:spLocks noChangeShapeType="1"/>
          </p:cNvSpPr>
          <p:nvPr/>
        </p:nvSpPr>
        <p:spPr bwMode="auto">
          <a:xfrm>
            <a:off x="1979613" y="1268413"/>
            <a:ext cx="0" cy="24479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95" name="Line 51"/>
          <p:cNvSpPr>
            <a:spLocks noChangeShapeType="1"/>
          </p:cNvSpPr>
          <p:nvPr/>
        </p:nvSpPr>
        <p:spPr bwMode="auto">
          <a:xfrm>
            <a:off x="2771775" y="4221163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396" name="Line 52"/>
          <p:cNvSpPr>
            <a:spLocks noChangeShapeType="1"/>
          </p:cNvSpPr>
          <p:nvPr/>
        </p:nvSpPr>
        <p:spPr bwMode="auto">
          <a:xfrm>
            <a:off x="2700338" y="4437063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 flipV="1">
            <a:off x="3132138" y="5445125"/>
            <a:ext cx="0" cy="504825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3132138" y="5445125"/>
            <a:ext cx="2232025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5364163" y="5445125"/>
            <a:ext cx="0" cy="107950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V="1">
            <a:off x="5292725" y="5516563"/>
            <a:ext cx="0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 flipH="1">
            <a:off x="3203575" y="5516563"/>
            <a:ext cx="20891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3203575" y="5516563"/>
            <a:ext cx="0" cy="433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3059113" y="5373688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3059113" y="5373688"/>
            <a:ext cx="2376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 flipH="1">
            <a:off x="2124075" y="594995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 flipH="1">
            <a:off x="2124075" y="60928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 flipH="1">
            <a:off x="3203575" y="5734050"/>
            <a:ext cx="792163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 flipH="1">
            <a:off x="2195513" y="5734050"/>
            <a:ext cx="8636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 flipH="1">
            <a:off x="2195513" y="580548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 flipH="1">
            <a:off x="2195513" y="56610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3203575" y="5805488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5435600" y="5373688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5435600" y="6453188"/>
            <a:ext cx="1657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 flipV="1">
            <a:off x="7092950" y="2060575"/>
            <a:ext cx="0" cy="1944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 flipV="1">
            <a:off x="7235825" y="1916113"/>
            <a:ext cx="0" cy="2089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6732588" y="2060575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5940425" y="2060575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5940425" y="191611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6732588" y="1916113"/>
            <a:ext cx="5032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>
            <a:off x="3851275" y="1916113"/>
            <a:ext cx="1728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>
            <a:off x="3851275" y="2060575"/>
            <a:ext cx="1728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2" name="Line 78"/>
          <p:cNvSpPr>
            <a:spLocks noChangeShapeType="1"/>
          </p:cNvSpPr>
          <p:nvPr/>
        </p:nvSpPr>
        <p:spPr bwMode="auto">
          <a:xfrm>
            <a:off x="7596188" y="2636838"/>
            <a:ext cx="0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>
            <a:off x="7740650" y="263683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>
            <a:off x="7596188" y="30686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5" name="Line 81"/>
          <p:cNvSpPr>
            <a:spLocks noChangeShapeType="1"/>
          </p:cNvSpPr>
          <p:nvPr/>
        </p:nvSpPr>
        <p:spPr bwMode="auto">
          <a:xfrm>
            <a:off x="7740650" y="2924175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6" name="Line 82"/>
          <p:cNvSpPr>
            <a:spLocks noChangeShapeType="1"/>
          </p:cNvSpPr>
          <p:nvPr/>
        </p:nvSpPr>
        <p:spPr bwMode="auto">
          <a:xfrm>
            <a:off x="8172450" y="32131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>
            <a:off x="8316913" y="3213100"/>
            <a:ext cx="0" cy="503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8" name="Line 84"/>
          <p:cNvSpPr>
            <a:spLocks noChangeShapeType="1"/>
          </p:cNvSpPr>
          <p:nvPr/>
        </p:nvSpPr>
        <p:spPr bwMode="auto">
          <a:xfrm>
            <a:off x="7667625" y="4149725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29" name="Line 85"/>
          <p:cNvSpPr>
            <a:spLocks noChangeShapeType="1"/>
          </p:cNvSpPr>
          <p:nvPr/>
        </p:nvSpPr>
        <p:spPr bwMode="auto">
          <a:xfrm>
            <a:off x="7667625" y="4292600"/>
            <a:ext cx="433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30" name="Line 86"/>
          <p:cNvSpPr>
            <a:spLocks noChangeShapeType="1"/>
          </p:cNvSpPr>
          <p:nvPr/>
        </p:nvSpPr>
        <p:spPr bwMode="auto">
          <a:xfrm>
            <a:off x="3851275" y="191611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31" name="Line 87"/>
          <p:cNvSpPr>
            <a:spLocks noChangeShapeType="1"/>
          </p:cNvSpPr>
          <p:nvPr/>
        </p:nvSpPr>
        <p:spPr bwMode="auto">
          <a:xfrm>
            <a:off x="2124075" y="5949950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441432" name="Picture 88" descr="火2"/>
          <p:cNvPicPr>
            <a:picLocks noChangeAspect="1" noChangeArrowheads="1" noCrop="1"/>
          </p:cNvPicPr>
          <p:nvPr/>
        </p:nvPicPr>
        <p:blipFill>
          <a:blip r:embed="rId14">
            <a:lum bright="12000" contrast="12000"/>
          </a:blip>
          <a:srcRect/>
          <a:stretch>
            <a:fillRect/>
          </a:stretch>
        </p:blipFill>
        <p:spPr bwMode="auto">
          <a:xfrm>
            <a:off x="4283075" y="3465513"/>
            <a:ext cx="7810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3" name="Text Box 89">
            <a:hlinkClick r:id="rId15" action="ppaction://hlinkfile" tooltip="湿式喷式灭火系统演示"/>
          </p:cNvPr>
          <p:cNvSpPr txBox="1">
            <a:spLocks noChangeArrowheads="1"/>
          </p:cNvSpPr>
          <p:nvPr/>
        </p:nvSpPr>
        <p:spPr bwMode="auto">
          <a:xfrm>
            <a:off x="2051050" y="260350"/>
            <a:ext cx="4968875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Arial Rounded MT Bold" pitchFamily="34" charset="0"/>
                <a:ea typeface="黑体" pitchFamily="49" charset="-122"/>
                <a:cs typeface="Arial" pitchFamily="34" charset="0"/>
              </a:rPr>
              <a:t>湿式自动喷水灭火系统演示示意图</a:t>
            </a:r>
          </a:p>
        </p:txBody>
      </p:sp>
      <p:sp>
        <p:nvSpPr>
          <p:cNvPr id="441434" name="Line 90"/>
          <p:cNvSpPr>
            <a:spLocks noChangeShapeType="1"/>
          </p:cNvSpPr>
          <p:nvPr/>
        </p:nvSpPr>
        <p:spPr bwMode="auto">
          <a:xfrm>
            <a:off x="3492500" y="5084763"/>
            <a:ext cx="0" cy="8651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35" name="Line 91"/>
          <p:cNvSpPr>
            <a:spLocks noChangeShapeType="1"/>
          </p:cNvSpPr>
          <p:nvPr/>
        </p:nvSpPr>
        <p:spPr bwMode="auto">
          <a:xfrm>
            <a:off x="3924300" y="4724400"/>
            <a:ext cx="503238" cy="0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36" name="Line 92"/>
          <p:cNvSpPr>
            <a:spLocks noChangeShapeType="1"/>
          </p:cNvSpPr>
          <p:nvPr/>
        </p:nvSpPr>
        <p:spPr bwMode="auto">
          <a:xfrm>
            <a:off x="4427538" y="4724400"/>
            <a:ext cx="0" cy="936625"/>
          </a:xfrm>
          <a:prstGeom prst="line">
            <a:avLst/>
          </a:prstGeom>
          <a:noFill/>
          <a:ln w="31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37" name="Line 93"/>
          <p:cNvSpPr>
            <a:spLocks noChangeShapeType="1"/>
          </p:cNvSpPr>
          <p:nvPr/>
        </p:nvSpPr>
        <p:spPr bwMode="auto">
          <a:xfrm>
            <a:off x="3203575" y="566102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38" name="Text Box 94"/>
          <p:cNvSpPr txBox="1">
            <a:spLocks noChangeArrowheads="1"/>
          </p:cNvSpPr>
          <p:nvPr/>
        </p:nvSpPr>
        <p:spPr bwMode="auto">
          <a:xfrm>
            <a:off x="2268538" y="6092825"/>
            <a:ext cx="935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主泵</a:t>
            </a:r>
          </a:p>
        </p:txBody>
      </p:sp>
      <p:sp>
        <p:nvSpPr>
          <p:cNvPr id="441439" name="Text Box 95"/>
          <p:cNvSpPr txBox="1">
            <a:spLocks noChangeArrowheads="1"/>
          </p:cNvSpPr>
          <p:nvPr/>
        </p:nvSpPr>
        <p:spPr bwMode="auto">
          <a:xfrm>
            <a:off x="4140200" y="6021388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备用泵</a:t>
            </a:r>
          </a:p>
        </p:txBody>
      </p:sp>
      <p:sp>
        <p:nvSpPr>
          <p:cNvPr id="441440" name="Text Box 96"/>
          <p:cNvSpPr txBox="1">
            <a:spLocks noChangeArrowheads="1"/>
          </p:cNvSpPr>
          <p:nvPr/>
        </p:nvSpPr>
        <p:spPr bwMode="auto">
          <a:xfrm>
            <a:off x="395288" y="13414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宋体" charset="-122"/>
                <a:cs typeface="Arial" charset="0"/>
              </a:rPr>
              <a:t>水   箱</a:t>
            </a:r>
          </a:p>
        </p:txBody>
      </p:sp>
      <p:sp>
        <p:nvSpPr>
          <p:cNvPr id="6241" name="Text Box 97"/>
          <p:cNvSpPr txBox="1">
            <a:spLocks noChangeArrowheads="1"/>
          </p:cNvSpPr>
          <p:nvPr/>
        </p:nvSpPr>
        <p:spPr bwMode="auto">
          <a:xfrm>
            <a:off x="7524750" y="5734050"/>
            <a:ext cx="1295400" cy="3365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Arial Rounded MT Bold" pitchFamily="34" charset="0"/>
                <a:ea typeface="楷体_GB2312" pitchFamily="49" charset="-122"/>
                <a:cs typeface="Arial" pitchFamily="34" charset="0"/>
              </a:rPr>
              <a:t>信号闸阀</a:t>
            </a:r>
          </a:p>
        </p:txBody>
      </p:sp>
      <p:sp>
        <p:nvSpPr>
          <p:cNvPr id="441442" name="Text Box 98"/>
          <p:cNvSpPr txBox="1">
            <a:spLocks noChangeArrowheads="1"/>
          </p:cNvSpPr>
          <p:nvPr/>
        </p:nvSpPr>
        <p:spPr bwMode="auto">
          <a:xfrm>
            <a:off x="6227763" y="3860800"/>
            <a:ext cx="428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压力表</a:t>
            </a:r>
          </a:p>
        </p:txBody>
      </p:sp>
      <p:sp>
        <p:nvSpPr>
          <p:cNvPr id="441443" name="Text Box 99"/>
          <p:cNvSpPr txBox="1">
            <a:spLocks noChangeArrowheads="1"/>
          </p:cNvSpPr>
          <p:nvPr/>
        </p:nvSpPr>
        <p:spPr bwMode="auto">
          <a:xfrm>
            <a:off x="8388350" y="3716338"/>
            <a:ext cx="42862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延迟器</a:t>
            </a:r>
          </a:p>
        </p:txBody>
      </p: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8388350" y="2565400"/>
            <a:ext cx="428625" cy="100806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Arial Rounded MT Bold" pitchFamily="34" charset="0"/>
                <a:ea typeface="楷体_GB2312" pitchFamily="49" charset="-122"/>
                <a:cs typeface="Arial" pitchFamily="34" charset="0"/>
              </a:rPr>
              <a:t>水力警铃</a:t>
            </a:r>
          </a:p>
        </p:txBody>
      </p:sp>
      <p:sp>
        <p:nvSpPr>
          <p:cNvPr id="441445" name="Text Box 101"/>
          <p:cNvSpPr txBox="1">
            <a:spLocks noChangeArrowheads="1"/>
          </p:cNvSpPr>
          <p:nvPr/>
        </p:nvSpPr>
        <p:spPr bwMode="auto">
          <a:xfrm>
            <a:off x="7740650" y="1916113"/>
            <a:ext cx="428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压力开关</a:t>
            </a:r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4500563" y="1557338"/>
            <a:ext cx="1295400" cy="26352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1600" b="1">
                <a:latin typeface="Arial Rounded MT Bold" pitchFamily="34" charset="0"/>
                <a:ea typeface="楷体_GB2312" pitchFamily="49" charset="-122"/>
                <a:cs typeface="Arial" pitchFamily="34" charset="0"/>
              </a:rPr>
              <a:t>水流指示器</a:t>
            </a:r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6011863" y="2133600"/>
            <a:ext cx="1295400" cy="3365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>
                <a:latin typeface="Arial Rounded MT Bold" pitchFamily="34" charset="0"/>
                <a:ea typeface="楷体_GB2312" pitchFamily="49" charset="-122"/>
                <a:cs typeface="Arial" pitchFamily="34" charset="0"/>
              </a:rPr>
              <a:t>信号闸阀</a:t>
            </a:r>
          </a:p>
        </p:txBody>
      </p:sp>
      <p:sp>
        <p:nvSpPr>
          <p:cNvPr id="441448" name="Text Box 104"/>
          <p:cNvSpPr txBox="1">
            <a:spLocks noChangeArrowheads="1"/>
          </p:cNvSpPr>
          <p:nvPr/>
        </p:nvSpPr>
        <p:spPr bwMode="auto">
          <a:xfrm>
            <a:off x="2771775" y="1484313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末端试水装置</a:t>
            </a:r>
          </a:p>
        </p:txBody>
      </p:sp>
      <p:sp>
        <p:nvSpPr>
          <p:cNvPr id="441449" name="Text Box 105"/>
          <p:cNvSpPr txBox="1">
            <a:spLocks noChangeArrowheads="1"/>
          </p:cNvSpPr>
          <p:nvPr/>
        </p:nvSpPr>
        <p:spPr bwMode="auto">
          <a:xfrm>
            <a:off x="3924300" y="4005263"/>
            <a:ext cx="379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水泵电控柜</a:t>
            </a:r>
          </a:p>
        </p:txBody>
      </p:sp>
      <p:sp>
        <p:nvSpPr>
          <p:cNvPr id="441450" name="Text Box 106"/>
          <p:cNvSpPr txBox="1">
            <a:spLocks noChangeArrowheads="1"/>
          </p:cNvSpPr>
          <p:nvPr/>
        </p:nvSpPr>
        <p:spPr bwMode="auto">
          <a:xfrm>
            <a:off x="7451725" y="4292600"/>
            <a:ext cx="428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湿式报警阀</a:t>
            </a:r>
          </a:p>
        </p:txBody>
      </p:sp>
      <p:sp>
        <p:nvSpPr>
          <p:cNvPr id="441451" name="Text Box 107"/>
          <p:cNvSpPr txBox="1">
            <a:spLocks noChangeArrowheads="1"/>
          </p:cNvSpPr>
          <p:nvPr/>
        </p:nvSpPr>
        <p:spPr bwMode="auto">
          <a:xfrm>
            <a:off x="827088" y="573405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消防水池</a:t>
            </a:r>
          </a:p>
        </p:txBody>
      </p:sp>
      <p:sp>
        <p:nvSpPr>
          <p:cNvPr id="6252" name="Line 108"/>
          <p:cNvSpPr>
            <a:spLocks noChangeShapeType="1"/>
          </p:cNvSpPr>
          <p:nvPr/>
        </p:nvSpPr>
        <p:spPr bwMode="auto">
          <a:xfrm flipV="1">
            <a:off x="4140200" y="5516563"/>
            <a:ext cx="0" cy="144462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53" name="Line 109"/>
          <p:cNvSpPr>
            <a:spLocks noChangeShapeType="1"/>
          </p:cNvSpPr>
          <p:nvPr/>
        </p:nvSpPr>
        <p:spPr bwMode="auto">
          <a:xfrm flipV="1">
            <a:off x="4067175" y="55165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54" name="Line 110"/>
          <p:cNvSpPr>
            <a:spLocks noChangeShapeType="1"/>
          </p:cNvSpPr>
          <p:nvPr/>
        </p:nvSpPr>
        <p:spPr bwMode="auto">
          <a:xfrm flipV="1">
            <a:off x="4211638" y="55165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55" name="Text Box 111"/>
          <p:cNvSpPr txBox="1">
            <a:spLocks noChangeArrowheads="1"/>
          </p:cNvSpPr>
          <p:nvPr/>
        </p:nvSpPr>
        <p:spPr bwMode="auto">
          <a:xfrm>
            <a:off x="1403350" y="4581525"/>
            <a:ext cx="1368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56FF0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楷体_GB2312" pitchFamily="49" charset="-122"/>
                <a:cs typeface="Arial" charset="0"/>
              </a:rPr>
              <a:t>消防控制室联动控制柜</a:t>
            </a:r>
          </a:p>
        </p:txBody>
      </p:sp>
      <p:sp>
        <p:nvSpPr>
          <p:cNvPr id="441456" name="Line 112"/>
          <p:cNvSpPr>
            <a:spLocks noChangeShapeType="1"/>
          </p:cNvSpPr>
          <p:nvPr/>
        </p:nvSpPr>
        <p:spPr bwMode="auto">
          <a:xfrm flipH="1">
            <a:off x="3059113" y="2565400"/>
            <a:ext cx="1150937" cy="792163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57" name="Line 113"/>
          <p:cNvSpPr>
            <a:spLocks noChangeShapeType="1"/>
          </p:cNvSpPr>
          <p:nvPr/>
        </p:nvSpPr>
        <p:spPr bwMode="auto">
          <a:xfrm flipH="1">
            <a:off x="4140200" y="2565400"/>
            <a:ext cx="935038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58" name="Line 114"/>
          <p:cNvSpPr>
            <a:spLocks noChangeShapeType="1"/>
          </p:cNvSpPr>
          <p:nvPr/>
        </p:nvSpPr>
        <p:spPr bwMode="auto">
          <a:xfrm>
            <a:off x="5076825" y="2565400"/>
            <a:ext cx="1223963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59" name="Line 115"/>
          <p:cNvSpPr>
            <a:spLocks noChangeShapeType="1"/>
          </p:cNvSpPr>
          <p:nvPr/>
        </p:nvSpPr>
        <p:spPr bwMode="auto">
          <a:xfrm>
            <a:off x="4211638" y="2565400"/>
            <a:ext cx="1008062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0" name="Line 116"/>
          <p:cNvSpPr>
            <a:spLocks noChangeShapeType="1"/>
          </p:cNvSpPr>
          <p:nvPr/>
        </p:nvSpPr>
        <p:spPr bwMode="auto">
          <a:xfrm>
            <a:off x="4211638" y="2565400"/>
            <a:ext cx="0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1" name="Line 117"/>
          <p:cNvSpPr>
            <a:spLocks noChangeShapeType="1"/>
          </p:cNvSpPr>
          <p:nvPr/>
        </p:nvSpPr>
        <p:spPr bwMode="auto">
          <a:xfrm>
            <a:off x="5076825" y="2565400"/>
            <a:ext cx="0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2" name="Line 118"/>
          <p:cNvSpPr>
            <a:spLocks noChangeShapeType="1"/>
          </p:cNvSpPr>
          <p:nvPr/>
        </p:nvSpPr>
        <p:spPr bwMode="auto">
          <a:xfrm flipH="1">
            <a:off x="3779838" y="2565400"/>
            <a:ext cx="431800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3" name="Line 119"/>
          <p:cNvSpPr>
            <a:spLocks noChangeShapeType="1"/>
          </p:cNvSpPr>
          <p:nvPr/>
        </p:nvSpPr>
        <p:spPr bwMode="auto">
          <a:xfrm flipH="1">
            <a:off x="4572000" y="2565400"/>
            <a:ext cx="504825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4" name="Line 120"/>
          <p:cNvSpPr>
            <a:spLocks noChangeShapeType="1"/>
          </p:cNvSpPr>
          <p:nvPr/>
        </p:nvSpPr>
        <p:spPr bwMode="auto">
          <a:xfrm>
            <a:off x="4211638" y="2565400"/>
            <a:ext cx="431800" cy="576263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5" name="Line 121"/>
          <p:cNvSpPr>
            <a:spLocks noChangeShapeType="1"/>
          </p:cNvSpPr>
          <p:nvPr/>
        </p:nvSpPr>
        <p:spPr bwMode="auto">
          <a:xfrm>
            <a:off x="5076825" y="2565400"/>
            <a:ext cx="574675" cy="719138"/>
          </a:xfrm>
          <a:prstGeom prst="line">
            <a:avLst/>
          </a:prstGeom>
          <a:noFill/>
          <a:ln w="38100" cap="rnd">
            <a:solidFill>
              <a:srgbClr val="1B1BFD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6" name="Line 122"/>
          <p:cNvSpPr>
            <a:spLocks noChangeShapeType="1"/>
          </p:cNvSpPr>
          <p:nvPr/>
        </p:nvSpPr>
        <p:spPr bwMode="auto">
          <a:xfrm flipH="1">
            <a:off x="5940425" y="1989138"/>
            <a:ext cx="43180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7" name="Line 123"/>
          <p:cNvSpPr>
            <a:spLocks noChangeShapeType="1"/>
          </p:cNvSpPr>
          <p:nvPr/>
        </p:nvSpPr>
        <p:spPr bwMode="auto">
          <a:xfrm flipH="1">
            <a:off x="3851275" y="1989138"/>
            <a:ext cx="1728788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8" name="Line 124"/>
          <p:cNvSpPr>
            <a:spLocks noChangeShapeType="1"/>
          </p:cNvSpPr>
          <p:nvPr/>
        </p:nvSpPr>
        <p:spPr bwMode="auto">
          <a:xfrm>
            <a:off x="539750" y="1844675"/>
            <a:ext cx="0" cy="46799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69" name="Line 125"/>
          <p:cNvSpPr>
            <a:spLocks noChangeShapeType="1"/>
          </p:cNvSpPr>
          <p:nvPr/>
        </p:nvSpPr>
        <p:spPr bwMode="auto">
          <a:xfrm>
            <a:off x="539750" y="6524625"/>
            <a:ext cx="6624638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70" name="Line 126"/>
          <p:cNvSpPr>
            <a:spLocks noChangeShapeType="1"/>
          </p:cNvSpPr>
          <p:nvPr/>
        </p:nvSpPr>
        <p:spPr bwMode="auto">
          <a:xfrm flipV="1">
            <a:off x="7164388" y="5734050"/>
            <a:ext cx="0" cy="79057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71" name="Line 127"/>
          <p:cNvSpPr>
            <a:spLocks noChangeShapeType="1"/>
          </p:cNvSpPr>
          <p:nvPr/>
        </p:nvSpPr>
        <p:spPr bwMode="auto">
          <a:xfrm flipV="1">
            <a:off x="7164388" y="4724400"/>
            <a:ext cx="0" cy="57785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72" name="Line 128"/>
          <p:cNvSpPr>
            <a:spLocks noChangeShapeType="1"/>
          </p:cNvSpPr>
          <p:nvPr/>
        </p:nvSpPr>
        <p:spPr bwMode="auto">
          <a:xfrm flipV="1">
            <a:off x="3132138" y="5445125"/>
            <a:ext cx="0" cy="5048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73" name="Line 129"/>
          <p:cNvSpPr>
            <a:spLocks noChangeShapeType="1"/>
          </p:cNvSpPr>
          <p:nvPr/>
        </p:nvSpPr>
        <p:spPr bwMode="auto">
          <a:xfrm>
            <a:off x="3132138" y="5445125"/>
            <a:ext cx="2232025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74" name="Line 130"/>
          <p:cNvSpPr>
            <a:spLocks noChangeShapeType="1"/>
          </p:cNvSpPr>
          <p:nvPr/>
        </p:nvSpPr>
        <p:spPr bwMode="auto">
          <a:xfrm>
            <a:off x="5364163" y="5445125"/>
            <a:ext cx="0" cy="10795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75" name="Line 131"/>
          <p:cNvSpPr>
            <a:spLocks noChangeShapeType="1"/>
          </p:cNvSpPr>
          <p:nvPr/>
        </p:nvSpPr>
        <p:spPr bwMode="auto">
          <a:xfrm flipH="1">
            <a:off x="2124075" y="6021388"/>
            <a:ext cx="86360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76" name="Line 132"/>
          <p:cNvSpPr>
            <a:spLocks noChangeShapeType="1"/>
          </p:cNvSpPr>
          <p:nvPr/>
        </p:nvSpPr>
        <p:spPr bwMode="auto">
          <a:xfrm>
            <a:off x="7667625" y="981075"/>
            <a:ext cx="0" cy="1152525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77" name="Line 133"/>
          <p:cNvSpPr>
            <a:spLocks noChangeShapeType="1"/>
          </p:cNvSpPr>
          <p:nvPr/>
        </p:nvSpPr>
        <p:spPr bwMode="auto">
          <a:xfrm>
            <a:off x="1692275" y="981075"/>
            <a:ext cx="5975350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78" name="Line 134"/>
          <p:cNvSpPr>
            <a:spLocks noChangeShapeType="1"/>
          </p:cNvSpPr>
          <p:nvPr/>
        </p:nvSpPr>
        <p:spPr bwMode="auto">
          <a:xfrm>
            <a:off x="1692275" y="981075"/>
            <a:ext cx="0" cy="2735263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79" name="Line 135"/>
          <p:cNvSpPr>
            <a:spLocks noChangeShapeType="1"/>
          </p:cNvSpPr>
          <p:nvPr/>
        </p:nvSpPr>
        <p:spPr bwMode="auto">
          <a:xfrm>
            <a:off x="1979613" y="1268413"/>
            <a:ext cx="0" cy="2447925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80" name="Line 136"/>
          <p:cNvSpPr>
            <a:spLocks noChangeShapeType="1"/>
          </p:cNvSpPr>
          <p:nvPr/>
        </p:nvSpPr>
        <p:spPr bwMode="auto">
          <a:xfrm>
            <a:off x="1979613" y="1268413"/>
            <a:ext cx="3744912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81" name="Line 137"/>
          <p:cNvSpPr>
            <a:spLocks noChangeShapeType="1"/>
          </p:cNvSpPr>
          <p:nvPr/>
        </p:nvSpPr>
        <p:spPr bwMode="auto">
          <a:xfrm>
            <a:off x="5724525" y="1268413"/>
            <a:ext cx="0" cy="360362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82" name="Line 138"/>
          <p:cNvSpPr>
            <a:spLocks noChangeShapeType="1"/>
          </p:cNvSpPr>
          <p:nvPr/>
        </p:nvSpPr>
        <p:spPr bwMode="auto">
          <a:xfrm>
            <a:off x="2771775" y="4221163"/>
            <a:ext cx="576263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83" name="Line 139"/>
          <p:cNvSpPr>
            <a:spLocks noChangeShapeType="1"/>
          </p:cNvSpPr>
          <p:nvPr/>
        </p:nvSpPr>
        <p:spPr bwMode="auto">
          <a:xfrm>
            <a:off x="2700338" y="4437063"/>
            <a:ext cx="647700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284" name="Line 140"/>
          <p:cNvSpPr>
            <a:spLocks noChangeShapeType="1"/>
          </p:cNvSpPr>
          <p:nvPr/>
        </p:nvSpPr>
        <p:spPr bwMode="auto">
          <a:xfrm>
            <a:off x="3492500" y="5084763"/>
            <a:ext cx="0" cy="792162"/>
          </a:xfrm>
          <a:prstGeom prst="lin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85" name="Line 141"/>
          <p:cNvSpPr>
            <a:spLocks noChangeShapeType="1"/>
          </p:cNvSpPr>
          <p:nvPr/>
        </p:nvSpPr>
        <p:spPr bwMode="auto">
          <a:xfrm flipV="1">
            <a:off x="7164388" y="1989138"/>
            <a:ext cx="0" cy="201612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41486" name="Line 142"/>
          <p:cNvSpPr>
            <a:spLocks noChangeShapeType="1"/>
          </p:cNvSpPr>
          <p:nvPr/>
        </p:nvSpPr>
        <p:spPr bwMode="auto">
          <a:xfrm flipH="1">
            <a:off x="6732588" y="1989138"/>
            <a:ext cx="431800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6287" name="Picture 143" descr="消防电控柜1"/>
          <p:cNvPicPr>
            <a:picLocks noChangeAspect="1" noChangeArrowheads="1"/>
          </p:cNvPicPr>
          <p:nvPr/>
        </p:nvPicPr>
        <p:blipFill>
          <a:blip r:embed="rId16">
            <a:lum bright="-12000" contrast="24000"/>
          </a:blip>
          <a:srcRect/>
          <a:stretch>
            <a:fillRect/>
          </a:stretch>
        </p:blipFill>
        <p:spPr bwMode="auto">
          <a:xfrm>
            <a:off x="3348038" y="4005263"/>
            <a:ext cx="5762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488" name="AutoShape 144"/>
          <p:cNvSpPr>
            <a:spLocks noChangeArrowheads="1"/>
          </p:cNvSpPr>
          <p:nvPr/>
        </p:nvSpPr>
        <p:spPr bwMode="auto">
          <a:xfrm>
            <a:off x="6877050" y="333375"/>
            <a:ext cx="287338" cy="287338"/>
          </a:xfrm>
          <a:prstGeom prst="star5">
            <a:avLst/>
          </a:prstGeom>
          <a:solidFill>
            <a:srgbClr val="D80A0A"/>
          </a:solidFill>
          <a:ln w="9525">
            <a:solidFill>
              <a:srgbClr val="D80A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4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4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4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4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4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44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4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44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4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4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4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44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44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4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44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4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4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4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4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4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70" grpId="0" animBg="1"/>
      <p:bldP spid="441371" grpId="0" animBg="1"/>
      <p:bldP spid="441372" grpId="0" animBg="1"/>
      <p:bldP spid="441373" grpId="0" animBg="1"/>
      <p:bldP spid="441386" grpId="0" animBg="1"/>
      <p:bldP spid="441387" grpId="0" animBg="1"/>
      <p:bldP spid="441388" grpId="0" animBg="1"/>
      <p:bldP spid="441392" grpId="0" animBg="1"/>
      <p:bldP spid="441393" grpId="0" animBg="1"/>
      <p:bldP spid="441394" grpId="0" animBg="1"/>
      <p:bldP spid="441395" grpId="0" animBg="1"/>
      <p:bldP spid="441396" grpId="0" animBg="1"/>
      <p:bldP spid="441434" grpId="0" animBg="1"/>
      <p:bldP spid="441456" grpId="0" animBg="1"/>
      <p:bldP spid="441457" grpId="0" animBg="1"/>
      <p:bldP spid="441458" grpId="0" animBg="1"/>
      <p:bldP spid="441459" grpId="0" animBg="1"/>
      <p:bldP spid="441460" grpId="0" animBg="1"/>
      <p:bldP spid="441461" grpId="0" animBg="1"/>
      <p:bldP spid="441462" grpId="0" animBg="1"/>
      <p:bldP spid="441463" grpId="0" animBg="1"/>
      <p:bldP spid="441464" grpId="0" animBg="1"/>
      <p:bldP spid="441465" grpId="0" animBg="1"/>
      <p:bldP spid="441466" grpId="0" animBg="1"/>
      <p:bldP spid="441467" grpId="0" animBg="1"/>
      <p:bldP spid="441468" grpId="0" animBg="1"/>
      <p:bldP spid="441469" grpId="0" animBg="1"/>
      <p:bldP spid="441470" grpId="0" animBg="1"/>
      <p:bldP spid="441471" grpId="0" animBg="1"/>
      <p:bldP spid="441472" grpId="0" animBg="1"/>
      <p:bldP spid="441473" grpId="0" animBg="1"/>
      <p:bldP spid="441474" grpId="0" animBg="1"/>
      <p:bldP spid="441475" grpId="0" animBg="1"/>
      <p:bldP spid="441485" grpId="0" animBg="1"/>
      <p:bldP spid="4414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 rot="10800000">
            <a:off x="4500563" y="2852738"/>
            <a:ext cx="360362" cy="288925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10800000">
            <a:off x="5003800" y="2852738"/>
            <a:ext cx="358775" cy="287337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10800000">
            <a:off x="5508625" y="2852738"/>
            <a:ext cx="360363" cy="287337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572000" y="31416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076825" y="31416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580063" y="31416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843213" y="2205038"/>
            <a:ext cx="936625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1200" dirty="0" smtClean="0"/>
              <a:t>水流指示器</a:t>
            </a:r>
            <a:endParaRPr lang="zh-CN" altLang="en-US" sz="1200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627313" y="1557338"/>
            <a:ext cx="1296987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635375" y="4221163"/>
            <a:ext cx="1512888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435600" y="4221163"/>
            <a:ext cx="1512888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835150" y="4221163"/>
            <a:ext cx="1512888" cy="4318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011863" y="5157788"/>
            <a:ext cx="936625" cy="43338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 rot="5400000">
            <a:off x="3960019" y="5264944"/>
            <a:ext cx="287338" cy="215900"/>
          </a:xfrm>
          <a:prstGeom prst="triangle">
            <a:avLst>
              <a:gd name="adj" fmla="val 45306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 rot="-5400000">
            <a:off x="4175125" y="5265738"/>
            <a:ext cx="288925" cy="215900"/>
          </a:xfrm>
          <a:prstGeom prst="triangle">
            <a:avLst>
              <a:gd name="adj" fmla="val 45306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7596188" y="5084763"/>
            <a:ext cx="1008062" cy="1368425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524750" y="1125538"/>
            <a:ext cx="1079500" cy="100806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68313" y="1484313"/>
            <a:ext cx="935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cs typeface="Arial" pitchFamily="34" charset="0"/>
              </a:rPr>
              <a:t>水  箱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700338" y="1628775"/>
            <a:ext cx="11509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b="1">
                <a:cs typeface="Arial" pitchFamily="34" charset="0"/>
              </a:rPr>
              <a:t>输入模块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596188" y="1268413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cs typeface="Arial" pitchFamily="34" charset="0"/>
              </a:rPr>
              <a:t>区域  控制器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979613" y="4292600"/>
            <a:ext cx="122396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b="1">
                <a:cs typeface="Arial" pitchFamily="34" charset="0"/>
              </a:rPr>
              <a:t>报警阀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708400" y="4292600"/>
            <a:ext cx="1295400" cy="3111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b="1">
                <a:cs typeface="Arial" pitchFamily="34" charset="0"/>
              </a:rPr>
              <a:t>压力开关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35600" y="4292600"/>
            <a:ext cx="1441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b="1">
                <a:cs typeface="Arial" pitchFamily="34" charset="0"/>
              </a:rPr>
              <a:t>输入模块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667625" y="5229225"/>
            <a:ext cx="865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cs typeface="Arial" pitchFamily="34" charset="0"/>
              </a:rPr>
              <a:t>火灾自动报警</a:t>
            </a:r>
            <a:endParaRPr lang="zh-CN" altLang="en-US" sz="1600" b="1" dirty="0">
              <a:cs typeface="Arial" pitchFamily="34" charset="0"/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7596188" y="602138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7596188" y="609282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>
                <a:cs typeface="Arial" pitchFamily="34" charset="0"/>
              </a:rPr>
              <a:t>启泵电流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940425" y="5229225"/>
            <a:ext cx="1079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zh-CN" altLang="en-US" b="1">
                <a:cs typeface="Arial" pitchFamily="34" charset="0"/>
              </a:rPr>
              <a:t>喷水泵</a:t>
            </a:r>
          </a:p>
        </p:txBody>
      </p:sp>
      <p:pic>
        <p:nvPicPr>
          <p:cNvPr id="460829" name="Picture 29" descr="火2"/>
          <p:cNvPicPr>
            <a:picLocks noChangeAspect="1" noChangeArrowheads="1" noCrop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4787900" y="3357563"/>
            <a:ext cx="6492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0" name="Line 30"/>
          <p:cNvSpPr>
            <a:spLocks noChangeShapeType="1"/>
          </p:cNvSpPr>
          <p:nvPr/>
        </p:nvSpPr>
        <p:spPr bwMode="auto">
          <a:xfrm>
            <a:off x="4643438" y="3141663"/>
            <a:ext cx="504825" cy="431800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1" name="Line 31"/>
          <p:cNvSpPr>
            <a:spLocks noChangeShapeType="1"/>
          </p:cNvSpPr>
          <p:nvPr/>
        </p:nvSpPr>
        <p:spPr bwMode="auto">
          <a:xfrm flipH="1">
            <a:off x="4067175" y="3141663"/>
            <a:ext cx="576263" cy="503237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2" name="Line 32"/>
          <p:cNvSpPr>
            <a:spLocks noChangeShapeType="1"/>
          </p:cNvSpPr>
          <p:nvPr/>
        </p:nvSpPr>
        <p:spPr bwMode="auto">
          <a:xfrm>
            <a:off x="4643438" y="3141663"/>
            <a:ext cx="215900" cy="503237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3" name="Line 33"/>
          <p:cNvSpPr>
            <a:spLocks noChangeShapeType="1"/>
          </p:cNvSpPr>
          <p:nvPr/>
        </p:nvSpPr>
        <p:spPr bwMode="auto">
          <a:xfrm flipH="1">
            <a:off x="4427538" y="3141663"/>
            <a:ext cx="215900" cy="574675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4" name="Line 34"/>
          <p:cNvSpPr>
            <a:spLocks noChangeShapeType="1"/>
          </p:cNvSpPr>
          <p:nvPr/>
        </p:nvSpPr>
        <p:spPr bwMode="auto">
          <a:xfrm>
            <a:off x="5148263" y="3141663"/>
            <a:ext cx="431800" cy="358775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5" name="Line 35"/>
          <p:cNvSpPr>
            <a:spLocks noChangeShapeType="1"/>
          </p:cNvSpPr>
          <p:nvPr/>
        </p:nvSpPr>
        <p:spPr bwMode="auto">
          <a:xfrm flipH="1">
            <a:off x="4716463" y="3141663"/>
            <a:ext cx="431800" cy="431800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6" name="Line 36"/>
          <p:cNvSpPr>
            <a:spLocks noChangeShapeType="1"/>
          </p:cNvSpPr>
          <p:nvPr/>
        </p:nvSpPr>
        <p:spPr bwMode="auto">
          <a:xfrm>
            <a:off x="5148263" y="3141663"/>
            <a:ext cx="215900" cy="431800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7" name="Line 37"/>
          <p:cNvSpPr>
            <a:spLocks noChangeShapeType="1"/>
          </p:cNvSpPr>
          <p:nvPr/>
        </p:nvSpPr>
        <p:spPr bwMode="auto">
          <a:xfrm flipH="1">
            <a:off x="5003800" y="3141663"/>
            <a:ext cx="144463" cy="503237"/>
          </a:xfrm>
          <a:prstGeom prst="line">
            <a:avLst/>
          </a:prstGeom>
          <a:noFill/>
          <a:ln w="38100">
            <a:solidFill>
              <a:srgbClr val="33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8" name="Line 38"/>
          <p:cNvSpPr>
            <a:spLocks noChangeShapeType="1"/>
          </p:cNvSpPr>
          <p:nvPr/>
        </p:nvSpPr>
        <p:spPr bwMode="auto">
          <a:xfrm flipH="1">
            <a:off x="5292725" y="3141663"/>
            <a:ext cx="358775" cy="358775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39" name="Line 39"/>
          <p:cNvSpPr>
            <a:spLocks noChangeShapeType="1"/>
          </p:cNvSpPr>
          <p:nvPr/>
        </p:nvSpPr>
        <p:spPr bwMode="auto">
          <a:xfrm>
            <a:off x="5651500" y="3141663"/>
            <a:ext cx="360363" cy="431800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40" name="Line 40"/>
          <p:cNvSpPr>
            <a:spLocks noChangeShapeType="1"/>
          </p:cNvSpPr>
          <p:nvPr/>
        </p:nvSpPr>
        <p:spPr bwMode="auto">
          <a:xfrm>
            <a:off x="5651500" y="3141663"/>
            <a:ext cx="215900" cy="574675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41" name="Line 41"/>
          <p:cNvSpPr>
            <a:spLocks noChangeShapeType="1"/>
          </p:cNvSpPr>
          <p:nvPr/>
        </p:nvSpPr>
        <p:spPr bwMode="auto">
          <a:xfrm flipH="1">
            <a:off x="5580063" y="3141663"/>
            <a:ext cx="71437" cy="574675"/>
          </a:xfrm>
          <a:prstGeom prst="line">
            <a:avLst/>
          </a:prstGeom>
          <a:noFill/>
          <a:ln w="38100">
            <a:solidFill>
              <a:srgbClr val="0099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395288" y="1268413"/>
            <a:ext cx="1223962" cy="1081087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>
              <a:cs typeface="Arial" pitchFamily="34" charset="0"/>
            </a:endParaRP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468313" y="1628775"/>
            <a:ext cx="100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cs typeface="Arial" pitchFamily="34" charset="0"/>
              </a:rPr>
              <a:t>水   箱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300788" y="134143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itchFamily="34" charset="0"/>
                <a:cs typeface="Arial" pitchFamily="34" charset="0"/>
              </a:rPr>
              <a:t>回路总线</a:t>
            </a:r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>
            <a:off x="900113" y="2349500"/>
            <a:ext cx="0" cy="27352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0" name="Line 46"/>
          <p:cNvSpPr>
            <a:spLocks noChangeShapeType="1"/>
          </p:cNvSpPr>
          <p:nvPr/>
        </p:nvSpPr>
        <p:spPr bwMode="auto">
          <a:xfrm>
            <a:off x="900113" y="5084763"/>
            <a:ext cx="1655762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2555875" y="4652963"/>
            <a:ext cx="0" cy="7207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2555875" y="5373688"/>
            <a:ext cx="1439863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3" name="Line 49"/>
          <p:cNvSpPr>
            <a:spLocks noChangeShapeType="1"/>
          </p:cNvSpPr>
          <p:nvPr/>
        </p:nvSpPr>
        <p:spPr bwMode="auto">
          <a:xfrm>
            <a:off x="4427538" y="5373688"/>
            <a:ext cx="1584325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4" name="Line 50"/>
          <p:cNvSpPr>
            <a:spLocks noChangeShapeType="1"/>
          </p:cNvSpPr>
          <p:nvPr/>
        </p:nvSpPr>
        <p:spPr bwMode="auto">
          <a:xfrm>
            <a:off x="3348038" y="4437063"/>
            <a:ext cx="287337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>
            <a:off x="5148263" y="4437063"/>
            <a:ext cx="287337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2555875" y="2492375"/>
            <a:ext cx="287338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2555875" y="2565400"/>
            <a:ext cx="0" cy="16557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3779838" y="2492375"/>
            <a:ext cx="1871662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19" name="Line 55"/>
          <p:cNvSpPr>
            <a:spLocks noChangeShapeType="1"/>
          </p:cNvSpPr>
          <p:nvPr/>
        </p:nvSpPr>
        <p:spPr bwMode="auto">
          <a:xfrm>
            <a:off x="5651500" y="2492375"/>
            <a:ext cx="0" cy="3603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0" name="Line 56"/>
          <p:cNvSpPr>
            <a:spLocks noChangeShapeType="1"/>
          </p:cNvSpPr>
          <p:nvPr/>
        </p:nvSpPr>
        <p:spPr bwMode="auto">
          <a:xfrm>
            <a:off x="5219700" y="2492375"/>
            <a:ext cx="0" cy="288925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1" name="Line 57"/>
          <p:cNvSpPr>
            <a:spLocks noChangeShapeType="1"/>
          </p:cNvSpPr>
          <p:nvPr/>
        </p:nvSpPr>
        <p:spPr bwMode="auto">
          <a:xfrm>
            <a:off x="4716463" y="2492375"/>
            <a:ext cx="0" cy="3603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 flipV="1">
            <a:off x="3276600" y="19891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3" name="Line 59"/>
          <p:cNvSpPr>
            <a:spLocks noChangeShapeType="1"/>
          </p:cNvSpPr>
          <p:nvPr/>
        </p:nvSpPr>
        <p:spPr bwMode="auto">
          <a:xfrm flipV="1">
            <a:off x="3276600" y="1196975"/>
            <a:ext cx="0" cy="3603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>
            <a:off x="3276600" y="1196975"/>
            <a:ext cx="2879725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5" name="Line 61"/>
          <p:cNvSpPr>
            <a:spLocks noChangeShapeType="1"/>
          </p:cNvSpPr>
          <p:nvPr/>
        </p:nvSpPr>
        <p:spPr bwMode="auto">
          <a:xfrm>
            <a:off x="6156325" y="1196975"/>
            <a:ext cx="0" cy="302418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6" name="Line 62"/>
          <p:cNvSpPr>
            <a:spLocks noChangeShapeType="1"/>
          </p:cNvSpPr>
          <p:nvPr/>
        </p:nvSpPr>
        <p:spPr bwMode="auto">
          <a:xfrm>
            <a:off x="8101013" y="2133600"/>
            <a:ext cx="0" cy="29511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7" name="Line 63"/>
          <p:cNvSpPr>
            <a:spLocks noChangeShapeType="1"/>
          </p:cNvSpPr>
          <p:nvPr/>
        </p:nvSpPr>
        <p:spPr bwMode="auto">
          <a:xfrm>
            <a:off x="6156325" y="1844675"/>
            <a:ext cx="1368425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8" name="Line 64"/>
          <p:cNvSpPr>
            <a:spLocks noChangeShapeType="1"/>
          </p:cNvSpPr>
          <p:nvPr/>
        </p:nvSpPr>
        <p:spPr bwMode="auto">
          <a:xfrm>
            <a:off x="6443663" y="5589588"/>
            <a:ext cx="0" cy="6477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329" name="Line 65"/>
          <p:cNvSpPr>
            <a:spLocks noChangeShapeType="1"/>
          </p:cNvSpPr>
          <p:nvPr/>
        </p:nvSpPr>
        <p:spPr bwMode="auto">
          <a:xfrm>
            <a:off x="6443663" y="6237288"/>
            <a:ext cx="1152525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66" name="Line 66"/>
          <p:cNvSpPr>
            <a:spLocks noChangeShapeType="1"/>
          </p:cNvSpPr>
          <p:nvPr/>
        </p:nvSpPr>
        <p:spPr bwMode="auto">
          <a:xfrm>
            <a:off x="900113" y="2349500"/>
            <a:ext cx="0" cy="2735263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67" name="Line 67"/>
          <p:cNvSpPr>
            <a:spLocks noChangeShapeType="1"/>
          </p:cNvSpPr>
          <p:nvPr/>
        </p:nvSpPr>
        <p:spPr bwMode="auto">
          <a:xfrm>
            <a:off x="900113" y="5084763"/>
            <a:ext cx="1655762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68" name="Line 68"/>
          <p:cNvSpPr>
            <a:spLocks noChangeShapeType="1"/>
          </p:cNvSpPr>
          <p:nvPr/>
        </p:nvSpPr>
        <p:spPr bwMode="auto">
          <a:xfrm flipV="1">
            <a:off x="2555875" y="4652963"/>
            <a:ext cx="0" cy="43180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69" name="Line 69"/>
          <p:cNvSpPr>
            <a:spLocks noChangeShapeType="1"/>
          </p:cNvSpPr>
          <p:nvPr/>
        </p:nvSpPr>
        <p:spPr bwMode="auto">
          <a:xfrm flipV="1">
            <a:off x="2555875" y="2492375"/>
            <a:ext cx="0" cy="1728788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0" name="Line 70"/>
          <p:cNvSpPr>
            <a:spLocks noChangeShapeType="1"/>
          </p:cNvSpPr>
          <p:nvPr/>
        </p:nvSpPr>
        <p:spPr bwMode="auto">
          <a:xfrm>
            <a:off x="2555875" y="2492375"/>
            <a:ext cx="287338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1" name="Line 71"/>
          <p:cNvSpPr>
            <a:spLocks noChangeShapeType="1"/>
          </p:cNvSpPr>
          <p:nvPr/>
        </p:nvSpPr>
        <p:spPr bwMode="auto">
          <a:xfrm>
            <a:off x="3779838" y="2492375"/>
            <a:ext cx="1871662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4716463" y="2492375"/>
            <a:ext cx="0" cy="360363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3" name="Line 73"/>
          <p:cNvSpPr>
            <a:spLocks noChangeShapeType="1"/>
          </p:cNvSpPr>
          <p:nvPr/>
        </p:nvSpPr>
        <p:spPr bwMode="auto">
          <a:xfrm>
            <a:off x="5219700" y="2492375"/>
            <a:ext cx="0" cy="360363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4" name="Line 74"/>
          <p:cNvSpPr>
            <a:spLocks noChangeShapeType="1"/>
          </p:cNvSpPr>
          <p:nvPr/>
        </p:nvSpPr>
        <p:spPr bwMode="auto">
          <a:xfrm>
            <a:off x="5651500" y="2492375"/>
            <a:ext cx="0" cy="360363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5" name="Line 75"/>
          <p:cNvSpPr>
            <a:spLocks noChangeShapeType="1"/>
          </p:cNvSpPr>
          <p:nvPr/>
        </p:nvSpPr>
        <p:spPr bwMode="auto">
          <a:xfrm flipV="1">
            <a:off x="3276600" y="1196975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6" name="Line 76"/>
          <p:cNvSpPr>
            <a:spLocks noChangeShapeType="1"/>
          </p:cNvSpPr>
          <p:nvPr/>
        </p:nvSpPr>
        <p:spPr bwMode="auto">
          <a:xfrm>
            <a:off x="3276600" y="1196975"/>
            <a:ext cx="28797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7" name="Line 77"/>
          <p:cNvSpPr>
            <a:spLocks noChangeShapeType="1"/>
          </p:cNvSpPr>
          <p:nvPr/>
        </p:nvSpPr>
        <p:spPr bwMode="auto">
          <a:xfrm>
            <a:off x="6156325" y="1196975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8" name="Line 78"/>
          <p:cNvSpPr>
            <a:spLocks noChangeShapeType="1"/>
          </p:cNvSpPr>
          <p:nvPr/>
        </p:nvSpPr>
        <p:spPr bwMode="auto">
          <a:xfrm>
            <a:off x="6156325" y="1844675"/>
            <a:ext cx="1368425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79" name="Line 79"/>
          <p:cNvSpPr>
            <a:spLocks noChangeShapeType="1"/>
          </p:cNvSpPr>
          <p:nvPr/>
        </p:nvSpPr>
        <p:spPr bwMode="auto">
          <a:xfrm>
            <a:off x="8101013" y="2133600"/>
            <a:ext cx="0" cy="2951163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0" name="Line 80"/>
          <p:cNvSpPr>
            <a:spLocks noChangeShapeType="1"/>
          </p:cNvSpPr>
          <p:nvPr/>
        </p:nvSpPr>
        <p:spPr bwMode="auto">
          <a:xfrm flipH="1">
            <a:off x="6443663" y="6237288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1" name="Line 81"/>
          <p:cNvSpPr>
            <a:spLocks noChangeShapeType="1"/>
          </p:cNvSpPr>
          <p:nvPr/>
        </p:nvSpPr>
        <p:spPr bwMode="auto">
          <a:xfrm>
            <a:off x="6443663" y="5589588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2" name="Line 82"/>
          <p:cNvSpPr>
            <a:spLocks noChangeShapeType="1"/>
          </p:cNvSpPr>
          <p:nvPr/>
        </p:nvSpPr>
        <p:spPr bwMode="auto">
          <a:xfrm flipH="1">
            <a:off x="4427538" y="5373688"/>
            <a:ext cx="1584325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3" name="Line 83"/>
          <p:cNvSpPr>
            <a:spLocks noChangeShapeType="1"/>
          </p:cNvSpPr>
          <p:nvPr/>
        </p:nvSpPr>
        <p:spPr bwMode="auto">
          <a:xfrm flipH="1">
            <a:off x="2555875" y="5373688"/>
            <a:ext cx="1439863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4" name="Line 84"/>
          <p:cNvSpPr>
            <a:spLocks noChangeShapeType="1"/>
          </p:cNvSpPr>
          <p:nvPr/>
        </p:nvSpPr>
        <p:spPr bwMode="auto">
          <a:xfrm>
            <a:off x="2555875" y="5084763"/>
            <a:ext cx="0" cy="288925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5" name="Line 85"/>
          <p:cNvSpPr>
            <a:spLocks noChangeShapeType="1"/>
          </p:cNvSpPr>
          <p:nvPr/>
        </p:nvSpPr>
        <p:spPr bwMode="auto">
          <a:xfrm>
            <a:off x="3348038" y="4437063"/>
            <a:ext cx="287337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6" name="Line 86"/>
          <p:cNvSpPr>
            <a:spLocks noChangeShapeType="1"/>
          </p:cNvSpPr>
          <p:nvPr/>
        </p:nvSpPr>
        <p:spPr bwMode="auto">
          <a:xfrm>
            <a:off x="5148263" y="4437063"/>
            <a:ext cx="287337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7" name="Line 87"/>
          <p:cNvSpPr>
            <a:spLocks noChangeShapeType="1"/>
          </p:cNvSpPr>
          <p:nvPr/>
        </p:nvSpPr>
        <p:spPr bwMode="auto">
          <a:xfrm flipV="1">
            <a:off x="6156325" y="1844675"/>
            <a:ext cx="0" cy="2376488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60888" name="Line 88"/>
          <p:cNvSpPr>
            <a:spLocks noChangeShapeType="1"/>
          </p:cNvSpPr>
          <p:nvPr/>
        </p:nvSpPr>
        <p:spPr bwMode="auto">
          <a:xfrm>
            <a:off x="3276600" y="1989138"/>
            <a:ext cx="0" cy="215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1500166" y="35716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cs typeface="Arial" pitchFamily="34" charset="0"/>
              </a:rPr>
              <a:t>湿式喷水灭火系统联动控制图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6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6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6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60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6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6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6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6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6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46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6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46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6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6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46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46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6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0" grpId="0" animBg="1"/>
      <p:bldP spid="460831" grpId="0" animBg="1"/>
      <p:bldP spid="460832" grpId="0" animBg="1"/>
      <p:bldP spid="460833" grpId="0" animBg="1"/>
      <p:bldP spid="460834" grpId="0" animBg="1"/>
      <p:bldP spid="460835" grpId="0" animBg="1"/>
      <p:bldP spid="460836" grpId="0" animBg="1"/>
      <p:bldP spid="460837" grpId="0" animBg="1"/>
      <p:bldP spid="460838" grpId="0" animBg="1"/>
      <p:bldP spid="460839" grpId="0" animBg="1"/>
      <p:bldP spid="460840" grpId="0" animBg="1"/>
      <p:bldP spid="460841" grpId="0" animBg="1"/>
      <p:bldP spid="460866" grpId="0" animBg="1"/>
      <p:bldP spid="460867" grpId="0" animBg="1"/>
      <p:bldP spid="460868" grpId="0" animBg="1"/>
      <p:bldP spid="460869" grpId="0" animBg="1"/>
      <p:bldP spid="460870" grpId="0" animBg="1"/>
      <p:bldP spid="460871" grpId="0" animBg="1"/>
      <p:bldP spid="460872" grpId="0" animBg="1"/>
      <p:bldP spid="460873" grpId="0" animBg="1"/>
      <p:bldP spid="460874" grpId="0" animBg="1"/>
      <p:bldP spid="460875" grpId="0" animBg="1"/>
      <p:bldP spid="460876" grpId="0" animBg="1"/>
      <p:bldP spid="460877" grpId="0" animBg="1"/>
      <p:bldP spid="460878" grpId="0" animBg="1"/>
      <p:bldP spid="460878" grpId="1" animBg="1"/>
      <p:bldP spid="460879" grpId="0" animBg="1"/>
      <p:bldP spid="460879" grpId="1" animBg="1"/>
      <p:bldP spid="460880" grpId="0" animBg="1"/>
      <p:bldP spid="460881" grpId="0" animBg="1"/>
      <p:bldP spid="460882" grpId="0" animBg="1"/>
      <p:bldP spid="460883" grpId="0" animBg="1"/>
      <p:bldP spid="460884" grpId="0" animBg="1"/>
      <p:bldP spid="460885" grpId="0" animBg="1"/>
      <p:bldP spid="460886" grpId="0" animBg="1"/>
      <p:bldP spid="460887" grpId="0" animBg="1"/>
      <p:bldP spid="4608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7290" y="1428736"/>
            <a:ext cx="6429420" cy="2585323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谢谢</a:t>
            </a:r>
            <a:endParaRPr lang="en-US" altLang="zh-CN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altLang="zh-CN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zh-CN" alt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课程结束</a:t>
            </a:r>
            <a:endParaRPr lang="zh-CN" alt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目录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29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一、自动喷水灭火系统的定义、特征</a:t>
            </a:r>
            <a:endParaRPr lang="en-US" altLang="zh-CN" sz="28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二、自动喷水灭火系统的分类</a:t>
            </a:r>
            <a:endParaRPr lang="en-US" altLang="zh-CN" sz="28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三、湿式自动喷水灭火系统讲解</a:t>
            </a:r>
            <a:endParaRPr lang="en-US" altLang="zh-CN" sz="28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宋体" pitchFamily="2" charset="-122"/>
                <a:ea typeface="宋体" pitchFamily="2" charset="-122"/>
              </a:rPr>
              <a:t>四、湿式系统的动画演示</a:t>
            </a:r>
            <a:endParaRPr lang="en-US" altLang="zh-CN" sz="2800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自动喷水灭火系统的定义、特征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6116" y="4000504"/>
            <a:ext cx="5114932" cy="169703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zh-CN" altLang="en-US" sz="1800" dirty="0" smtClean="0">
              <a:solidFill>
                <a:schemeClr val="tx2"/>
              </a:solidFill>
              <a:latin typeface="+mn-ea"/>
            </a:endParaRPr>
          </a:p>
          <a:p>
            <a:pPr>
              <a:buFont typeface="Wingdings" pitchFamily="2" charset="2"/>
              <a:buNone/>
            </a:pPr>
            <a:r>
              <a:rPr lang="zh-CN" altLang="en-US" sz="1800" dirty="0" smtClean="0">
                <a:solidFill>
                  <a:schemeClr val="tx2"/>
                </a:solidFill>
                <a:latin typeface="+mn-ea"/>
              </a:rPr>
              <a:t>　　系统在火灾发生后能通过各种方式自动启动，并能同时通过加压设备将水送入管网维持喷头洒水灭火一定时间。自动喷水灭火系统扑灭初期火灾的效率在</a:t>
            </a:r>
            <a:r>
              <a:rPr lang="en-US" altLang="zh-CN" sz="1800" dirty="0" smtClean="0">
                <a:solidFill>
                  <a:schemeClr val="tx2"/>
                </a:solidFill>
                <a:latin typeface="+mn-ea"/>
              </a:rPr>
              <a:t>97%</a:t>
            </a:r>
            <a:r>
              <a:rPr lang="zh-CN" altLang="en-US" sz="1800" dirty="0" smtClean="0">
                <a:solidFill>
                  <a:schemeClr val="tx2"/>
                </a:solidFill>
                <a:latin typeface="+mn-ea"/>
              </a:rPr>
              <a:t>以上。</a:t>
            </a:r>
          </a:p>
          <a:p>
            <a:endParaRPr lang="zh-CN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071678"/>
            <a:ext cx="2500330" cy="31432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 dirty="0" smtClean="0">
                <a:latin typeface="+mn-ea"/>
                <a:ea typeface="+mn-ea"/>
              </a:rPr>
              <a:t>系统组成：</a:t>
            </a:r>
            <a:endParaRPr lang="en-US" altLang="zh-CN" sz="2800" b="1" dirty="0" smtClean="0">
              <a:latin typeface="+mn-ea"/>
              <a:ea typeface="+mn-ea"/>
            </a:endParaRPr>
          </a:p>
          <a:p>
            <a:endParaRPr lang="en-US" altLang="zh-CN" sz="2800" b="1" dirty="0" smtClean="0">
              <a:latin typeface="+mn-ea"/>
              <a:ea typeface="+mn-ea"/>
            </a:endParaRPr>
          </a:p>
          <a:p>
            <a:endParaRPr lang="en-US" altLang="zh-CN" sz="2800" b="1" dirty="0" smtClean="0">
              <a:latin typeface="+mn-ea"/>
              <a:ea typeface="+mn-ea"/>
            </a:endParaRPr>
          </a:p>
          <a:p>
            <a:endParaRPr lang="en-US" altLang="zh-CN" sz="2800" b="1" dirty="0" smtClean="0">
              <a:latin typeface="+mn-ea"/>
              <a:ea typeface="+mn-ea"/>
            </a:endParaRPr>
          </a:p>
          <a:p>
            <a:endParaRPr lang="en-US" altLang="zh-CN" sz="2800" b="1" dirty="0" smtClean="0">
              <a:latin typeface="+mn-ea"/>
              <a:ea typeface="+mn-ea"/>
            </a:endParaRPr>
          </a:p>
          <a:p>
            <a:r>
              <a:rPr lang="zh-CN" altLang="en-US" sz="2800" b="1" dirty="0" smtClean="0">
                <a:latin typeface="+mn-ea"/>
                <a:ea typeface="+mn-ea"/>
              </a:rPr>
              <a:t>自动喷水灭火系统特征：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2285992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dirty="0" smtClean="0">
                <a:solidFill>
                  <a:schemeClr val="tx2"/>
                </a:solidFill>
                <a:latin typeface="+mn-ea"/>
              </a:rPr>
              <a:t>系统组成：由洒水喷头、报警阀组、水流报警装置（水流指示器或压力开关）等组件，以及管道、供水设施组成。并能在发生火灾时喷水的自动灭火系统。是一种在发生火灾时，能自动打开喷头喷水灭火并同时发出火警信号的消防灭火设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自动喷水灭火系统的分类</a:t>
            </a:r>
            <a:endParaRPr lang="zh-CN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64305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 smtClean="0">
                <a:solidFill>
                  <a:schemeClr val="tx2"/>
                </a:solidFill>
                <a:ea typeface="宋体" pitchFamily="2" charset="-122"/>
              </a:rPr>
              <a:t>按喷头的开启形式分：</a:t>
            </a:r>
            <a:endParaRPr lang="zh-CN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80257" y="2214554"/>
            <a:ext cx="677108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自动喷水灭火系统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24250" y="2195506"/>
            <a:ext cx="487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dirty="0">
                <a:solidFill>
                  <a:srgbClr val="FF6600"/>
                </a:solidFill>
                <a:latin typeface="Arial" charset="0"/>
                <a:ea typeface="宋体" pitchFamily="2" charset="-122"/>
              </a:rPr>
              <a:t>闭式</a:t>
            </a:r>
            <a:r>
              <a:rPr kumimoji="1" lang="zh-CN" altLang="en-US" sz="3200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自动喷水灭火系统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24250" y="5319706"/>
            <a:ext cx="472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3200" dirty="0">
                <a:solidFill>
                  <a:srgbClr val="FF6600"/>
                </a:solidFill>
                <a:latin typeface="Arial" charset="0"/>
                <a:ea typeface="宋体" pitchFamily="2" charset="-122"/>
              </a:rPr>
              <a:t>开式</a:t>
            </a:r>
            <a:r>
              <a:rPr kumimoji="1" lang="zh-CN" altLang="en-US" sz="3200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自动喷水灭火系统</a:t>
            </a:r>
          </a:p>
        </p:txBody>
      </p:sp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1871650" y="3948106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2786050" y="3948106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ne 34"/>
          <p:cNvSpPr>
            <a:spLocks noChangeShapeType="1"/>
          </p:cNvSpPr>
          <p:nvPr/>
        </p:nvSpPr>
        <p:spPr bwMode="auto">
          <a:xfrm flipV="1">
            <a:off x="2786050" y="2500306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2786050" y="2500306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2786050" y="564357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5357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火灾发生的初期，建筑物的温度随之不断上升，当温度上升到以闭式喷头温感元件爆破或熔化脱落时，喷头即自动喷水灭火。该系统结构简单，使用方便、可靠，便于施工，容易管理，灭火速度快，控火效率高，比较经济，适用范围广，占整个自动喷水灭火系统的</a:t>
            </a:r>
            <a:r>
              <a:rPr lang="en-US" altLang="zh-CN" dirty="0" smtClean="0"/>
              <a:t>75%</a:t>
            </a:r>
            <a:r>
              <a:rPr lang="zh-CN" altLang="en-US" dirty="0" smtClean="0"/>
              <a:t>以上，适合安装在能用水灭火的建筑物、构筑物内。我公司项目普遍安装的是闭式自动喷水灭火系统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 smtClean="0"/>
              <a:t>自动喷水灭火系统的分类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714488"/>
            <a:ext cx="61436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</a:t>
            </a:r>
            <a:r>
              <a:rPr lang="zh-CN" altLang="en-US" sz="3200" dirty="0" smtClean="0"/>
              <a:t>、湿式自动喷水灭火系统</a:t>
            </a:r>
            <a:endParaRPr lang="en-US" altLang="zh-CN" sz="3200" dirty="0" smtClean="0"/>
          </a:p>
          <a:p>
            <a:r>
              <a:rPr lang="zh-CN" altLang="en-US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        应用范围：适用于环境温度在</a:t>
            </a:r>
            <a:r>
              <a:rPr lang="en-US" altLang="zh-CN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4°C&lt; t &lt;70 °C</a:t>
            </a:r>
            <a:r>
              <a:rPr lang="zh-CN" altLang="en-US" sz="2000" dirty="0" smtClean="0">
                <a:solidFill>
                  <a:schemeClr val="tx2"/>
                </a:solidFill>
                <a:latin typeface="Times New Roman" pitchFamily="18" charset="0"/>
                <a:ea typeface="宋体" pitchFamily="2" charset="-122"/>
              </a:rPr>
              <a:t>之间的场所，适用任何形式的闭式喷头，是目前用途最广泛的喷水灭火系统，但不能用于扑救遇水爆炸、加速燃烧、剧烈化学反应的物品，以及对保护对象造成严重破坏的火灾。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、干式自动喷水灭火系统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、预作用自动喷水灭火系统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、雨淋自动喷水灭火系统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、水幕自动喷水灭火系统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、水喷雾自动喷水灭火系统</a:t>
            </a:r>
            <a:endParaRPr lang="en-US" altLang="zh-CN" sz="2400" dirty="0" smtClean="0"/>
          </a:p>
          <a:p>
            <a:r>
              <a:rPr lang="en-US" altLang="zh-CN" sz="2400" dirty="0" smtClean="0"/>
              <a:t>7</a:t>
            </a:r>
            <a:r>
              <a:rPr lang="zh-CN" altLang="en-US" sz="2400" dirty="0" smtClean="0"/>
              <a:t>、自动喷水</a:t>
            </a:r>
            <a:r>
              <a:rPr lang="en-US" altLang="zh-CN" sz="2400" dirty="0" smtClean="0"/>
              <a:t>-</a:t>
            </a:r>
            <a:r>
              <a:rPr lang="zh-CN" altLang="en-US" sz="2400" dirty="0" smtClean="0"/>
              <a:t>泡沫联用灭火系统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闭式自动喷水灭火系统</a:t>
            </a:r>
            <a:endParaRPr lang="zh-CN" alt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24388" y="213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湿式自动喷水灭火系统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24388" y="2743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干式自动喷水灭火系统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3357563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>
                <a:solidFill>
                  <a:schemeClr val="tx1"/>
                </a:solidFill>
                <a:latin typeface="Arial" charset="0"/>
                <a:ea typeface="宋体" pitchFamily="2" charset="-122"/>
              </a:rPr>
              <a:t>预作用自动喷水灭火系统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72000" y="3933825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>
                <a:solidFill>
                  <a:schemeClr val="tx1"/>
                </a:solidFill>
                <a:latin typeface="Arial" charset="0"/>
                <a:ea typeface="宋体" pitchFamily="2" charset="-122"/>
              </a:rPr>
              <a:t>重复启闭预作用灭火系统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0" y="45085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自动喷水</a:t>
            </a:r>
            <a:r>
              <a:rPr kumimoji="1" lang="en-US" altLang="zh-CN" sz="2400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—</a:t>
            </a:r>
            <a:r>
              <a:rPr kumimoji="1" lang="zh-CN" altLang="en-US" sz="2400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泡沫联用灭火系统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65125" y="3352800"/>
            <a:ext cx="341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zh-CN" altLang="en-US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rPr>
              <a:t>闭式</a:t>
            </a:r>
            <a:r>
              <a:rPr kumimoji="1" lang="zh-CN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pitchFamily="2" charset="-122"/>
              </a:rPr>
              <a:t>自动喷水灭火系统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581400" y="35814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4114800" y="2362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114800" y="2362200"/>
            <a:ext cx="2540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114800" y="4724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114800" y="4191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114800" y="2971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湿式自动喷水灭火系统原理图</a:t>
            </a:r>
            <a:endParaRPr lang="zh-CN" altLang="en-US" dirty="0"/>
          </a:p>
        </p:txBody>
      </p:sp>
      <p:pic>
        <p:nvPicPr>
          <p:cNvPr id="4" name="Picture 2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286676" cy="478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  <a:ea typeface="+mn-ea"/>
              </a:rPr>
              <a:t>湿式自动喷水灭火系统的组成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00174"/>
            <a:ext cx="5903912" cy="166846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自动喷水灭火系统一般由洒水喷头、报警阀组、水流报警装置（水流指示器或压力开关、信号阀）等组件、以及管道、供水设施组成。</a:t>
            </a:r>
            <a:endParaRPr lang="zh-CN" altLang="en-US" dirty="0" smtClean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1006475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714884"/>
            <a:ext cx="2153791" cy="1928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143512"/>
            <a:ext cx="1071562" cy="119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496"/>
            <a:ext cx="2714644" cy="3214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214686"/>
            <a:ext cx="1265237" cy="155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286124"/>
            <a:ext cx="2160588" cy="15716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ea"/>
              </a:rPr>
              <a:t>湿式自动喷水灭火系统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000" dirty="0" smtClean="0">
                <a:solidFill>
                  <a:schemeClr val="tx2"/>
                </a:solidFill>
                <a:latin typeface="+mn-ea"/>
              </a:rPr>
              <a:t>    特点：采用闭式喷头的灭火系统；准工作状态下管网中充满用于启动系统的有压水；当喷头保护范围内发生火灾，喷头热敏元件受热达到或超过公称动作温度时，热敏元件动作（熔化、破碎），从而喷头开启，出水灭火，同时系统自动启动。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dirty="0" smtClean="0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</a:rPr>
              <a:t>　　　</a:t>
            </a:r>
            <a:endParaRPr lang="zh-CN" altLang="en-US" dirty="0" smtClean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3000396" cy="3218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图片 4" descr="洒水喷头结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714620"/>
            <a:ext cx="3857652" cy="3667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宏帆内训师培训课件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宏帆内训师培训课件</Template>
  <TotalTime>196</TotalTime>
  <Words>652</Words>
  <Application>Microsoft Office PowerPoint</Application>
  <PresentationFormat>全屏显示(4:3)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宏帆内训师培训课件</vt:lpstr>
      <vt:lpstr>自动喷水灭火系统讲解</vt:lpstr>
      <vt:lpstr>目录</vt:lpstr>
      <vt:lpstr>自动喷水灭火系统的定义、特征</vt:lpstr>
      <vt:lpstr>自动喷水灭火系统的分类</vt:lpstr>
      <vt:lpstr>自动喷水灭火系统的分类</vt:lpstr>
      <vt:lpstr>闭式自动喷水灭火系统</vt:lpstr>
      <vt:lpstr>湿式自动喷水灭火系统原理图</vt:lpstr>
      <vt:lpstr>湿式自动喷水灭火系统的组成</vt:lpstr>
      <vt:lpstr>湿式自动喷水灭火系统</vt:lpstr>
      <vt:lpstr>湿式自动喷水灭火系统</vt:lpstr>
      <vt:lpstr>湿式自动喷水灭火系统（喷淋泵）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自动喷水灭火系统讲解</dc:title>
  <dc:creator>张军</dc:creator>
  <cp:lastModifiedBy>张军</cp:lastModifiedBy>
  <cp:revision>19</cp:revision>
  <dcterms:created xsi:type="dcterms:W3CDTF">2016-12-08T02:14:14Z</dcterms:created>
  <dcterms:modified xsi:type="dcterms:W3CDTF">2017-04-12T03:41:13Z</dcterms:modified>
</cp:coreProperties>
</file>