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32"/>
  </p:handoutMasterIdLst>
  <p:sldIdLst>
    <p:sldId id="1021" r:id="rId3"/>
    <p:sldId id="391" r:id="rId4"/>
    <p:sldId id="487" r:id="rId5"/>
    <p:sldId id="488" r:id="rId6"/>
    <p:sldId id="608" r:id="rId7"/>
    <p:sldId id="489" r:id="rId8"/>
    <p:sldId id="490" r:id="rId9"/>
    <p:sldId id="497" r:id="rId10"/>
    <p:sldId id="492" r:id="rId11"/>
    <p:sldId id="494" r:id="rId12"/>
    <p:sldId id="500" r:id="rId13"/>
    <p:sldId id="501" r:id="rId14"/>
    <p:sldId id="502" r:id="rId15"/>
    <p:sldId id="503" r:id="rId16"/>
    <p:sldId id="615" r:id="rId17"/>
    <p:sldId id="498" r:id="rId18"/>
    <p:sldId id="499" r:id="rId19"/>
    <p:sldId id="504" r:id="rId20"/>
    <p:sldId id="616" r:id="rId21"/>
    <p:sldId id="617" r:id="rId23"/>
    <p:sldId id="618" r:id="rId24"/>
    <p:sldId id="619" r:id="rId25"/>
    <p:sldId id="505" r:id="rId26"/>
    <p:sldId id="592" r:id="rId27"/>
    <p:sldId id="506" r:id="rId28"/>
    <p:sldId id="507" r:id="rId29"/>
    <p:sldId id="508" r:id="rId30"/>
    <p:sldId id="1023" r:id="rId31"/>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414455"/>
    <a:srgbClr val="006666"/>
    <a:srgbClr val="336600"/>
    <a:srgbClr val="0E9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87034" autoAdjust="0"/>
  </p:normalViewPr>
  <p:slideViewPr>
    <p:cSldViewPr>
      <p:cViewPr>
        <p:scale>
          <a:sx n="80" d="100"/>
          <a:sy n="80" d="100"/>
        </p:scale>
        <p:origin x="-1038" y="-120"/>
      </p:cViewPr>
      <p:guideLst>
        <p:guide orient="horz" pos="1653"/>
        <p:guide pos="2881"/>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4A947-B69F-46AB-892A-142D315848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64BE4-6ABB-4DFC-88F2-21DB0926AD8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0F64BE4-6ABB-4DFC-88F2-21DB0926AD8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6A9BE82D-BE47-49DE-8AA6-951A8F6B415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B1022D3A-80DD-4654-A118-ED731BEB6F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7" Type="http://schemas.openxmlformats.org/officeDocument/2006/relationships/theme" Target="../theme/theme1.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0" y="0"/>
            <a:ext cx="9144000" cy="5143500"/>
            <a:chOff x="-41910" y="-46990"/>
            <a:chExt cx="13229590" cy="6919595"/>
          </a:xfrm>
        </p:grpSpPr>
        <p:sp>
          <p:nvSpPr>
            <p:cNvPr id="7" name="îṥlïḑè"/>
            <p:cNvSpPr/>
            <p:nvPr/>
          </p:nvSpPr>
          <p:spPr>
            <a:xfrm rot="5400000">
              <a:off x="1603375" y="-1692275"/>
              <a:ext cx="6919595" cy="10210165"/>
            </a:xfrm>
            <a:custGeom>
              <a:avLst/>
              <a:gdLst>
                <a:gd name="connsiteX0" fmla="*/ 0 w 10897"/>
                <a:gd name="connsiteY0" fmla="*/ 0 h 16079"/>
                <a:gd name="connsiteX1" fmla="*/ 10897 w 10897"/>
                <a:gd name="connsiteY1" fmla="*/ 10319 h 16079"/>
                <a:gd name="connsiteX2" fmla="*/ 10890 w 10897"/>
                <a:gd name="connsiteY2" fmla="*/ 16079 h 16079"/>
                <a:gd name="connsiteX3" fmla="*/ 0 w 10897"/>
                <a:gd name="connsiteY3" fmla="*/ 16079 h 16079"/>
                <a:gd name="connsiteX4" fmla="*/ 0 w 10897"/>
                <a:gd name="connsiteY4" fmla="*/ 0 h 1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7" h="16079">
                  <a:moveTo>
                    <a:pt x="0" y="0"/>
                  </a:moveTo>
                  <a:lnTo>
                    <a:pt x="10897" y="10319"/>
                  </a:lnTo>
                  <a:lnTo>
                    <a:pt x="10890" y="16079"/>
                  </a:lnTo>
                  <a:lnTo>
                    <a:pt x="0" y="1607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grpSp>
          <p:nvGrpSpPr>
            <p:cNvPr id="3" name="iṡḻïḍê"/>
            <p:cNvGrpSpPr/>
            <p:nvPr/>
          </p:nvGrpSpPr>
          <p:grpSpPr>
            <a:xfrm>
              <a:off x="4908550" y="1252220"/>
              <a:ext cx="8279130" cy="4577715"/>
              <a:chOff x="503602" y="2132856"/>
              <a:chExt cx="5859098" cy="3239755"/>
            </a:xfrm>
          </p:grpSpPr>
          <p:grpSp>
            <p:nvGrpSpPr>
              <p:cNvPr id="4" name="íŝḻíḋe"/>
              <p:cNvGrpSpPr/>
              <p:nvPr/>
            </p:nvGrpSpPr>
            <p:grpSpPr>
              <a:xfrm>
                <a:off x="503602" y="5249691"/>
                <a:ext cx="5859098" cy="122920"/>
                <a:chOff x="-1348120" y="5777968"/>
                <a:chExt cx="9361040" cy="187524"/>
              </a:xfrm>
            </p:grpSpPr>
            <p:sp>
              <p:nvSpPr>
                <p:cNvPr id="5" name="îṣľîďé"/>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sp>
              <p:nvSpPr>
                <p:cNvPr id="6" name="ïś1íḋé"/>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grpSp>
          <p:grpSp>
            <p:nvGrpSpPr>
              <p:cNvPr id="8" name="iṧlíďé"/>
              <p:cNvGrpSpPr/>
              <p:nvPr/>
            </p:nvGrpSpPr>
            <p:grpSpPr>
              <a:xfrm>
                <a:off x="1002671" y="2132856"/>
                <a:ext cx="4860960" cy="3080807"/>
                <a:chOff x="-375492" y="1139528"/>
                <a:chExt cx="7415785" cy="4700016"/>
              </a:xfrm>
            </p:grpSpPr>
            <p:grpSp>
              <p:nvGrpSpPr>
                <p:cNvPr id="9" name="ïSľíďé"/>
                <p:cNvGrpSpPr/>
                <p:nvPr/>
              </p:nvGrpSpPr>
              <p:grpSpPr>
                <a:xfrm>
                  <a:off x="-375492" y="1139528"/>
                  <a:ext cx="7415785" cy="4700016"/>
                  <a:chOff x="-375492" y="1139528"/>
                  <a:chExt cx="7415785" cy="4700016"/>
                </a:xfrm>
              </p:grpSpPr>
              <p:sp>
                <p:nvSpPr>
                  <p:cNvPr id="11" name="îsḷïďê"/>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sp>
                <p:nvSpPr>
                  <p:cNvPr id="12" name="ïṩḻiḍè"/>
                  <p:cNvSpPr/>
                  <p:nvPr/>
                </p:nvSpPr>
                <p:spPr>
                  <a:xfrm>
                    <a:off x="-358011" y="1160080"/>
                    <a:ext cx="7380820" cy="4658913"/>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sp>
                <p:nvSpPr>
                  <p:cNvPr id="13" name="ïš1ïḍé" hidden="1"/>
                  <p:cNvSpPr/>
                  <p:nvPr/>
                </p:nvSpPr>
                <p:spPr>
                  <a:xfrm>
                    <a:off x="4509683"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grpSp>
            <p:sp>
              <p:nvSpPr>
                <p:cNvPr id="14" name="íṡľíḋê"/>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grpSp>
          <p:sp>
            <p:nvSpPr>
              <p:cNvPr id="26" name="íšľiḑè"/>
              <p:cNvSpPr/>
              <p:nvPr/>
            </p:nvSpPr>
            <p:spPr>
              <a:xfrm>
                <a:off x="1166336" y="2313357"/>
                <a:ext cx="4515875" cy="2699819"/>
              </a:xfrm>
              <a:prstGeom prst="rect">
                <a:avLst/>
              </a:prstGeom>
              <a:blipFill rotWithShape="1">
                <a:blip r:embed="rId1"/>
                <a:stretch>
                  <a:fillRect/>
                </a:stretch>
              </a:blipFill>
              <a:ln w="63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sp>
        <p:nvSpPr>
          <p:cNvPr id="15" name="文本框 14"/>
          <p:cNvSpPr txBox="1"/>
          <p:nvPr/>
        </p:nvSpPr>
        <p:spPr>
          <a:xfrm>
            <a:off x="0" y="2263775"/>
            <a:ext cx="3920490" cy="1814830"/>
          </a:xfrm>
          <a:prstGeom prst="rect">
            <a:avLst/>
          </a:prstGeom>
          <a:noFill/>
        </p:spPr>
        <p:txBody>
          <a:bodyPr wrap="square" rtlCol="0" anchor="t">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常见的场所环境安全隐患排查执法要求</a:t>
            </a:r>
            <a:r>
              <a:rPr lang="en-US" altLang="zh-CN" sz="2800" b="1" dirty="0">
                <a:solidFill>
                  <a:schemeClr val="bg1"/>
                </a:solidFill>
                <a:latin typeface="微软雅黑" panose="020B0503020204020204" pitchFamily="34" charset="-122"/>
                <a:ea typeface="微软雅黑" panose="020B0503020204020204" pitchFamily="34" charset="-122"/>
              </a:rPr>
              <a:t>--</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rgbClr val="FF0000"/>
                </a:solidFill>
                <a:latin typeface="微软雅黑" panose="020B0503020204020204" pitchFamily="34" charset="-122"/>
                <a:ea typeface="微软雅黑" panose="020B0503020204020204" pitchFamily="34" charset="-122"/>
              </a:rPr>
              <a:t>之消防设备设施</a:t>
            </a:r>
            <a:endParaRPr lang="zh-CN" altLang="en-US" sz="2800" kern="0" dirty="0">
              <a:solidFill>
                <a:srgbClr val="FF0000"/>
              </a:solidFill>
              <a:latin typeface="Arial" panose="020B0604020202020204" pitchFamily="34" charset="0"/>
              <a:ea typeface="微软雅黑" panose="020B0503020204020204" pitchFamily="34" charset="-122"/>
            </a:endParaRPr>
          </a:p>
          <a:p>
            <a:pPr algn="ctr"/>
            <a:endParaRPr lang="zh-CN" altLang="en-US" sz="2800" b="1" kern="0" dirty="0">
              <a:solidFill>
                <a:srgbClr val="FF0000"/>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图片 164" descr="Screenshot_2017-09-11-07-21-29"/>
          <p:cNvPicPr>
            <a:picLocks noChangeAspect="1" noChangeArrowheads="1"/>
          </p:cNvPicPr>
          <p:nvPr/>
        </p:nvPicPr>
        <p:blipFill>
          <a:blip r:embed="rId1"/>
          <a:srcRect/>
          <a:stretch>
            <a:fillRect/>
          </a:stretch>
        </p:blipFill>
        <p:spPr bwMode="auto">
          <a:xfrm>
            <a:off x="5143504" y="225425"/>
            <a:ext cx="3594100" cy="4602163"/>
          </a:xfrm>
          <a:prstGeom prst="rect">
            <a:avLst/>
          </a:prstGeom>
          <a:noFill/>
          <a:ln w="9525">
            <a:noFill/>
            <a:miter lim="800000"/>
            <a:headEnd/>
            <a:tailEnd/>
          </a:ln>
          <a:effectLst/>
        </p:spPr>
      </p:pic>
      <p:grpSp>
        <p:nvGrpSpPr>
          <p:cNvPr id="2" name="组合 306"/>
          <p:cNvGrpSpPr/>
          <p:nvPr/>
        </p:nvGrpSpPr>
        <p:grpSpPr bwMode="auto">
          <a:xfrm>
            <a:off x="127004" y="207963"/>
            <a:ext cx="4251325" cy="4602162"/>
            <a:chOff x="3669" y="161320"/>
            <a:chExt cx="6696" cy="7247"/>
          </a:xfrm>
        </p:grpSpPr>
        <p:pic>
          <p:nvPicPr>
            <p:cNvPr id="221190" name="图片 162" descr="Screenshot_2017-09-07-19-10-21"/>
            <p:cNvPicPr>
              <a:picLocks noChangeAspect="1" noChangeArrowheads="1"/>
            </p:cNvPicPr>
            <p:nvPr/>
          </p:nvPicPr>
          <p:blipFill>
            <a:blip r:embed="rId2"/>
            <a:srcRect/>
            <a:stretch>
              <a:fillRect/>
            </a:stretch>
          </p:blipFill>
          <p:spPr bwMode="auto">
            <a:xfrm>
              <a:off x="3669" y="161320"/>
              <a:ext cx="6697" cy="7245"/>
            </a:xfrm>
            <a:prstGeom prst="rect">
              <a:avLst/>
            </a:prstGeom>
            <a:noFill/>
            <a:ln w="9525">
              <a:noFill/>
              <a:miter lim="800000"/>
              <a:headEnd/>
              <a:tailEnd/>
            </a:ln>
            <a:effectLst/>
          </p:spPr>
        </p:pic>
        <p:sp>
          <p:nvSpPr>
            <p:cNvPr id="221191" name="自选图形 305"/>
            <p:cNvSpPr>
              <a:spLocks noChangeArrowheads="1"/>
            </p:cNvSpPr>
            <p:nvPr/>
          </p:nvSpPr>
          <p:spPr bwMode="auto">
            <a:xfrm>
              <a:off x="7836" y="168091"/>
              <a:ext cx="2524" cy="477"/>
            </a:xfrm>
            <a:prstGeom prst="wedgeRectCallout">
              <a:avLst>
                <a:gd name="adj1" fmla="val -91940"/>
                <a:gd name="adj2" fmla="val -270542"/>
              </a:avLst>
            </a:prstGeom>
            <a:gradFill rotWithShape="0">
              <a:gsLst>
                <a:gs pos="0">
                  <a:srgbClr val="FFFFFF"/>
                </a:gs>
                <a:gs pos="100000">
                  <a:srgbClr val="FFFFFF"/>
                </a:gs>
              </a:gsLst>
              <a:lin ang="0"/>
            </a:gradFill>
            <a:ln w="15875">
              <a:solidFill>
                <a:srgbClr val="739CC3"/>
              </a:solidFill>
              <a:miter lim="800000"/>
            </a:ln>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宋体" panose="02010600030101010101" pitchFamily="2" charset="-122"/>
                </a:rPr>
                <a:t>灭火器</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影响安全疏散</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网线"/>
          <p:cNvGrpSpPr/>
          <p:nvPr/>
        </p:nvGrpSpPr>
        <p:grpSpPr bwMode="auto">
          <a:xfrm>
            <a:off x="785786" y="928676"/>
            <a:ext cx="3163922" cy="3329037"/>
            <a:chOff x="1937437" y="1332541"/>
            <a:chExt cx="3986578" cy="4192919"/>
          </a:xfrm>
        </p:grpSpPr>
        <p:sp>
          <p:nvSpPr>
            <p:cNvPr id="11" name="Line 16"/>
            <p:cNvSpPr>
              <a:spLocks noChangeShapeType="1"/>
            </p:cNvSpPr>
            <p:nvPr/>
          </p:nvSpPr>
          <p:spPr bwMode="gray">
            <a:xfrm>
              <a:off x="1937437" y="3430588"/>
              <a:ext cx="3986578" cy="0"/>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3" name="Line 17"/>
            <p:cNvSpPr>
              <a:spLocks noChangeShapeType="1"/>
            </p:cNvSpPr>
            <p:nvPr/>
          </p:nvSpPr>
          <p:spPr bwMode="gray">
            <a:xfrm>
              <a:off x="3931520" y="1332541"/>
              <a:ext cx="0" cy="4192919"/>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4" name="Oval 10"/>
            <p:cNvSpPr>
              <a:spLocks noChangeArrowheads="1"/>
            </p:cNvSpPr>
            <p:nvPr/>
          </p:nvSpPr>
          <p:spPr bwMode="gray">
            <a:xfrm>
              <a:off x="2332760" y="1808648"/>
              <a:ext cx="3192756" cy="3216899"/>
            </a:xfrm>
            <a:prstGeom prst="ellipse">
              <a:avLst/>
            </a:prstGeom>
            <a:noFill/>
            <a:ln w="9525">
              <a:solidFill>
                <a:srgbClr val="B2B2B2">
                  <a:alpha val="50000"/>
                </a:srgbClr>
              </a:solidFill>
              <a:rou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5" name="Oval 15"/>
            <p:cNvSpPr>
              <a:spLocks noChangeArrowheads="1"/>
            </p:cNvSpPr>
            <p:nvPr/>
          </p:nvSpPr>
          <p:spPr bwMode="auto">
            <a:xfrm>
              <a:off x="2135892" y="1600749"/>
              <a:ext cx="3608719" cy="3643808"/>
            </a:xfrm>
            <a:prstGeom prst="ellipse">
              <a:avLst/>
            </a:prstGeom>
            <a:noFill/>
            <a:ln w="19050">
              <a:solidFill>
                <a:srgbClr val="B2B2B2">
                  <a:alpha val="5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grpSp>
        <p:nvGrpSpPr>
          <p:cNvPr id="3" name="标题"/>
          <p:cNvGrpSpPr/>
          <p:nvPr/>
        </p:nvGrpSpPr>
        <p:grpSpPr bwMode="auto">
          <a:xfrm>
            <a:off x="1301837" y="1528550"/>
            <a:ext cx="2117958" cy="2160256"/>
            <a:chOff x="579" y="1589"/>
            <a:chExt cx="1358" cy="1358"/>
          </a:xfrm>
          <a:solidFill>
            <a:srgbClr val="414455"/>
          </a:solidFill>
        </p:grpSpPr>
        <p:sp>
          <p:nvSpPr>
            <p:cNvPr id="17" name="Oval 12"/>
            <p:cNvSpPr>
              <a:spLocks noChangeArrowheads="1"/>
            </p:cNvSpPr>
            <p:nvPr/>
          </p:nvSpPr>
          <p:spPr bwMode="gray">
            <a:xfrm>
              <a:off x="579" y="1589"/>
              <a:ext cx="1358" cy="1358"/>
            </a:xfrm>
            <a:prstGeom prst="ellipse">
              <a:avLst/>
            </a:prstGeom>
            <a:grpFill/>
            <a:ln w="38100">
              <a:solidFill>
                <a:srgbClr val="F8F8F8"/>
              </a:solidFill>
              <a:round/>
            </a:ln>
            <a:effec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8" name="Oval 13"/>
            <p:cNvSpPr>
              <a:spLocks noChangeArrowheads="1"/>
            </p:cNvSpPr>
            <p:nvPr/>
          </p:nvSpPr>
          <p:spPr bwMode="gray">
            <a:xfrm>
              <a:off x="635" y="1642"/>
              <a:ext cx="1245" cy="1246"/>
            </a:xfrm>
            <a:prstGeom prst="ellipse">
              <a:avLst/>
            </a:prstGeom>
            <a:grp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14:hiddenLine>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9" name="Oval 14"/>
            <p:cNvSpPr>
              <a:spLocks noChangeArrowheads="1"/>
            </p:cNvSpPr>
            <p:nvPr/>
          </p:nvSpPr>
          <p:spPr bwMode="gray">
            <a:xfrm>
              <a:off x="865" y="1880"/>
              <a:ext cx="797" cy="798"/>
            </a:xfrm>
            <a:prstGeom prst="ellipse">
              <a:avLst/>
            </a:prstGeom>
            <a:grpFill/>
            <a:ln>
              <a:noFill/>
            </a:ln>
            <a:effectLst/>
            <a:extLst>
              <a:ext uri="{91240B29-F687-4F45-9708-019B960494DF}">
                <a14:hiddenLine xmlns:a14="http://schemas.microsoft.com/office/drawing/2010/main" w="9525">
                  <a:solidFill>
                    <a:srgbClr val="B2B2B2"/>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fontAlgn="auto" hangingPunct="1">
                <a:spcBef>
                  <a:spcPts val="0"/>
                </a:spcBef>
                <a:spcAft>
                  <a:spcPts val="0"/>
                </a:spcAft>
                <a:defRPr/>
              </a:pPr>
              <a:endParaRPr lang="zh-CN" altLang="en-US" sz="2000" b="1" kern="0" dirty="0">
                <a:solidFill>
                  <a:srgbClr val="FFFFFF"/>
                </a:solidFill>
                <a:latin typeface="Arial" panose="020B0604020202020204" pitchFamily="34" charset="0"/>
                <a:ea typeface="微软雅黑" panose="020B0503020204020204" pitchFamily="34" charset="-122"/>
              </a:endParaRPr>
            </a:p>
          </p:txBody>
        </p:sp>
      </p:grpSp>
      <p:sp>
        <p:nvSpPr>
          <p:cNvPr id="43" name="矩形 42"/>
          <p:cNvSpPr/>
          <p:nvPr/>
        </p:nvSpPr>
        <p:spPr>
          <a:xfrm>
            <a:off x="1785918" y="2357436"/>
            <a:ext cx="1107996" cy="396583"/>
          </a:xfrm>
          <a:prstGeom prst="rect">
            <a:avLst/>
          </a:prstGeom>
        </p:spPr>
        <p:txBody>
          <a:bodyPr wrap="none">
            <a:spAutoFit/>
          </a:bodyPr>
          <a:lstStyle/>
          <a:p>
            <a:pPr>
              <a:lnSpc>
                <a:spcPct val="120000"/>
              </a:lnSpc>
            </a:pPr>
            <a:r>
              <a:rPr lang="zh-CN" altLang="en-US" b="1" dirty="0" smtClean="0">
                <a:solidFill>
                  <a:schemeClr val="bg1"/>
                </a:solidFill>
                <a:latin typeface="微软雅黑" panose="020B0503020204020204" pitchFamily="34" charset="-122"/>
                <a:ea typeface="微软雅黑" panose="020B0503020204020204" pitchFamily="34" charset="-122"/>
              </a:rPr>
              <a:t>设备设施</a:t>
            </a: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grpSp>
        <p:nvGrpSpPr>
          <p:cNvPr id="4" name="圆圈3"/>
          <p:cNvGrpSpPr/>
          <p:nvPr/>
        </p:nvGrpSpPr>
        <p:grpSpPr bwMode="auto">
          <a:xfrm>
            <a:off x="357158" y="642924"/>
            <a:ext cx="785818" cy="785818"/>
            <a:chOff x="2928" y="2208"/>
            <a:chExt cx="262" cy="262"/>
          </a:xfrm>
          <a:solidFill>
            <a:srgbClr val="414455"/>
          </a:solidFill>
        </p:grpSpPr>
        <p:sp>
          <p:nvSpPr>
            <p:cNvPr id="20"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21"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sp>
        <p:nvSpPr>
          <p:cNvPr id="22" name="矩形 21"/>
          <p:cNvSpPr/>
          <p:nvPr/>
        </p:nvSpPr>
        <p:spPr>
          <a:xfrm>
            <a:off x="428596" y="785800"/>
            <a:ext cx="714380" cy="584775"/>
          </a:xfrm>
          <a:prstGeom prst="rect">
            <a:avLst/>
          </a:prstGeom>
        </p:spPr>
        <p:txBody>
          <a:bodyPr wrap="squar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12</a:t>
            </a:r>
            <a:endParaRPr lang="zh-CN" altLang="en-US" sz="3200" dirty="0"/>
          </a:p>
        </p:txBody>
      </p:sp>
      <p:sp>
        <p:nvSpPr>
          <p:cNvPr id="53" name="TextBox 114"/>
          <p:cNvSpPr txBox="1"/>
          <p:nvPr/>
        </p:nvSpPr>
        <p:spPr>
          <a:xfrm>
            <a:off x="3785635" y="3275981"/>
            <a:ext cx="857803"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 消防栓</a:t>
            </a:r>
            <a:endParaRPr lang="zh-CN" altLang="en-US" sz="1600" kern="0" dirty="0">
              <a:latin typeface="Arial" panose="020B0604020202020204" pitchFamily="34" charset="0"/>
              <a:ea typeface="微软雅黑" panose="020B0503020204020204" pitchFamily="34" charset="-122"/>
            </a:endParaRPr>
          </a:p>
        </p:txBody>
      </p:sp>
      <p:grpSp>
        <p:nvGrpSpPr>
          <p:cNvPr id="5" name="圆圈3"/>
          <p:cNvGrpSpPr/>
          <p:nvPr/>
        </p:nvGrpSpPr>
        <p:grpSpPr bwMode="auto">
          <a:xfrm>
            <a:off x="3357554" y="3286130"/>
            <a:ext cx="302565" cy="302549"/>
            <a:chOff x="2928" y="2208"/>
            <a:chExt cx="262" cy="262"/>
          </a:xfrm>
          <a:solidFill>
            <a:srgbClr val="414455"/>
          </a:solidFill>
        </p:grpSpPr>
        <p:sp>
          <p:nvSpPr>
            <p:cNvPr id="55"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6"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cxnSp>
        <p:nvCxnSpPr>
          <p:cNvPr id="138" name="直接连接符 137"/>
          <p:cNvCxnSpPr/>
          <p:nvPr/>
        </p:nvCxnSpPr>
        <p:spPr>
          <a:xfrm>
            <a:off x="4573667" y="5500709"/>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47" name="TextBox 114"/>
          <p:cNvSpPr txBox="1"/>
          <p:nvPr/>
        </p:nvSpPr>
        <p:spPr>
          <a:xfrm>
            <a:off x="2643174" y="857238"/>
            <a:ext cx="2286016"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特种设备</a:t>
            </a:r>
            <a:endParaRPr lang="zh-CN" altLang="en-US" sz="1600" kern="0" dirty="0">
              <a:latin typeface="Arial" panose="020B0604020202020204" pitchFamily="34" charset="0"/>
              <a:ea typeface="微软雅黑" panose="020B0503020204020204" pitchFamily="34" charset="-122"/>
            </a:endParaRPr>
          </a:p>
        </p:txBody>
      </p:sp>
      <p:grpSp>
        <p:nvGrpSpPr>
          <p:cNvPr id="6" name="圆圈3"/>
          <p:cNvGrpSpPr/>
          <p:nvPr/>
        </p:nvGrpSpPr>
        <p:grpSpPr bwMode="auto">
          <a:xfrm>
            <a:off x="3500430" y="1714494"/>
            <a:ext cx="302565" cy="302549"/>
            <a:chOff x="2928" y="2208"/>
            <a:chExt cx="262" cy="262"/>
          </a:xfrm>
          <a:solidFill>
            <a:srgbClr val="006600"/>
          </a:solidFill>
        </p:grpSpPr>
        <p:sp>
          <p:nvSpPr>
            <p:cNvPr id="49"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0"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51" name="TextBox 114"/>
          <p:cNvSpPr txBox="1"/>
          <p:nvPr/>
        </p:nvSpPr>
        <p:spPr>
          <a:xfrm>
            <a:off x="3857620" y="1643056"/>
            <a:ext cx="1071570"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 灭火器</a:t>
            </a:r>
            <a:endParaRPr lang="zh-CN" altLang="en-US" sz="1600" kern="0" dirty="0">
              <a:latin typeface="Arial" panose="020B0604020202020204" pitchFamily="34" charset="0"/>
              <a:ea typeface="微软雅黑" panose="020B0503020204020204" pitchFamily="34" charset="-122"/>
            </a:endParaRPr>
          </a:p>
        </p:txBody>
      </p:sp>
      <p:grpSp>
        <p:nvGrpSpPr>
          <p:cNvPr id="7" name="圆圈3"/>
          <p:cNvGrpSpPr/>
          <p:nvPr/>
        </p:nvGrpSpPr>
        <p:grpSpPr bwMode="auto">
          <a:xfrm>
            <a:off x="2214546" y="857238"/>
            <a:ext cx="302565" cy="302549"/>
            <a:chOff x="2928" y="2208"/>
            <a:chExt cx="262" cy="262"/>
          </a:xfrm>
          <a:solidFill>
            <a:srgbClr val="414455"/>
          </a:solidFill>
        </p:grpSpPr>
        <p:sp>
          <p:nvSpPr>
            <p:cNvPr id="54"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7"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58" name="矩形 57"/>
          <p:cNvSpPr/>
          <p:nvPr/>
        </p:nvSpPr>
        <p:spPr bwMode="auto">
          <a:xfrm>
            <a:off x="5001705" y="1357304"/>
            <a:ext cx="1641998"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灭火器设置情况</a:t>
            </a:r>
            <a:endParaRPr lang="zh-CN" altLang="en-US" sz="1600" dirty="0">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4787390" y="1500180"/>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4358224" y="1928270"/>
            <a:ext cx="857256" cy="1076"/>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929058" y="1928808"/>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787390" y="2357436"/>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bwMode="auto">
          <a:xfrm>
            <a:off x="5001704" y="2214560"/>
            <a:ext cx="1641998" cy="338554"/>
          </a:xfrm>
          <a:prstGeom prst="rect">
            <a:avLst/>
          </a:prstGeom>
        </p:spPr>
        <p:txBody>
          <a:bodyPr wrap="square">
            <a:spAutoFit/>
          </a:bodyPr>
          <a:lstStyle/>
          <a:p>
            <a:pPr>
              <a:defRPr/>
            </a:pPr>
            <a:r>
              <a:rPr lang="zh-CN" altLang="en-US" sz="1600" b="1" dirty="0" smtClean="0">
                <a:solidFill>
                  <a:srgbClr val="00B0F0"/>
                </a:solidFill>
                <a:latin typeface="微软雅黑" panose="020B0503020204020204" pitchFamily="34" charset="-122"/>
                <a:ea typeface="微软雅黑" panose="020B0503020204020204" pitchFamily="34" charset="-122"/>
              </a:rPr>
              <a:t>灭火器完好情况</a:t>
            </a:r>
            <a:endParaRPr lang="zh-CN" altLang="en-US" sz="1600" b="1" dirty="0">
              <a:solidFill>
                <a:srgbClr val="00B0F0"/>
              </a:solidFill>
              <a:latin typeface="微软雅黑" panose="020B0503020204020204" pitchFamily="34" charset="-122"/>
              <a:ea typeface="微软雅黑" panose="020B0503020204020204" pitchFamily="34" charset="-122"/>
            </a:endParaRPr>
          </a:p>
        </p:txBody>
      </p:sp>
      <p:sp>
        <p:nvSpPr>
          <p:cNvPr id="79" name="TextBox 114"/>
          <p:cNvSpPr txBox="1"/>
          <p:nvPr/>
        </p:nvSpPr>
        <p:spPr>
          <a:xfrm>
            <a:off x="2643174" y="4000510"/>
            <a:ext cx="857256"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中控室</a:t>
            </a:r>
            <a:endParaRPr lang="zh-CN" altLang="en-US" sz="1600" kern="0" dirty="0">
              <a:latin typeface="Arial" panose="020B0604020202020204" pitchFamily="34" charset="0"/>
              <a:ea typeface="微软雅黑" panose="020B0503020204020204" pitchFamily="34" charset="-122"/>
            </a:endParaRPr>
          </a:p>
        </p:txBody>
      </p:sp>
      <p:grpSp>
        <p:nvGrpSpPr>
          <p:cNvPr id="8" name="圆圈3"/>
          <p:cNvGrpSpPr/>
          <p:nvPr/>
        </p:nvGrpSpPr>
        <p:grpSpPr bwMode="auto">
          <a:xfrm>
            <a:off x="2215093" y="4010659"/>
            <a:ext cx="302565" cy="302549"/>
            <a:chOff x="2928" y="2208"/>
            <a:chExt cx="262" cy="262"/>
          </a:xfrm>
          <a:solidFill>
            <a:srgbClr val="414455"/>
          </a:solidFill>
        </p:grpSpPr>
        <p:sp>
          <p:nvSpPr>
            <p:cNvPr id="81"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82"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84" name="矩形 83"/>
          <p:cNvSpPr/>
          <p:nvPr/>
        </p:nvSpPr>
        <p:spPr bwMode="auto">
          <a:xfrm>
            <a:off x="4357686" y="857238"/>
            <a:ext cx="3357586"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  特种设备检验和登记标志使用情况</a:t>
            </a:r>
            <a:endParaRPr lang="zh-CN" altLang="en-US" sz="1600" dirty="0">
              <a:latin typeface="微软雅黑" panose="020B0503020204020204" pitchFamily="34" charset="-122"/>
              <a:ea typeface="微软雅黑" panose="020B0503020204020204" pitchFamily="34" charset="-122"/>
            </a:endParaRPr>
          </a:p>
        </p:txBody>
      </p:sp>
      <p:cxnSp>
        <p:nvCxnSpPr>
          <p:cNvPr id="96" name="直接连接符 95"/>
          <p:cNvCxnSpPr/>
          <p:nvPr/>
        </p:nvCxnSpPr>
        <p:spPr>
          <a:xfrm>
            <a:off x="3571868" y="1000114"/>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bwMode="auto">
          <a:xfrm>
            <a:off x="5429256" y="3286130"/>
            <a:ext cx="1643074"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消防栓完好情况</a:t>
            </a:r>
            <a:endParaRPr lang="zh-CN" altLang="en-US" sz="1600" dirty="0">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4572000" y="3429006"/>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bwMode="auto">
          <a:xfrm>
            <a:off x="4286248" y="4000510"/>
            <a:ext cx="2071702"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消防中控室值班情况</a:t>
            </a:r>
            <a:endParaRPr lang="zh-CN" altLang="en-US" sz="1600" dirty="0">
              <a:latin typeface="微软雅黑" panose="020B0503020204020204" pitchFamily="34" charset="-122"/>
              <a:ea typeface="微软雅黑" panose="020B0503020204020204" pitchFamily="34" charset="-122"/>
            </a:endParaRPr>
          </a:p>
        </p:txBody>
      </p:sp>
      <p:cxnSp>
        <p:nvCxnSpPr>
          <p:cNvPr id="100" name="直接连接符 99"/>
          <p:cNvCxnSpPr/>
          <p:nvPr/>
        </p:nvCxnSpPr>
        <p:spPr>
          <a:xfrm>
            <a:off x="3428992" y="4143386"/>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5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296"/>
            <a:ext cx="198002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十二、设备设施</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3" name="矩形 2"/>
          <p:cNvSpPr/>
          <p:nvPr/>
        </p:nvSpPr>
        <p:spPr>
          <a:xfrm>
            <a:off x="0" y="714362"/>
            <a:ext cx="172354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（二）灭火器</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357158" y="2050346"/>
            <a:ext cx="8215370" cy="3046988"/>
          </a:xfrm>
          <a:prstGeom prst="rect">
            <a:avLst/>
          </a:prstGeom>
        </p:spPr>
        <p:txBody>
          <a:bodyPr wrap="square">
            <a:spAutoFit/>
          </a:bodyPr>
          <a:lstStyle/>
          <a:p>
            <a:pPr indent="457200">
              <a:lnSpc>
                <a:spcPct val="150000"/>
              </a:lnSpc>
            </a:pPr>
            <a:r>
              <a:rPr lang="zh-CN" altLang="en-US" sz="1600" dirty="0" smtClean="0">
                <a:solidFill>
                  <a:srgbClr val="002060"/>
                </a:solidFill>
                <a:latin typeface="微软雅黑" panose="020B0503020204020204" pitchFamily="34" charset="-122"/>
                <a:ea typeface="微软雅黑" panose="020B0503020204020204" pitchFamily="34" charset="-122"/>
              </a:rPr>
              <a:t>灭火器的进场检查应符合下列要求：</a:t>
            </a:r>
            <a:endParaRPr lang="zh-CN" altLang="en-US" sz="16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en-US" altLang="zh-CN" sz="1600" dirty="0" smtClean="0">
                <a:solidFill>
                  <a:srgbClr val="002060"/>
                </a:solidFill>
                <a:latin typeface="微软雅黑" panose="020B0503020204020204" pitchFamily="34" charset="-122"/>
                <a:ea typeface="微软雅黑" panose="020B0503020204020204" pitchFamily="34" charset="-122"/>
              </a:rPr>
              <a:t>1</a:t>
            </a:r>
            <a:r>
              <a:rPr lang="zh-CN" altLang="en-US" sz="1600" dirty="0" smtClean="0">
                <a:solidFill>
                  <a:srgbClr val="002060"/>
                </a:solidFill>
                <a:latin typeface="微软雅黑" panose="020B0503020204020204" pitchFamily="34" charset="-122"/>
                <a:ea typeface="微软雅黑" panose="020B0503020204020204" pitchFamily="34" charset="-122"/>
              </a:rPr>
              <a:t>、灭火器应符合市场准入的规定，并应有出厂合格证和相关证书；</a:t>
            </a:r>
            <a:endParaRPr lang="zh-CN" altLang="en-US" sz="16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en-US" altLang="zh-CN" sz="1600" dirty="0" smtClean="0">
                <a:solidFill>
                  <a:srgbClr val="002060"/>
                </a:solidFill>
                <a:latin typeface="微软雅黑" panose="020B0503020204020204" pitchFamily="34" charset="-122"/>
                <a:ea typeface="微软雅黑" panose="020B0503020204020204" pitchFamily="34" charset="-122"/>
              </a:rPr>
              <a:t>2</a:t>
            </a:r>
            <a:r>
              <a:rPr lang="zh-CN" altLang="en-US" sz="1600" dirty="0" smtClean="0">
                <a:solidFill>
                  <a:srgbClr val="002060"/>
                </a:solidFill>
                <a:latin typeface="微软雅黑" panose="020B0503020204020204" pitchFamily="34" charset="-122"/>
                <a:ea typeface="微软雅黑" panose="020B0503020204020204" pitchFamily="34" charset="-122"/>
              </a:rPr>
              <a:t>、灭火器的铭牌、生产日期和维修日期等标志应齐全；</a:t>
            </a:r>
            <a:endParaRPr lang="zh-CN" altLang="en-US" sz="16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en-US" altLang="zh-CN" sz="1600" dirty="0" smtClean="0">
                <a:solidFill>
                  <a:srgbClr val="002060"/>
                </a:solidFill>
                <a:latin typeface="微软雅黑" panose="020B0503020204020204" pitchFamily="34" charset="-122"/>
                <a:ea typeface="微软雅黑" panose="020B0503020204020204" pitchFamily="34" charset="-122"/>
              </a:rPr>
              <a:t>3</a:t>
            </a:r>
            <a:r>
              <a:rPr lang="zh-CN" altLang="en-US" sz="1600" dirty="0" smtClean="0">
                <a:solidFill>
                  <a:srgbClr val="002060"/>
                </a:solidFill>
                <a:latin typeface="微软雅黑" panose="020B0503020204020204" pitchFamily="34" charset="-122"/>
                <a:ea typeface="微软雅黑" panose="020B0503020204020204" pitchFamily="34" charset="-122"/>
              </a:rPr>
              <a:t>、灭火器的类型、规格、灭火级别和数量应符合配置设计要求；</a:t>
            </a:r>
            <a:endParaRPr lang="zh-CN" altLang="en-US" sz="16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en-US" altLang="zh-CN" sz="1600" dirty="0" smtClean="0">
                <a:solidFill>
                  <a:srgbClr val="002060"/>
                </a:solidFill>
                <a:latin typeface="微软雅黑" panose="020B0503020204020204" pitchFamily="34" charset="-122"/>
                <a:ea typeface="微软雅黑" panose="020B0503020204020204" pitchFamily="34" charset="-122"/>
              </a:rPr>
              <a:t>4</a:t>
            </a:r>
            <a:r>
              <a:rPr lang="zh-CN" altLang="en-US" sz="1600" dirty="0" smtClean="0">
                <a:solidFill>
                  <a:srgbClr val="002060"/>
                </a:solidFill>
                <a:latin typeface="微软雅黑" panose="020B0503020204020204" pitchFamily="34" charset="-122"/>
                <a:ea typeface="微软雅黑" panose="020B0503020204020204" pitchFamily="34" charset="-122"/>
              </a:rPr>
              <a:t>、灭火器筒体应无明显缺陷和机械损伤；</a:t>
            </a:r>
            <a:endParaRPr lang="zh-CN" altLang="en-US" sz="16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en-US" altLang="zh-CN" sz="1600" dirty="0" smtClean="0">
                <a:solidFill>
                  <a:srgbClr val="002060"/>
                </a:solidFill>
                <a:latin typeface="微软雅黑" panose="020B0503020204020204" pitchFamily="34" charset="-122"/>
                <a:ea typeface="微软雅黑" panose="020B0503020204020204" pitchFamily="34" charset="-122"/>
              </a:rPr>
              <a:t>5</a:t>
            </a:r>
            <a:r>
              <a:rPr lang="zh-CN" altLang="en-US" sz="1600" dirty="0" smtClean="0">
                <a:solidFill>
                  <a:srgbClr val="002060"/>
                </a:solidFill>
                <a:latin typeface="微软雅黑" panose="020B0503020204020204" pitchFamily="34" charset="-122"/>
                <a:ea typeface="微软雅黑" panose="020B0503020204020204" pitchFamily="34" charset="-122"/>
              </a:rPr>
              <a:t>、灭火器的保险装置应完好；</a:t>
            </a:r>
            <a:endParaRPr lang="zh-CN" altLang="en-US" sz="16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en-US" altLang="zh-CN" sz="1600" dirty="0" smtClean="0">
                <a:solidFill>
                  <a:srgbClr val="002060"/>
                </a:solidFill>
                <a:latin typeface="微软雅黑" panose="020B0503020204020204" pitchFamily="34" charset="-122"/>
                <a:ea typeface="微软雅黑" panose="020B0503020204020204" pitchFamily="34" charset="-122"/>
              </a:rPr>
              <a:t>6</a:t>
            </a:r>
            <a:r>
              <a:rPr lang="zh-CN" altLang="en-US" sz="1600" dirty="0" smtClean="0">
                <a:solidFill>
                  <a:srgbClr val="002060"/>
                </a:solidFill>
                <a:latin typeface="微软雅黑" panose="020B0503020204020204" pitchFamily="34" charset="-122"/>
                <a:ea typeface="微软雅黑" panose="020B0503020204020204" pitchFamily="34" charset="-122"/>
              </a:rPr>
              <a:t>、灭火器压力指示器的指针应在绿区范围内；</a:t>
            </a:r>
            <a:endParaRPr lang="zh-CN" altLang="en-US" sz="16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en-US" altLang="zh-CN" sz="1600" dirty="0" smtClean="0">
                <a:solidFill>
                  <a:srgbClr val="002060"/>
                </a:solidFill>
                <a:latin typeface="微软雅黑" panose="020B0503020204020204" pitchFamily="34" charset="-122"/>
                <a:ea typeface="微软雅黑" panose="020B0503020204020204" pitchFamily="34" charset="-122"/>
              </a:rPr>
              <a:t>7</a:t>
            </a:r>
            <a:r>
              <a:rPr lang="zh-CN" altLang="en-US" sz="1600" dirty="0" smtClean="0">
                <a:solidFill>
                  <a:srgbClr val="002060"/>
                </a:solidFill>
                <a:latin typeface="微软雅黑" panose="020B0503020204020204" pitchFamily="34" charset="-122"/>
                <a:ea typeface="微软雅黑" panose="020B0503020204020204" pitchFamily="34" charset="-122"/>
              </a:rPr>
              <a:t>、推车式灭火器的行驶机构应完好。</a:t>
            </a:r>
            <a:endParaRPr lang="zh-CN" altLang="en-US" sz="1600" dirty="0" smtClean="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0" y="1142990"/>
            <a:ext cx="2553904" cy="400110"/>
          </a:xfrm>
          <a:prstGeom prst="rect">
            <a:avLst/>
          </a:prstGeom>
        </p:spPr>
        <p:txBody>
          <a:bodyPr wrap="none">
            <a:spAutoFit/>
          </a:bodyPr>
          <a:lstStyle/>
          <a:p>
            <a:pPr>
              <a:defRPr/>
            </a:pPr>
            <a:r>
              <a:rPr lang="en-US" altLang="zh-CN" sz="2000" b="1" dirty="0" smtClean="0">
                <a:solidFill>
                  <a:srgbClr val="002060"/>
                </a:solidFill>
                <a:latin typeface="微软雅黑" panose="020B0503020204020204" pitchFamily="34" charset="-122"/>
                <a:ea typeface="微软雅黑" panose="020B0503020204020204" pitchFamily="34" charset="-122"/>
              </a:rPr>
              <a:t>36</a:t>
            </a:r>
            <a:r>
              <a:rPr lang="zh-CN" altLang="en-US" sz="2000" b="1" dirty="0" smtClean="0">
                <a:solidFill>
                  <a:srgbClr val="002060"/>
                </a:solidFill>
                <a:latin typeface="微软雅黑" panose="020B0503020204020204" pitchFamily="34" charset="-122"/>
                <a:ea typeface="微软雅黑" panose="020B0503020204020204" pitchFamily="34" charset="-122"/>
              </a:rPr>
              <a:t>、灭火器完好情况</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642910" y="1571618"/>
            <a:ext cx="7215238" cy="400110"/>
          </a:xfrm>
          <a:prstGeom prst="rect">
            <a:avLst/>
          </a:prstGeom>
        </p:spPr>
        <p:txBody>
          <a:bodyPr wrap="square">
            <a:spAutoFit/>
          </a:bodyPr>
          <a:lstStyle/>
          <a:p>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建筑灭火器配置验收及检查规范</a:t>
            </a:r>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GB50444-2008 </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2.2.1</a:t>
            </a:r>
            <a:endParaRPr lang="zh-CN" altLang="en-US" sz="20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MG_3299.JPG"/>
          <p:cNvPicPr>
            <a:picLocks noChangeAspect="1"/>
          </p:cNvPicPr>
          <p:nvPr/>
        </p:nvPicPr>
        <p:blipFill>
          <a:blip r:embed="rId1"/>
          <a:stretch>
            <a:fillRect/>
          </a:stretch>
        </p:blipFill>
        <p:spPr>
          <a:xfrm>
            <a:off x="2500298" y="0"/>
            <a:ext cx="4429156" cy="5143500"/>
          </a:xfrm>
          <a:prstGeom prst="rect">
            <a:avLst/>
          </a:prstGeom>
        </p:spPr>
      </p:pic>
    </p:spTree>
  </p:cSld>
  <p:clrMapOvr>
    <a:masterClrMapping/>
  </p:clrMapOvr>
  <p:transition spd="slow"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3"/>
          <p:cNvGrpSpPr/>
          <p:nvPr/>
        </p:nvGrpSpPr>
        <p:grpSpPr bwMode="auto">
          <a:xfrm>
            <a:off x="730255" y="14287"/>
            <a:ext cx="7800975" cy="5103813"/>
            <a:chOff x="4506" y="173193"/>
            <a:chExt cx="12286" cy="8038"/>
          </a:xfrm>
        </p:grpSpPr>
        <p:pic>
          <p:nvPicPr>
            <p:cNvPr id="222217" name="图片 170" descr="QQ截图20171103113347"/>
            <p:cNvPicPr>
              <a:picLocks noChangeAspect="1" noChangeArrowheads="1"/>
            </p:cNvPicPr>
            <p:nvPr/>
          </p:nvPicPr>
          <p:blipFill>
            <a:blip r:embed="rId1"/>
            <a:srcRect/>
            <a:stretch>
              <a:fillRect/>
            </a:stretch>
          </p:blipFill>
          <p:spPr bwMode="auto">
            <a:xfrm>
              <a:off x="7681" y="177669"/>
              <a:ext cx="5547" cy="3562"/>
            </a:xfrm>
            <a:prstGeom prst="rect">
              <a:avLst/>
            </a:prstGeom>
            <a:noFill/>
            <a:ln w="9525">
              <a:noFill/>
              <a:miter lim="800000"/>
              <a:headEnd/>
              <a:tailEnd/>
            </a:ln>
            <a:effectLst/>
          </p:spPr>
        </p:pic>
        <p:sp>
          <p:nvSpPr>
            <p:cNvPr id="222218" name="自选图形 171"/>
            <p:cNvSpPr>
              <a:spLocks noChangeArrowheads="1"/>
            </p:cNvSpPr>
            <p:nvPr/>
          </p:nvSpPr>
          <p:spPr bwMode="auto">
            <a:xfrm>
              <a:off x="11094" y="177650"/>
              <a:ext cx="2134" cy="400"/>
            </a:xfrm>
            <a:prstGeom prst="wedgeRectCallout">
              <a:avLst>
                <a:gd name="adj1" fmla="val -100019"/>
                <a:gd name="adj2" fmla="val 426000"/>
              </a:avLst>
            </a:prstGeom>
            <a:gradFill rotWithShape="0">
              <a:gsLst>
                <a:gs pos="0">
                  <a:srgbClr val="FFFFFF"/>
                </a:gs>
                <a:gs pos="100000">
                  <a:srgbClr val="FFFFFF"/>
                </a:gs>
              </a:gsLst>
              <a:lin ang="0"/>
            </a:gradFill>
            <a:ln w="15875">
              <a:solidFill>
                <a:srgbClr val="739CC3"/>
              </a:solidFill>
              <a:miter lim="800000"/>
            </a:ln>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宋体" panose="02010600030101010101" pitchFamily="2" charset="-122"/>
                </a:rPr>
                <a:t>表面锈蚀</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≥⅓</a:t>
              </a:r>
              <a:r>
                <a:rPr kumimoji="0" lang="zh-CN" altLang="en-US"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宋体" panose="02010600030101010101" pitchFamily="2" charset="-122"/>
                </a:rPr>
                <a:t>应报废</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3" name="组合 312"/>
            <p:cNvGrpSpPr/>
            <p:nvPr/>
          </p:nvGrpSpPr>
          <p:grpSpPr bwMode="auto">
            <a:xfrm>
              <a:off x="4506" y="173193"/>
              <a:ext cx="12286" cy="3978"/>
              <a:chOff x="4506" y="173193"/>
              <a:chExt cx="12286" cy="3978"/>
            </a:xfrm>
          </p:grpSpPr>
          <p:pic>
            <p:nvPicPr>
              <p:cNvPr id="222220" name="图片 167" descr="Screenshot_2017-09-07-19-13-49"/>
              <p:cNvPicPr>
                <a:picLocks noChangeAspect="1" noChangeArrowheads="1"/>
              </p:cNvPicPr>
              <p:nvPr/>
            </p:nvPicPr>
            <p:blipFill>
              <a:blip r:embed="rId2"/>
              <a:srcRect/>
              <a:stretch>
                <a:fillRect/>
              </a:stretch>
            </p:blipFill>
            <p:spPr bwMode="auto">
              <a:xfrm>
                <a:off x="11380" y="173193"/>
                <a:ext cx="5412" cy="3978"/>
              </a:xfrm>
              <a:prstGeom prst="rect">
                <a:avLst/>
              </a:prstGeom>
              <a:noFill/>
              <a:ln w="9525">
                <a:noFill/>
                <a:miter lim="800000"/>
                <a:headEnd/>
                <a:tailEnd/>
              </a:ln>
              <a:effectLst/>
            </p:spPr>
          </p:pic>
          <p:sp>
            <p:nvSpPr>
              <p:cNvPr id="222221" name="自选图形 311"/>
              <p:cNvSpPr>
                <a:spLocks noChangeArrowheads="1"/>
              </p:cNvSpPr>
              <p:nvPr/>
            </p:nvSpPr>
            <p:spPr bwMode="auto">
              <a:xfrm>
                <a:off x="11397" y="176748"/>
                <a:ext cx="1653" cy="400"/>
              </a:xfrm>
              <a:prstGeom prst="wedgeRectCallout">
                <a:avLst>
                  <a:gd name="adj1" fmla="val -38708"/>
                  <a:gd name="adj2" fmla="val -49750"/>
                </a:avLst>
              </a:prstGeom>
              <a:gradFill rotWithShape="0">
                <a:gsLst>
                  <a:gs pos="0">
                    <a:srgbClr val="FFFFFF"/>
                  </a:gs>
                  <a:gs pos="100000">
                    <a:srgbClr val="FFFFFF"/>
                  </a:gs>
                </a:gsLst>
                <a:lin ang="0"/>
              </a:gradFill>
              <a:ln w="15875">
                <a:solidFill>
                  <a:srgbClr val="739CC3"/>
                </a:solidFill>
                <a:miter lim="800000"/>
              </a:ln>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宋体" panose="02010600030101010101" pitchFamily="2" charset="-122"/>
                  </a:rPr>
                  <a:t>无喷射圆管</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4" name="组合 308"/>
              <p:cNvGrpSpPr/>
              <p:nvPr/>
            </p:nvGrpSpPr>
            <p:grpSpPr bwMode="auto">
              <a:xfrm>
                <a:off x="4506" y="173237"/>
                <a:ext cx="5146" cy="3746"/>
                <a:chOff x="4506" y="173248"/>
                <a:chExt cx="5146" cy="3746"/>
              </a:xfrm>
            </p:grpSpPr>
            <p:pic>
              <p:nvPicPr>
                <p:cNvPr id="222223" name="图片 309" descr="Screenshot_2017-09-07-19-13-17"/>
                <p:cNvPicPr>
                  <a:picLocks noChangeAspect="1" noChangeArrowheads="1"/>
                </p:cNvPicPr>
                <p:nvPr/>
              </p:nvPicPr>
              <p:blipFill>
                <a:blip r:embed="rId3"/>
                <a:srcRect/>
                <a:stretch>
                  <a:fillRect/>
                </a:stretch>
              </p:blipFill>
              <p:spPr bwMode="auto">
                <a:xfrm>
                  <a:off x="4506" y="173248"/>
                  <a:ext cx="5147" cy="3746"/>
                </a:xfrm>
                <a:prstGeom prst="rect">
                  <a:avLst/>
                </a:prstGeom>
                <a:noFill/>
                <a:ln w="9525">
                  <a:noFill/>
                  <a:miter lim="800000"/>
                  <a:headEnd/>
                  <a:tailEnd/>
                </a:ln>
                <a:effectLst/>
              </p:spPr>
            </p:pic>
            <p:sp>
              <p:nvSpPr>
                <p:cNvPr id="222224" name="自选图形 310"/>
                <p:cNvSpPr>
                  <a:spLocks noChangeArrowheads="1"/>
                </p:cNvSpPr>
                <p:nvPr/>
              </p:nvSpPr>
              <p:spPr bwMode="auto">
                <a:xfrm>
                  <a:off x="7599" y="176584"/>
                  <a:ext cx="2045" cy="400"/>
                </a:xfrm>
                <a:prstGeom prst="wedgeRectCallout">
                  <a:avLst>
                    <a:gd name="adj1" fmla="val -38708"/>
                    <a:gd name="adj2" fmla="val -49750"/>
                  </a:avLst>
                </a:prstGeom>
                <a:gradFill rotWithShape="0">
                  <a:gsLst>
                    <a:gs pos="0">
                      <a:srgbClr val="FFFFFF"/>
                    </a:gs>
                    <a:gs pos="100000">
                      <a:srgbClr val="FFFFFF"/>
                    </a:gs>
                  </a:gsLst>
                  <a:lin ang="0"/>
                </a:gradFill>
                <a:ln w="15875">
                  <a:solidFill>
                    <a:srgbClr val="739CC3"/>
                  </a:solidFill>
                  <a:miter lim="800000"/>
                </a:ln>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宋体" panose="02010600030101010101" pitchFamily="2" charset="-122"/>
                    </a:rPr>
                    <a:t>指针位置未在绿区內</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grpSp>
      </p:gr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1"/>
          <a:srcRect/>
          <a:stretch>
            <a:fillRect/>
          </a:stretch>
        </p:blipFill>
        <p:spPr bwMode="auto">
          <a:xfrm>
            <a:off x="1885950" y="114300"/>
            <a:ext cx="5372100" cy="49149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网线"/>
          <p:cNvGrpSpPr/>
          <p:nvPr/>
        </p:nvGrpSpPr>
        <p:grpSpPr bwMode="auto">
          <a:xfrm>
            <a:off x="785786" y="928676"/>
            <a:ext cx="3163922" cy="3329037"/>
            <a:chOff x="1937437" y="1332541"/>
            <a:chExt cx="3986578" cy="4192919"/>
          </a:xfrm>
        </p:grpSpPr>
        <p:sp>
          <p:nvSpPr>
            <p:cNvPr id="11" name="Line 16"/>
            <p:cNvSpPr>
              <a:spLocks noChangeShapeType="1"/>
            </p:cNvSpPr>
            <p:nvPr/>
          </p:nvSpPr>
          <p:spPr bwMode="gray">
            <a:xfrm>
              <a:off x="1937437" y="3430588"/>
              <a:ext cx="3986578" cy="0"/>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3" name="Line 17"/>
            <p:cNvSpPr>
              <a:spLocks noChangeShapeType="1"/>
            </p:cNvSpPr>
            <p:nvPr/>
          </p:nvSpPr>
          <p:spPr bwMode="gray">
            <a:xfrm>
              <a:off x="3931520" y="1332541"/>
              <a:ext cx="0" cy="4192919"/>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4" name="Oval 10"/>
            <p:cNvSpPr>
              <a:spLocks noChangeArrowheads="1"/>
            </p:cNvSpPr>
            <p:nvPr/>
          </p:nvSpPr>
          <p:spPr bwMode="gray">
            <a:xfrm>
              <a:off x="2332760" y="1808648"/>
              <a:ext cx="3192756" cy="3216899"/>
            </a:xfrm>
            <a:prstGeom prst="ellipse">
              <a:avLst/>
            </a:prstGeom>
            <a:noFill/>
            <a:ln w="9525">
              <a:solidFill>
                <a:srgbClr val="B2B2B2">
                  <a:alpha val="50000"/>
                </a:srgbClr>
              </a:solidFill>
              <a:rou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5" name="Oval 15"/>
            <p:cNvSpPr>
              <a:spLocks noChangeArrowheads="1"/>
            </p:cNvSpPr>
            <p:nvPr/>
          </p:nvSpPr>
          <p:spPr bwMode="auto">
            <a:xfrm>
              <a:off x="2135892" y="1600749"/>
              <a:ext cx="3608719" cy="3643808"/>
            </a:xfrm>
            <a:prstGeom prst="ellipse">
              <a:avLst/>
            </a:prstGeom>
            <a:noFill/>
            <a:ln w="19050">
              <a:solidFill>
                <a:srgbClr val="B2B2B2">
                  <a:alpha val="5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grpSp>
        <p:nvGrpSpPr>
          <p:cNvPr id="3" name="标题"/>
          <p:cNvGrpSpPr/>
          <p:nvPr/>
        </p:nvGrpSpPr>
        <p:grpSpPr bwMode="auto">
          <a:xfrm>
            <a:off x="1301837" y="1528550"/>
            <a:ext cx="2117958" cy="2160256"/>
            <a:chOff x="579" y="1589"/>
            <a:chExt cx="1358" cy="1358"/>
          </a:xfrm>
          <a:solidFill>
            <a:srgbClr val="414455"/>
          </a:solidFill>
        </p:grpSpPr>
        <p:sp>
          <p:nvSpPr>
            <p:cNvPr id="17" name="Oval 12"/>
            <p:cNvSpPr>
              <a:spLocks noChangeArrowheads="1"/>
            </p:cNvSpPr>
            <p:nvPr/>
          </p:nvSpPr>
          <p:spPr bwMode="gray">
            <a:xfrm>
              <a:off x="579" y="1589"/>
              <a:ext cx="1358" cy="1358"/>
            </a:xfrm>
            <a:prstGeom prst="ellipse">
              <a:avLst/>
            </a:prstGeom>
            <a:grpFill/>
            <a:ln w="38100">
              <a:solidFill>
                <a:srgbClr val="F8F8F8"/>
              </a:solidFill>
              <a:round/>
            </a:ln>
            <a:effec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8" name="Oval 13"/>
            <p:cNvSpPr>
              <a:spLocks noChangeArrowheads="1"/>
            </p:cNvSpPr>
            <p:nvPr/>
          </p:nvSpPr>
          <p:spPr bwMode="gray">
            <a:xfrm>
              <a:off x="635" y="1642"/>
              <a:ext cx="1245" cy="1246"/>
            </a:xfrm>
            <a:prstGeom prst="ellipse">
              <a:avLst/>
            </a:prstGeom>
            <a:grp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14:hiddenLine>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9" name="Oval 14"/>
            <p:cNvSpPr>
              <a:spLocks noChangeArrowheads="1"/>
            </p:cNvSpPr>
            <p:nvPr/>
          </p:nvSpPr>
          <p:spPr bwMode="gray">
            <a:xfrm>
              <a:off x="865" y="1880"/>
              <a:ext cx="797" cy="798"/>
            </a:xfrm>
            <a:prstGeom prst="ellipse">
              <a:avLst/>
            </a:prstGeom>
            <a:grpFill/>
            <a:ln>
              <a:noFill/>
            </a:ln>
            <a:effectLst/>
            <a:extLst>
              <a:ext uri="{91240B29-F687-4F45-9708-019B960494DF}">
                <a14:hiddenLine xmlns:a14="http://schemas.microsoft.com/office/drawing/2010/main" w="9525">
                  <a:solidFill>
                    <a:srgbClr val="B2B2B2"/>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fontAlgn="auto" hangingPunct="1">
                <a:spcBef>
                  <a:spcPts val="0"/>
                </a:spcBef>
                <a:spcAft>
                  <a:spcPts val="0"/>
                </a:spcAft>
                <a:defRPr/>
              </a:pPr>
              <a:endParaRPr lang="zh-CN" altLang="en-US" sz="2000" b="1" kern="0" dirty="0">
                <a:solidFill>
                  <a:srgbClr val="FFFFFF"/>
                </a:solidFill>
                <a:latin typeface="Arial" panose="020B0604020202020204" pitchFamily="34" charset="0"/>
                <a:ea typeface="微软雅黑" panose="020B0503020204020204" pitchFamily="34" charset="-122"/>
              </a:endParaRPr>
            </a:p>
          </p:txBody>
        </p:sp>
      </p:grpSp>
      <p:sp>
        <p:nvSpPr>
          <p:cNvPr id="43" name="矩形 42"/>
          <p:cNvSpPr/>
          <p:nvPr/>
        </p:nvSpPr>
        <p:spPr>
          <a:xfrm>
            <a:off x="1785918" y="2357436"/>
            <a:ext cx="1107996" cy="396583"/>
          </a:xfrm>
          <a:prstGeom prst="rect">
            <a:avLst/>
          </a:prstGeom>
        </p:spPr>
        <p:txBody>
          <a:bodyPr wrap="none">
            <a:spAutoFit/>
          </a:bodyPr>
          <a:lstStyle/>
          <a:p>
            <a:pPr>
              <a:lnSpc>
                <a:spcPct val="120000"/>
              </a:lnSpc>
            </a:pPr>
            <a:r>
              <a:rPr lang="zh-CN" altLang="en-US" b="1" dirty="0" smtClean="0">
                <a:solidFill>
                  <a:schemeClr val="bg1"/>
                </a:solidFill>
                <a:latin typeface="微软雅黑" panose="020B0503020204020204" pitchFamily="34" charset="-122"/>
                <a:ea typeface="微软雅黑" panose="020B0503020204020204" pitchFamily="34" charset="-122"/>
              </a:rPr>
              <a:t>设备设施</a:t>
            </a: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grpSp>
        <p:nvGrpSpPr>
          <p:cNvPr id="4" name="圆圈3"/>
          <p:cNvGrpSpPr/>
          <p:nvPr/>
        </p:nvGrpSpPr>
        <p:grpSpPr bwMode="auto">
          <a:xfrm>
            <a:off x="357158" y="642924"/>
            <a:ext cx="785818" cy="785818"/>
            <a:chOff x="2928" y="2208"/>
            <a:chExt cx="262" cy="262"/>
          </a:xfrm>
          <a:solidFill>
            <a:srgbClr val="414455"/>
          </a:solidFill>
        </p:grpSpPr>
        <p:sp>
          <p:nvSpPr>
            <p:cNvPr id="20"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21"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sp>
        <p:nvSpPr>
          <p:cNvPr id="22" name="矩形 21"/>
          <p:cNvSpPr/>
          <p:nvPr/>
        </p:nvSpPr>
        <p:spPr>
          <a:xfrm>
            <a:off x="428596" y="785800"/>
            <a:ext cx="714380" cy="584775"/>
          </a:xfrm>
          <a:prstGeom prst="rect">
            <a:avLst/>
          </a:prstGeom>
        </p:spPr>
        <p:txBody>
          <a:bodyPr wrap="squar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12</a:t>
            </a:r>
            <a:endParaRPr lang="zh-CN" altLang="en-US" sz="3200" dirty="0"/>
          </a:p>
        </p:txBody>
      </p:sp>
      <p:sp>
        <p:nvSpPr>
          <p:cNvPr id="53" name="TextBox 114"/>
          <p:cNvSpPr txBox="1"/>
          <p:nvPr/>
        </p:nvSpPr>
        <p:spPr>
          <a:xfrm>
            <a:off x="3785635" y="3275981"/>
            <a:ext cx="857803"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 消防栓</a:t>
            </a:r>
            <a:endParaRPr lang="zh-CN" altLang="en-US" sz="1600" kern="0" dirty="0">
              <a:latin typeface="Arial" panose="020B0604020202020204" pitchFamily="34" charset="0"/>
              <a:ea typeface="微软雅黑" panose="020B0503020204020204" pitchFamily="34" charset="-122"/>
            </a:endParaRPr>
          </a:p>
        </p:txBody>
      </p:sp>
      <p:grpSp>
        <p:nvGrpSpPr>
          <p:cNvPr id="5" name="圆圈3"/>
          <p:cNvGrpSpPr/>
          <p:nvPr/>
        </p:nvGrpSpPr>
        <p:grpSpPr bwMode="auto">
          <a:xfrm>
            <a:off x="3500430" y="1714494"/>
            <a:ext cx="302565" cy="302549"/>
            <a:chOff x="2928" y="2208"/>
            <a:chExt cx="262" cy="262"/>
          </a:xfrm>
          <a:solidFill>
            <a:srgbClr val="414455"/>
          </a:solidFill>
        </p:grpSpPr>
        <p:sp>
          <p:nvSpPr>
            <p:cNvPr id="55"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6"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cxnSp>
        <p:nvCxnSpPr>
          <p:cNvPr id="138" name="直接连接符 137"/>
          <p:cNvCxnSpPr/>
          <p:nvPr/>
        </p:nvCxnSpPr>
        <p:spPr>
          <a:xfrm>
            <a:off x="4573667" y="5500709"/>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47" name="TextBox 114"/>
          <p:cNvSpPr txBox="1"/>
          <p:nvPr/>
        </p:nvSpPr>
        <p:spPr>
          <a:xfrm>
            <a:off x="2643174" y="857238"/>
            <a:ext cx="2286016"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特种设备</a:t>
            </a:r>
            <a:endParaRPr lang="zh-CN" altLang="en-US" sz="1600" kern="0" dirty="0">
              <a:latin typeface="Arial" panose="020B0604020202020204" pitchFamily="34" charset="0"/>
              <a:ea typeface="微软雅黑" panose="020B0503020204020204" pitchFamily="34" charset="-122"/>
            </a:endParaRPr>
          </a:p>
        </p:txBody>
      </p:sp>
      <p:grpSp>
        <p:nvGrpSpPr>
          <p:cNvPr id="6" name="圆圈3"/>
          <p:cNvGrpSpPr/>
          <p:nvPr/>
        </p:nvGrpSpPr>
        <p:grpSpPr bwMode="auto">
          <a:xfrm>
            <a:off x="3428992" y="3286130"/>
            <a:ext cx="302565" cy="302549"/>
            <a:chOff x="2928" y="2208"/>
            <a:chExt cx="262" cy="262"/>
          </a:xfrm>
          <a:solidFill>
            <a:srgbClr val="006600"/>
          </a:solidFill>
        </p:grpSpPr>
        <p:sp>
          <p:nvSpPr>
            <p:cNvPr id="49"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0"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51" name="TextBox 114"/>
          <p:cNvSpPr txBox="1"/>
          <p:nvPr/>
        </p:nvSpPr>
        <p:spPr>
          <a:xfrm>
            <a:off x="3857620" y="1643056"/>
            <a:ext cx="1071570"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 灭火器</a:t>
            </a:r>
            <a:endParaRPr lang="zh-CN" altLang="en-US" sz="1600" kern="0" dirty="0">
              <a:latin typeface="Arial" panose="020B0604020202020204" pitchFamily="34" charset="0"/>
              <a:ea typeface="微软雅黑" panose="020B0503020204020204" pitchFamily="34" charset="-122"/>
            </a:endParaRPr>
          </a:p>
        </p:txBody>
      </p:sp>
      <p:grpSp>
        <p:nvGrpSpPr>
          <p:cNvPr id="7" name="圆圈3"/>
          <p:cNvGrpSpPr/>
          <p:nvPr/>
        </p:nvGrpSpPr>
        <p:grpSpPr bwMode="auto">
          <a:xfrm>
            <a:off x="2214546" y="857238"/>
            <a:ext cx="302565" cy="302549"/>
            <a:chOff x="2928" y="2208"/>
            <a:chExt cx="262" cy="262"/>
          </a:xfrm>
          <a:solidFill>
            <a:srgbClr val="414455"/>
          </a:solidFill>
        </p:grpSpPr>
        <p:sp>
          <p:nvSpPr>
            <p:cNvPr id="54"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7"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58" name="矩形 57"/>
          <p:cNvSpPr/>
          <p:nvPr/>
        </p:nvSpPr>
        <p:spPr bwMode="auto">
          <a:xfrm>
            <a:off x="5001705" y="1357304"/>
            <a:ext cx="1641998"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灭火器设置情况</a:t>
            </a:r>
            <a:endParaRPr lang="zh-CN" altLang="en-US" sz="1600" dirty="0">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4787390" y="1500180"/>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4358224" y="1928270"/>
            <a:ext cx="857256" cy="1076"/>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929058" y="1928808"/>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787390" y="2357436"/>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bwMode="auto">
          <a:xfrm>
            <a:off x="5001704" y="2214560"/>
            <a:ext cx="1641998"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灭火器完好情况</a:t>
            </a:r>
            <a:endParaRPr lang="zh-CN" altLang="en-US" sz="1600" dirty="0">
              <a:latin typeface="微软雅黑" panose="020B0503020204020204" pitchFamily="34" charset="-122"/>
              <a:ea typeface="微软雅黑" panose="020B0503020204020204" pitchFamily="34" charset="-122"/>
            </a:endParaRPr>
          </a:p>
        </p:txBody>
      </p:sp>
      <p:sp>
        <p:nvSpPr>
          <p:cNvPr id="79" name="TextBox 114"/>
          <p:cNvSpPr txBox="1"/>
          <p:nvPr/>
        </p:nvSpPr>
        <p:spPr>
          <a:xfrm>
            <a:off x="2643174" y="4000510"/>
            <a:ext cx="857256"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中控室</a:t>
            </a:r>
            <a:endParaRPr lang="zh-CN" altLang="en-US" sz="1600" kern="0" dirty="0">
              <a:latin typeface="Arial" panose="020B0604020202020204" pitchFamily="34" charset="0"/>
              <a:ea typeface="微软雅黑" panose="020B0503020204020204" pitchFamily="34" charset="-122"/>
            </a:endParaRPr>
          </a:p>
        </p:txBody>
      </p:sp>
      <p:grpSp>
        <p:nvGrpSpPr>
          <p:cNvPr id="8" name="圆圈3"/>
          <p:cNvGrpSpPr/>
          <p:nvPr/>
        </p:nvGrpSpPr>
        <p:grpSpPr bwMode="auto">
          <a:xfrm>
            <a:off x="2215093" y="4010659"/>
            <a:ext cx="302565" cy="302549"/>
            <a:chOff x="2928" y="2208"/>
            <a:chExt cx="262" cy="262"/>
          </a:xfrm>
          <a:solidFill>
            <a:srgbClr val="414455"/>
          </a:solidFill>
        </p:grpSpPr>
        <p:sp>
          <p:nvSpPr>
            <p:cNvPr id="81"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82"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84" name="矩形 83"/>
          <p:cNvSpPr/>
          <p:nvPr/>
        </p:nvSpPr>
        <p:spPr bwMode="auto">
          <a:xfrm>
            <a:off x="4357686" y="857238"/>
            <a:ext cx="3357586"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  特种设备检验和登记标志使用情况</a:t>
            </a:r>
            <a:endParaRPr lang="zh-CN" altLang="en-US" sz="1600" dirty="0">
              <a:latin typeface="微软雅黑" panose="020B0503020204020204" pitchFamily="34" charset="-122"/>
              <a:ea typeface="微软雅黑" panose="020B0503020204020204" pitchFamily="34" charset="-122"/>
            </a:endParaRPr>
          </a:p>
        </p:txBody>
      </p:sp>
      <p:cxnSp>
        <p:nvCxnSpPr>
          <p:cNvPr id="96" name="直接连接符 95"/>
          <p:cNvCxnSpPr/>
          <p:nvPr/>
        </p:nvCxnSpPr>
        <p:spPr>
          <a:xfrm>
            <a:off x="3571868" y="1000114"/>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bwMode="auto">
          <a:xfrm>
            <a:off x="5429256" y="3286130"/>
            <a:ext cx="1643074" cy="338554"/>
          </a:xfrm>
          <a:prstGeom prst="rect">
            <a:avLst/>
          </a:prstGeom>
        </p:spPr>
        <p:txBody>
          <a:bodyPr wrap="square">
            <a:spAutoFit/>
          </a:bodyPr>
          <a:lstStyle/>
          <a:p>
            <a:pPr>
              <a:defRPr/>
            </a:pPr>
            <a:r>
              <a:rPr lang="zh-CN" altLang="en-US" sz="1600" b="1" dirty="0" smtClean="0">
                <a:solidFill>
                  <a:srgbClr val="00B0F0"/>
                </a:solidFill>
                <a:latin typeface="微软雅黑" panose="020B0503020204020204" pitchFamily="34" charset="-122"/>
                <a:ea typeface="微软雅黑" panose="020B0503020204020204" pitchFamily="34" charset="-122"/>
              </a:rPr>
              <a:t>消防栓完好情况</a:t>
            </a:r>
            <a:endParaRPr lang="zh-CN" altLang="en-US" sz="1600" b="1" dirty="0">
              <a:solidFill>
                <a:srgbClr val="00B0F0"/>
              </a:solidFill>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4572000" y="3429006"/>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bwMode="auto">
          <a:xfrm>
            <a:off x="4286248" y="4000510"/>
            <a:ext cx="2071702"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消防中控室值班情况</a:t>
            </a:r>
            <a:endParaRPr lang="zh-CN" altLang="en-US" sz="1600" dirty="0">
              <a:latin typeface="微软雅黑" panose="020B0503020204020204" pitchFamily="34" charset="-122"/>
              <a:ea typeface="微软雅黑" panose="020B0503020204020204" pitchFamily="34" charset="-122"/>
            </a:endParaRPr>
          </a:p>
        </p:txBody>
      </p:sp>
      <p:cxnSp>
        <p:nvCxnSpPr>
          <p:cNvPr id="100" name="直接连接符 99"/>
          <p:cNvCxnSpPr/>
          <p:nvPr/>
        </p:nvCxnSpPr>
        <p:spPr>
          <a:xfrm>
            <a:off x="3428992" y="4143386"/>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500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296"/>
            <a:ext cx="198002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十二、设备设施</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3" name="矩形 2"/>
          <p:cNvSpPr/>
          <p:nvPr/>
        </p:nvSpPr>
        <p:spPr>
          <a:xfrm>
            <a:off x="0" y="714362"/>
            <a:ext cx="172354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（三）消防栓</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285720" y="2214560"/>
            <a:ext cx="8215370" cy="1884618"/>
          </a:xfrm>
          <a:prstGeom prst="rect">
            <a:avLst/>
          </a:prstGeom>
        </p:spPr>
        <p:txBody>
          <a:bodyPr wrap="square">
            <a:spAutoFit/>
          </a:bodyPr>
          <a:lstStyle/>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栓箱内配置的消防器材按规定装配完毕后，箱体应端正，不得有歪斜翘曲等现象。各表面应无凹凸不平等加工缺陷及磕碰痕迹。</a:t>
            </a:r>
            <a:endParaRPr lang="zh-CN" altLang="en-US" sz="20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水带以挂置式、盘卷式、卷置式或托架式置于栓箱内，不得影响其他器材的合理安置和操作使用。</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0" y="1142990"/>
            <a:ext cx="2553904" cy="400110"/>
          </a:xfrm>
          <a:prstGeom prst="rect">
            <a:avLst/>
          </a:prstGeom>
        </p:spPr>
        <p:txBody>
          <a:bodyPr wrap="none">
            <a:spAutoFit/>
          </a:bodyPr>
          <a:lstStyle/>
          <a:p>
            <a:pPr>
              <a:defRPr/>
            </a:pPr>
            <a:r>
              <a:rPr lang="en-US" altLang="zh-CN" sz="2000" b="1" dirty="0" smtClean="0">
                <a:solidFill>
                  <a:srgbClr val="002060"/>
                </a:solidFill>
                <a:latin typeface="微软雅黑" panose="020B0503020204020204" pitchFamily="34" charset="-122"/>
                <a:ea typeface="微软雅黑" panose="020B0503020204020204" pitchFamily="34" charset="-122"/>
              </a:rPr>
              <a:t>37</a:t>
            </a:r>
            <a:r>
              <a:rPr lang="zh-CN" altLang="en-US" sz="2000" b="1" dirty="0" smtClean="0">
                <a:solidFill>
                  <a:srgbClr val="002060"/>
                </a:solidFill>
                <a:latin typeface="微软雅黑" panose="020B0503020204020204" pitchFamily="34" charset="-122"/>
                <a:ea typeface="微软雅黑" panose="020B0503020204020204" pitchFamily="34" charset="-122"/>
              </a:rPr>
              <a:t>、消防栓完好情况</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642910" y="1714494"/>
            <a:ext cx="7215238" cy="400110"/>
          </a:xfrm>
          <a:prstGeom prst="rect">
            <a:avLst/>
          </a:prstGeom>
        </p:spPr>
        <p:txBody>
          <a:bodyPr wrap="square">
            <a:spAutoFit/>
          </a:bodyPr>
          <a:lstStyle/>
          <a:p>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消火栓箱</a:t>
            </a:r>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GB14561-2003</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5.10.1.1</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5.14.1</a:t>
            </a:r>
            <a:endParaRPr lang="zh-CN" altLang="en-US" sz="20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296"/>
            <a:ext cx="198002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十二、设备设施</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3" name="矩形 2"/>
          <p:cNvSpPr/>
          <p:nvPr/>
        </p:nvSpPr>
        <p:spPr>
          <a:xfrm>
            <a:off x="0" y="714362"/>
            <a:ext cx="172354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（三）消防栓</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285720" y="2214560"/>
            <a:ext cx="8215370" cy="961289"/>
          </a:xfrm>
          <a:prstGeom prst="rect">
            <a:avLst/>
          </a:prstGeom>
        </p:spPr>
        <p:txBody>
          <a:bodyPr wrap="square">
            <a:spAutoFit/>
          </a:bodyPr>
          <a:lstStyle/>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水带的织物层应编织均匀，表面整洁，无跳双经、断双经、跳纬及划伤。</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0" y="1142990"/>
            <a:ext cx="2553904" cy="400110"/>
          </a:xfrm>
          <a:prstGeom prst="rect">
            <a:avLst/>
          </a:prstGeom>
        </p:spPr>
        <p:txBody>
          <a:bodyPr wrap="none">
            <a:spAutoFit/>
          </a:bodyPr>
          <a:lstStyle/>
          <a:p>
            <a:pPr>
              <a:defRPr/>
            </a:pPr>
            <a:r>
              <a:rPr lang="en-US" altLang="zh-CN" sz="2000" b="1" dirty="0" smtClean="0">
                <a:solidFill>
                  <a:srgbClr val="002060"/>
                </a:solidFill>
                <a:latin typeface="微软雅黑" panose="020B0503020204020204" pitchFamily="34" charset="-122"/>
                <a:ea typeface="微软雅黑" panose="020B0503020204020204" pitchFamily="34" charset="-122"/>
              </a:rPr>
              <a:t>41</a:t>
            </a:r>
            <a:r>
              <a:rPr lang="zh-CN" altLang="en-US" sz="2000" b="1" dirty="0" smtClean="0">
                <a:solidFill>
                  <a:srgbClr val="002060"/>
                </a:solidFill>
                <a:latin typeface="微软雅黑" panose="020B0503020204020204" pitchFamily="34" charset="-122"/>
                <a:ea typeface="微软雅黑" panose="020B0503020204020204" pitchFamily="34" charset="-122"/>
              </a:rPr>
              <a:t>、消防栓完好情况</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642910" y="1714494"/>
            <a:ext cx="7215238" cy="400110"/>
          </a:xfrm>
          <a:prstGeom prst="rect">
            <a:avLst/>
          </a:prstGeom>
        </p:spPr>
        <p:txBody>
          <a:bodyPr wrap="square">
            <a:spAutoFit/>
          </a:bodyPr>
          <a:lstStyle/>
          <a:p>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消防水带</a:t>
            </a:r>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GB 6246-2011</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4.1.1</a:t>
            </a:r>
            <a:endParaRPr lang="zh-CN" altLang="en-US" sz="20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科普 | 准确分辨常见消防器材真伪的技巧"/>
          <p:cNvPicPr>
            <a:picLocks noChangeAspect="1" noChangeArrowheads="1"/>
          </p:cNvPicPr>
          <p:nvPr/>
        </p:nvPicPr>
        <p:blipFill>
          <a:blip r:embed="rId1"/>
          <a:srcRect/>
          <a:stretch>
            <a:fillRect/>
          </a:stretch>
        </p:blipFill>
        <p:spPr bwMode="auto">
          <a:xfrm>
            <a:off x="3619500" y="0"/>
            <a:ext cx="5524500" cy="5143499"/>
          </a:xfrm>
          <a:prstGeom prst="rect">
            <a:avLst/>
          </a:prstGeom>
          <a:noFill/>
        </p:spPr>
      </p:pic>
      <p:sp>
        <p:nvSpPr>
          <p:cNvPr id="5" name="矩形 4"/>
          <p:cNvSpPr/>
          <p:nvPr/>
        </p:nvSpPr>
        <p:spPr>
          <a:xfrm>
            <a:off x="142844" y="571486"/>
            <a:ext cx="3429024" cy="2862322"/>
          </a:xfrm>
          <a:prstGeom prst="rect">
            <a:avLst/>
          </a:prstGeom>
        </p:spPr>
        <p:txBody>
          <a:bodyPr wrap="square">
            <a:spAutoFit/>
          </a:bodyPr>
          <a:lstStyle/>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合格的消防栓（消火栓）栓阀杆应为铜质材料</a:t>
            </a:r>
            <a:r>
              <a:rPr lang="en-US" altLang="zh-CN" sz="2000" dirty="0" smtClean="0">
                <a:solidFill>
                  <a:srgbClr val="002060"/>
                </a:solidFill>
                <a:latin typeface="微软雅黑" panose="020B0503020204020204" pitchFamily="34" charset="-122"/>
                <a:ea typeface="微软雅黑" panose="020B0503020204020204" pitchFamily="34" charset="-122"/>
              </a:rPr>
              <a:t>;</a:t>
            </a:r>
            <a:r>
              <a:rPr lang="zh-CN" altLang="en-US" sz="2000" dirty="0" smtClean="0">
                <a:solidFill>
                  <a:srgbClr val="002060"/>
                </a:solidFill>
                <a:latin typeface="微软雅黑" panose="020B0503020204020204" pitchFamily="34" charset="-122"/>
                <a:ea typeface="微软雅黑" panose="020B0503020204020204" pitchFamily="34" charset="-122"/>
              </a:rPr>
              <a:t>阀体或阀盖上会铸上型号、规格和商标</a:t>
            </a:r>
            <a:r>
              <a:rPr lang="en-US" altLang="zh-CN" sz="2000" dirty="0" smtClean="0">
                <a:solidFill>
                  <a:srgbClr val="002060"/>
                </a:solidFill>
                <a:latin typeface="微软雅黑" panose="020B0503020204020204" pitchFamily="34" charset="-122"/>
                <a:ea typeface="微软雅黑" panose="020B0503020204020204" pitchFamily="34" charset="-122"/>
              </a:rPr>
              <a:t>:</a:t>
            </a:r>
            <a:r>
              <a:rPr lang="zh-CN" altLang="en-US" sz="2000" dirty="0" smtClean="0">
                <a:solidFill>
                  <a:srgbClr val="002060"/>
                </a:solidFill>
                <a:latin typeface="微软雅黑" panose="020B0503020204020204" pitchFamily="34" charset="-122"/>
                <a:ea typeface="微软雅黑" panose="020B0503020204020204" pitchFamily="34" charset="-122"/>
              </a:rPr>
              <a:t>不合格的消防栓（消火栓）阀杆多为铁质，长时间使用容易生锈、变形。</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网线"/>
          <p:cNvGrpSpPr/>
          <p:nvPr/>
        </p:nvGrpSpPr>
        <p:grpSpPr bwMode="auto">
          <a:xfrm>
            <a:off x="785786" y="928676"/>
            <a:ext cx="3163922" cy="3329037"/>
            <a:chOff x="1937437" y="1332541"/>
            <a:chExt cx="3986578" cy="4192919"/>
          </a:xfrm>
        </p:grpSpPr>
        <p:sp>
          <p:nvSpPr>
            <p:cNvPr id="11" name="Line 16"/>
            <p:cNvSpPr>
              <a:spLocks noChangeShapeType="1"/>
            </p:cNvSpPr>
            <p:nvPr/>
          </p:nvSpPr>
          <p:spPr bwMode="gray">
            <a:xfrm>
              <a:off x="1937437" y="3430588"/>
              <a:ext cx="3986578" cy="0"/>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3" name="Line 17"/>
            <p:cNvSpPr>
              <a:spLocks noChangeShapeType="1"/>
            </p:cNvSpPr>
            <p:nvPr/>
          </p:nvSpPr>
          <p:spPr bwMode="gray">
            <a:xfrm>
              <a:off x="3931520" y="1332541"/>
              <a:ext cx="0" cy="4192919"/>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4" name="Oval 10"/>
            <p:cNvSpPr>
              <a:spLocks noChangeArrowheads="1"/>
            </p:cNvSpPr>
            <p:nvPr/>
          </p:nvSpPr>
          <p:spPr bwMode="gray">
            <a:xfrm>
              <a:off x="2332760" y="1808648"/>
              <a:ext cx="3192756" cy="3216899"/>
            </a:xfrm>
            <a:prstGeom prst="ellipse">
              <a:avLst/>
            </a:prstGeom>
            <a:noFill/>
            <a:ln w="9525">
              <a:solidFill>
                <a:srgbClr val="B2B2B2">
                  <a:alpha val="50000"/>
                </a:srgbClr>
              </a:solidFill>
              <a:rou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5" name="Oval 15"/>
            <p:cNvSpPr>
              <a:spLocks noChangeArrowheads="1"/>
            </p:cNvSpPr>
            <p:nvPr/>
          </p:nvSpPr>
          <p:spPr bwMode="auto">
            <a:xfrm>
              <a:off x="2135892" y="1600749"/>
              <a:ext cx="3608719" cy="3643808"/>
            </a:xfrm>
            <a:prstGeom prst="ellipse">
              <a:avLst/>
            </a:prstGeom>
            <a:noFill/>
            <a:ln w="19050">
              <a:solidFill>
                <a:srgbClr val="B2B2B2">
                  <a:alpha val="5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grpSp>
        <p:nvGrpSpPr>
          <p:cNvPr id="3" name="标题"/>
          <p:cNvGrpSpPr/>
          <p:nvPr/>
        </p:nvGrpSpPr>
        <p:grpSpPr bwMode="auto">
          <a:xfrm>
            <a:off x="1301837" y="1528550"/>
            <a:ext cx="2117958" cy="2160256"/>
            <a:chOff x="579" y="1589"/>
            <a:chExt cx="1358" cy="1358"/>
          </a:xfrm>
          <a:solidFill>
            <a:srgbClr val="414455"/>
          </a:solidFill>
        </p:grpSpPr>
        <p:sp>
          <p:nvSpPr>
            <p:cNvPr id="17" name="Oval 12"/>
            <p:cNvSpPr>
              <a:spLocks noChangeArrowheads="1"/>
            </p:cNvSpPr>
            <p:nvPr/>
          </p:nvSpPr>
          <p:spPr bwMode="gray">
            <a:xfrm>
              <a:off x="579" y="1589"/>
              <a:ext cx="1358" cy="1358"/>
            </a:xfrm>
            <a:prstGeom prst="ellipse">
              <a:avLst/>
            </a:prstGeom>
            <a:grpFill/>
            <a:ln w="38100">
              <a:solidFill>
                <a:srgbClr val="F8F8F8"/>
              </a:solidFill>
              <a:round/>
            </a:ln>
            <a:effec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8" name="Oval 13"/>
            <p:cNvSpPr>
              <a:spLocks noChangeArrowheads="1"/>
            </p:cNvSpPr>
            <p:nvPr/>
          </p:nvSpPr>
          <p:spPr bwMode="gray">
            <a:xfrm>
              <a:off x="635" y="1642"/>
              <a:ext cx="1245" cy="1246"/>
            </a:xfrm>
            <a:prstGeom prst="ellipse">
              <a:avLst/>
            </a:prstGeom>
            <a:grp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14:hiddenLine>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9" name="Oval 14"/>
            <p:cNvSpPr>
              <a:spLocks noChangeArrowheads="1"/>
            </p:cNvSpPr>
            <p:nvPr/>
          </p:nvSpPr>
          <p:spPr bwMode="gray">
            <a:xfrm>
              <a:off x="865" y="1880"/>
              <a:ext cx="797" cy="798"/>
            </a:xfrm>
            <a:prstGeom prst="ellipse">
              <a:avLst/>
            </a:prstGeom>
            <a:grpFill/>
            <a:ln>
              <a:noFill/>
            </a:ln>
            <a:effectLst/>
            <a:extLst>
              <a:ext uri="{91240B29-F687-4F45-9708-019B960494DF}">
                <a14:hiddenLine xmlns:a14="http://schemas.microsoft.com/office/drawing/2010/main" w="9525">
                  <a:solidFill>
                    <a:srgbClr val="B2B2B2"/>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fontAlgn="auto" hangingPunct="1">
                <a:spcBef>
                  <a:spcPts val="0"/>
                </a:spcBef>
                <a:spcAft>
                  <a:spcPts val="0"/>
                </a:spcAft>
                <a:defRPr/>
              </a:pPr>
              <a:endParaRPr lang="zh-CN" altLang="en-US" sz="2000" b="1" kern="0" dirty="0">
                <a:solidFill>
                  <a:srgbClr val="FFFFFF"/>
                </a:solidFill>
                <a:latin typeface="Arial" panose="020B0604020202020204" pitchFamily="34" charset="0"/>
                <a:ea typeface="微软雅黑" panose="020B0503020204020204" pitchFamily="34" charset="-122"/>
              </a:endParaRPr>
            </a:p>
          </p:txBody>
        </p:sp>
      </p:grpSp>
      <p:sp>
        <p:nvSpPr>
          <p:cNvPr id="43" name="矩形 42"/>
          <p:cNvSpPr/>
          <p:nvPr/>
        </p:nvSpPr>
        <p:spPr>
          <a:xfrm>
            <a:off x="1785918" y="2357436"/>
            <a:ext cx="1107996" cy="396583"/>
          </a:xfrm>
          <a:prstGeom prst="rect">
            <a:avLst/>
          </a:prstGeom>
        </p:spPr>
        <p:txBody>
          <a:bodyPr wrap="none">
            <a:spAutoFit/>
          </a:bodyPr>
          <a:lstStyle/>
          <a:p>
            <a:pPr>
              <a:lnSpc>
                <a:spcPct val="120000"/>
              </a:lnSpc>
            </a:pPr>
            <a:r>
              <a:rPr lang="zh-CN" altLang="en-US" b="1" dirty="0" smtClean="0">
                <a:solidFill>
                  <a:schemeClr val="bg1"/>
                </a:solidFill>
                <a:latin typeface="微软雅黑" panose="020B0503020204020204" pitchFamily="34" charset="-122"/>
                <a:ea typeface="微软雅黑" panose="020B0503020204020204" pitchFamily="34" charset="-122"/>
              </a:rPr>
              <a:t>设备设施</a:t>
            </a: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grpSp>
        <p:nvGrpSpPr>
          <p:cNvPr id="4" name="圆圈3"/>
          <p:cNvGrpSpPr/>
          <p:nvPr/>
        </p:nvGrpSpPr>
        <p:grpSpPr bwMode="auto">
          <a:xfrm>
            <a:off x="357158" y="642924"/>
            <a:ext cx="785818" cy="785818"/>
            <a:chOff x="2928" y="2208"/>
            <a:chExt cx="262" cy="262"/>
          </a:xfrm>
          <a:solidFill>
            <a:srgbClr val="414455"/>
          </a:solidFill>
        </p:grpSpPr>
        <p:sp>
          <p:nvSpPr>
            <p:cNvPr id="20"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21"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sp>
        <p:nvSpPr>
          <p:cNvPr id="22" name="矩形 21"/>
          <p:cNvSpPr/>
          <p:nvPr/>
        </p:nvSpPr>
        <p:spPr>
          <a:xfrm>
            <a:off x="428596" y="785800"/>
            <a:ext cx="714380" cy="584775"/>
          </a:xfrm>
          <a:prstGeom prst="rect">
            <a:avLst/>
          </a:prstGeom>
        </p:spPr>
        <p:txBody>
          <a:bodyPr wrap="squar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12</a:t>
            </a:r>
            <a:endParaRPr lang="zh-CN" altLang="en-US" sz="3200" dirty="0"/>
          </a:p>
        </p:txBody>
      </p:sp>
      <p:sp>
        <p:nvSpPr>
          <p:cNvPr id="53" name="TextBox 114"/>
          <p:cNvSpPr txBox="1"/>
          <p:nvPr/>
        </p:nvSpPr>
        <p:spPr>
          <a:xfrm>
            <a:off x="3785635" y="3275981"/>
            <a:ext cx="857803"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 消防栓</a:t>
            </a:r>
            <a:endParaRPr lang="zh-CN" altLang="en-US" sz="1600" kern="0" dirty="0">
              <a:latin typeface="Arial" panose="020B0604020202020204" pitchFamily="34" charset="0"/>
              <a:ea typeface="微软雅黑" panose="020B0503020204020204" pitchFamily="34" charset="-122"/>
            </a:endParaRPr>
          </a:p>
        </p:txBody>
      </p:sp>
      <p:grpSp>
        <p:nvGrpSpPr>
          <p:cNvPr id="5" name="圆圈3"/>
          <p:cNvGrpSpPr/>
          <p:nvPr/>
        </p:nvGrpSpPr>
        <p:grpSpPr bwMode="auto">
          <a:xfrm>
            <a:off x="3357554" y="3286130"/>
            <a:ext cx="302565" cy="302549"/>
            <a:chOff x="2928" y="2208"/>
            <a:chExt cx="262" cy="262"/>
          </a:xfrm>
          <a:solidFill>
            <a:srgbClr val="414455"/>
          </a:solidFill>
        </p:grpSpPr>
        <p:sp>
          <p:nvSpPr>
            <p:cNvPr id="55"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6"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cxnSp>
        <p:nvCxnSpPr>
          <p:cNvPr id="138" name="直接连接符 137"/>
          <p:cNvCxnSpPr/>
          <p:nvPr/>
        </p:nvCxnSpPr>
        <p:spPr>
          <a:xfrm>
            <a:off x="4573667" y="5500709"/>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47" name="TextBox 114"/>
          <p:cNvSpPr txBox="1"/>
          <p:nvPr/>
        </p:nvSpPr>
        <p:spPr>
          <a:xfrm>
            <a:off x="2643174" y="857238"/>
            <a:ext cx="2286016"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特种设备</a:t>
            </a:r>
            <a:endParaRPr lang="zh-CN" altLang="en-US" sz="1600" kern="0" dirty="0">
              <a:latin typeface="Arial" panose="020B0604020202020204" pitchFamily="34" charset="0"/>
              <a:ea typeface="微软雅黑" panose="020B0503020204020204" pitchFamily="34" charset="-122"/>
            </a:endParaRPr>
          </a:p>
        </p:txBody>
      </p:sp>
      <p:grpSp>
        <p:nvGrpSpPr>
          <p:cNvPr id="6" name="圆圈3"/>
          <p:cNvGrpSpPr/>
          <p:nvPr/>
        </p:nvGrpSpPr>
        <p:grpSpPr bwMode="auto">
          <a:xfrm>
            <a:off x="2215093" y="867387"/>
            <a:ext cx="302565" cy="302549"/>
            <a:chOff x="2928" y="2208"/>
            <a:chExt cx="262" cy="262"/>
          </a:xfrm>
          <a:solidFill>
            <a:srgbClr val="006600"/>
          </a:solidFill>
        </p:grpSpPr>
        <p:sp>
          <p:nvSpPr>
            <p:cNvPr id="49"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0"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51" name="TextBox 114"/>
          <p:cNvSpPr txBox="1"/>
          <p:nvPr/>
        </p:nvSpPr>
        <p:spPr>
          <a:xfrm>
            <a:off x="3857620" y="1643056"/>
            <a:ext cx="1071570"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 灭火器</a:t>
            </a:r>
            <a:endParaRPr lang="zh-CN" altLang="en-US" sz="1600" kern="0" dirty="0">
              <a:latin typeface="Arial" panose="020B0604020202020204" pitchFamily="34" charset="0"/>
              <a:ea typeface="微软雅黑" panose="020B0503020204020204" pitchFamily="34" charset="-122"/>
            </a:endParaRPr>
          </a:p>
        </p:txBody>
      </p:sp>
      <p:grpSp>
        <p:nvGrpSpPr>
          <p:cNvPr id="7" name="圆圈3"/>
          <p:cNvGrpSpPr/>
          <p:nvPr/>
        </p:nvGrpSpPr>
        <p:grpSpPr bwMode="auto">
          <a:xfrm>
            <a:off x="3429539" y="1653205"/>
            <a:ext cx="302565" cy="302549"/>
            <a:chOff x="2928" y="2208"/>
            <a:chExt cx="262" cy="262"/>
          </a:xfrm>
          <a:solidFill>
            <a:srgbClr val="414455"/>
          </a:solidFill>
        </p:grpSpPr>
        <p:sp>
          <p:nvSpPr>
            <p:cNvPr id="54"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7"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58" name="矩形 57"/>
          <p:cNvSpPr/>
          <p:nvPr/>
        </p:nvSpPr>
        <p:spPr bwMode="auto">
          <a:xfrm>
            <a:off x="5001705" y="1357304"/>
            <a:ext cx="1641998"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灭火器设置情况</a:t>
            </a:r>
            <a:endParaRPr lang="zh-CN" altLang="en-US" sz="1600" dirty="0">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4787390" y="1500180"/>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4358224" y="1928270"/>
            <a:ext cx="857256" cy="1076"/>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929058" y="1928808"/>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787390" y="2357436"/>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bwMode="auto">
          <a:xfrm>
            <a:off x="5001704" y="2214560"/>
            <a:ext cx="1641998"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灭火器完好情况</a:t>
            </a:r>
            <a:endParaRPr lang="zh-CN" altLang="en-US" sz="1600" dirty="0">
              <a:latin typeface="微软雅黑" panose="020B0503020204020204" pitchFamily="34" charset="-122"/>
              <a:ea typeface="微软雅黑" panose="020B0503020204020204" pitchFamily="34" charset="-122"/>
            </a:endParaRPr>
          </a:p>
        </p:txBody>
      </p:sp>
      <p:sp>
        <p:nvSpPr>
          <p:cNvPr id="79" name="TextBox 114"/>
          <p:cNvSpPr txBox="1"/>
          <p:nvPr/>
        </p:nvSpPr>
        <p:spPr>
          <a:xfrm>
            <a:off x="2643174" y="4000510"/>
            <a:ext cx="857256"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中控室</a:t>
            </a:r>
            <a:endParaRPr lang="zh-CN" altLang="en-US" sz="1600" kern="0" dirty="0">
              <a:latin typeface="Arial" panose="020B0604020202020204" pitchFamily="34" charset="0"/>
              <a:ea typeface="微软雅黑" panose="020B0503020204020204" pitchFamily="34" charset="-122"/>
            </a:endParaRPr>
          </a:p>
        </p:txBody>
      </p:sp>
      <p:grpSp>
        <p:nvGrpSpPr>
          <p:cNvPr id="8" name="圆圈3"/>
          <p:cNvGrpSpPr/>
          <p:nvPr/>
        </p:nvGrpSpPr>
        <p:grpSpPr bwMode="auto">
          <a:xfrm>
            <a:off x="2215093" y="4010659"/>
            <a:ext cx="302565" cy="302549"/>
            <a:chOff x="2928" y="2208"/>
            <a:chExt cx="262" cy="262"/>
          </a:xfrm>
          <a:solidFill>
            <a:srgbClr val="414455"/>
          </a:solidFill>
        </p:grpSpPr>
        <p:sp>
          <p:nvSpPr>
            <p:cNvPr id="81"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82"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84" name="矩形 83"/>
          <p:cNvSpPr/>
          <p:nvPr/>
        </p:nvSpPr>
        <p:spPr bwMode="auto">
          <a:xfrm>
            <a:off x="4357686" y="857238"/>
            <a:ext cx="3357586" cy="338554"/>
          </a:xfrm>
          <a:prstGeom prst="rect">
            <a:avLst/>
          </a:prstGeom>
        </p:spPr>
        <p:txBody>
          <a:bodyPr wrap="square">
            <a:spAutoFit/>
          </a:bodyPr>
          <a:lstStyle/>
          <a:p>
            <a:pPr>
              <a:defRPr/>
            </a:pPr>
            <a:r>
              <a:rPr lang="zh-CN" altLang="en-US" sz="1600" b="1" dirty="0" smtClean="0">
                <a:solidFill>
                  <a:srgbClr val="00B0F0"/>
                </a:solidFill>
                <a:latin typeface="微软雅黑" panose="020B0503020204020204" pitchFamily="34" charset="-122"/>
                <a:ea typeface="微软雅黑" panose="020B0503020204020204" pitchFamily="34" charset="-122"/>
              </a:rPr>
              <a:t>  特种设备检验和登记标志使用情况</a:t>
            </a:r>
            <a:endParaRPr lang="zh-CN" altLang="en-US" sz="1600" b="1" dirty="0">
              <a:solidFill>
                <a:srgbClr val="00B0F0"/>
              </a:solidFill>
              <a:latin typeface="微软雅黑" panose="020B0503020204020204" pitchFamily="34" charset="-122"/>
              <a:ea typeface="微软雅黑" panose="020B0503020204020204" pitchFamily="34" charset="-122"/>
            </a:endParaRPr>
          </a:p>
        </p:txBody>
      </p:sp>
      <p:cxnSp>
        <p:nvCxnSpPr>
          <p:cNvPr id="96" name="直接连接符 95"/>
          <p:cNvCxnSpPr/>
          <p:nvPr/>
        </p:nvCxnSpPr>
        <p:spPr>
          <a:xfrm>
            <a:off x="3571868" y="1000114"/>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bwMode="auto">
          <a:xfrm>
            <a:off x="5429256" y="3286130"/>
            <a:ext cx="1643074"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消防栓完好情况</a:t>
            </a:r>
            <a:endParaRPr lang="zh-CN" altLang="en-US" sz="1600" dirty="0">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4572000" y="3429006"/>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bwMode="auto">
          <a:xfrm>
            <a:off x="4286248" y="4000510"/>
            <a:ext cx="2071702"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消防中控室值班情况</a:t>
            </a:r>
            <a:endParaRPr lang="zh-CN" altLang="en-US" sz="1600" dirty="0">
              <a:latin typeface="微软雅黑" panose="020B0503020204020204" pitchFamily="34" charset="-122"/>
              <a:ea typeface="微软雅黑" panose="020B0503020204020204" pitchFamily="34" charset="-122"/>
            </a:endParaRPr>
          </a:p>
        </p:txBody>
      </p:sp>
      <p:cxnSp>
        <p:nvCxnSpPr>
          <p:cNvPr id="100" name="直接连接符 99"/>
          <p:cNvCxnSpPr/>
          <p:nvPr/>
        </p:nvCxnSpPr>
        <p:spPr>
          <a:xfrm>
            <a:off x="3428992" y="4143386"/>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500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285866"/>
            <a:ext cx="4286280" cy="2400657"/>
          </a:xfrm>
          <a:prstGeom prst="rect">
            <a:avLst/>
          </a:prstGeom>
        </p:spPr>
        <p:txBody>
          <a:bodyPr wrap="square">
            <a:spAutoFit/>
          </a:bodyPr>
          <a:lstStyle/>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合格的消防水带会印有</a:t>
            </a:r>
            <a:r>
              <a:rPr lang="en-US" altLang="zh-CN" sz="2000" dirty="0" smtClean="0">
                <a:solidFill>
                  <a:srgbClr val="002060"/>
                </a:solidFill>
                <a:latin typeface="微软雅黑" panose="020B0503020204020204" pitchFamily="34" charset="-122"/>
                <a:ea typeface="微软雅黑" panose="020B0503020204020204" pitchFamily="34" charset="-122"/>
              </a:rPr>
              <a:t>3C</a:t>
            </a:r>
            <a:r>
              <a:rPr lang="zh-CN" altLang="en-US" sz="2000" dirty="0" smtClean="0">
                <a:solidFill>
                  <a:srgbClr val="002060"/>
                </a:solidFill>
                <a:latin typeface="微软雅黑" panose="020B0503020204020204" pitchFamily="34" charset="-122"/>
                <a:ea typeface="微软雅黑" panose="020B0503020204020204" pitchFamily="34" charset="-122"/>
              </a:rPr>
              <a:t>标志，消防水带的内衬材料为橡胶、橡塑、乳胶或聚氨醋，并和检验报告一致</a:t>
            </a:r>
            <a:r>
              <a:rPr lang="en-US" altLang="zh-CN" sz="2000" dirty="0" smtClean="0">
                <a:solidFill>
                  <a:srgbClr val="002060"/>
                </a:solidFill>
                <a:latin typeface="微软雅黑" panose="020B0503020204020204" pitchFamily="34" charset="-122"/>
                <a:ea typeface="微软雅黑" panose="020B0503020204020204" pitchFamily="34" charset="-122"/>
              </a:rPr>
              <a:t>;</a:t>
            </a:r>
            <a:r>
              <a:rPr lang="zh-CN" altLang="en-US" sz="2000" dirty="0" smtClean="0">
                <a:solidFill>
                  <a:srgbClr val="002060"/>
                </a:solidFill>
                <a:latin typeface="微软雅黑" panose="020B0503020204020204" pitchFamily="34" charset="-122"/>
                <a:ea typeface="微软雅黑" panose="020B0503020204020204" pitchFamily="34" charset="-122"/>
              </a:rPr>
              <a:t>不合格的消防水带没有</a:t>
            </a:r>
            <a:r>
              <a:rPr lang="en-US" altLang="zh-CN" sz="2000" dirty="0" smtClean="0">
                <a:solidFill>
                  <a:srgbClr val="002060"/>
                </a:solidFill>
                <a:latin typeface="微软雅黑" panose="020B0503020204020204" pitchFamily="34" charset="-122"/>
                <a:ea typeface="微软雅黑" panose="020B0503020204020204" pitchFamily="34" charset="-122"/>
              </a:rPr>
              <a:t>3C</a:t>
            </a:r>
            <a:r>
              <a:rPr lang="zh-CN" altLang="en-US" sz="2000" dirty="0" smtClean="0">
                <a:solidFill>
                  <a:srgbClr val="002060"/>
                </a:solidFill>
                <a:latin typeface="微软雅黑" panose="020B0503020204020204" pitchFamily="34" charset="-122"/>
                <a:ea typeface="微软雅黑" panose="020B0503020204020204" pitchFamily="34" charset="-122"/>
              </a:rPr>
              <a:t>标志，并常出现长度、重量不符合要求的情况。</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pic>
        <p:nvPicPr>
          <p:cNvPr id="377858" name="Picture 2"/>
          <p:cNvPicPr>
            <a:picLocks noChangeAspect="1" noChangeArrowheads="1"/>
          </p:cNvPicPr>
          <p:nvPr/>
        </p:nvPicPr>
        <p:blipFill>
          <a:blip r:embed="rId1"/>
          <a:srcRect/>
          <a:stretch>
            <a:fillRect/>
          </a:stretch>
        </p:blipFill>
        <p:spPr bwMode="auto">
          <a:xfrm>
            <a:off x="5072066" y="1142990"/>
            <a:ext cx="3143250" cy="267652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8596" y="1357304"/>
            <a:ext cx="4286280" cy="1884618"/>
          </a:xfrm>
          <a:prstGeom prst="rect">
            <a:avLst/>
          </a:prstGeom>
        </p:spPr>
        <p:txBody>
          <a:bodyPr wrap="square">
            <a:spAutoFit/>
          </a:bodyPr>
          <a:lstStyle/>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合格的消火栓箱正面注有</a:t>
            </a:r>
            <a:r>
              <a:rPr lang="en-US" altLang="zh-CN" sz="2000" dirty="0" smtClean="0">
                <a:solidFill>
                  <a:srgbClr val="002060"/>
                </a:solidFill>
                <a:latin typeface="微软雅黑" panose="020B0503020204020204" pitchFamily="34" charset="-122"/>
                <a:ea typeface="微软雅黑" panose="020B0503020204020204" pitchFamily="34" charset="-122"/>
              </a:rPr>
              <a:t>“</a:t>
            </a:r>
            <a:r>
              <a:rPr lang="zh-CN" altLang="en-US" sz="2000" dirty="0" smtClean="0">
                <a:solidFill>
                  <a:srgbClr val="002060"/>
                </a:solidFill>
                <a:latin typeface="微软雅黑" panose="020B0503020204020204" pitchFamily="34" charset="-122"/>
                <a:ea typeface="微软雅黑" panose="020B0503020204020204" pitchFamily="34" charset="-122"/>
              </a:rPr>
              <a:t>消火栓</a:t>
            </a:r>
            <a:r>
              <a:rPr lang="en-US" altLang="zh-CN" sz="2000" dirty="0" smtClean="0">
                <a:solidFill>
                  <a:srgbClr val="002060"/>
                </a:solidFill>
                <a:latin typeface="微软雅黑" panose="020B0503020204020204" pitchFamily="34" charset="-122"/>
                <a:ea typeface="微软雅黑" panose="020B0503020204020204" pitchFamily="34" charset="-122"/>
              </a:rPr>
              <a:t>”</a:t>
            </a:r>
            <a:r>
              <a:rPr lang="zh-CN" altLang="en-US" sz="2000" dirty="0" smtClean="0">
                <a:solidFill>
                  <a:srgbClr val="002060"/>
                </a:solidFill>
                <a:latin typeface="微软雅黑" panose="020B0503020204020204" pitchFamily="34" charset="-122"/>
                <a:ea typeface="微软雅黑" panose="020B0503020204020204" pitchFamily="34" charset="-122"/>
              </a:rPr>
              <a:t>字样</a:t>
            </a:r>
            <a:r>
              <a:rPr lang="en-US" altLang="zh-CN" sz="2000" dirty="0" smtClean="0">
                <a:solidFill>
                  <a:srgbClr val="002060"/>
                </a:solidFill>
                <a:latin typeface="微软雅黑" panose="020B0503020204020204" pitchFamily="34" charset="-122"/>
                <a:ea typeface="微软雅黑" panose="020B0503020204020204" pitchFamily="34" charset="-122"/>
              </a:rPr>
              <a:t>,</a:t>
            </a:r>
            <a:r>
              <a:rPr lang="zh-CN" altLang="en-US" sz="2000" dirty="0" smtClean="0">
                <a:solidFill>
                  <a:srgbClr val="002060"/>
                </a:solidFill>
                <a:latin typeface="微软雅黑" panose="020B0503020204020204" pitchFamily="34" charset="-122"/>
                <a:ea typeface="微软雅黑" panose="020B0503020204020204" pitchFamily="34" charset="-122"/>
              </a:rPr>
              <a:t>开启角度不少于</a:t>
            </a:r>
            <a:r>
              <a:rPr lang="en-US" altLang="zh-CN" sz="2000" dirty="0" smtClean="0">
                <a:solidFill>
                  <a:srgbClr val="002060"/>
                </a:solidFill>
                <a:latin typeface="微软雅黑" panose="020B0503020204020204" pitchFamily="34" charset="-122"/>
                <a:ea typeface="微软雅黑" panose="020B0503020204020204" pitchFamily="34" charset="-122"/>
              </a:rPr>
              <a:t>160</a:t>
            </a:r>
            <a:r>
              <a:rPr lang="zh-CN" altLang="en-US" sz="2000" dirty="0" smtClean="0">
                <a:solidFill>
                  <a:srgbClr val="002060"/>
                </a:solidFill>
                <a:latin typeface="微软雅黑" panose="020B0503020204020204" pitchFamily="34" charset="-122"/>
                <a:ea typeface="微软雅黑" panose="020B0503020204020204" pitchFamily="34" charset="-122"/>
              </a:rPr>
              <a:t>度</a:t>
            </a:r>
            <a:r>
              <a:rPr lang="en-US" altLang="zh-CN" sz="2000" dirty="0" smtClean="0">
                <a:solidFill>
                  <a:srgbClr val="002060"/>
                </a:solidFill>
                <a:latin typeface="微软雅黑" panose="020B0503020204020204" pitchFamily="34" charset="-122"/>
                <a:ea typeface="微软雅黑" panose="020B0503020204020204" pitchFamily="34" charset="-122"/>
              </a:rPr>
              <a:t>;</a:t>
            </a:r>
            <a:r>
              <a:rPr lang="zh-CN" altLang="en-US" sz="2000" dirty="0" smtClean="0">
                <a:solidFill>
                  <a:srgbClr val="002060"/>
                </a:solidFill>
                <a:latin typeface="微软雅黑" panose="020B0503020204020204" pitchFamily="34" charset="-122"/>
                <a:ea typeface="微软雅黑" panose="020B0503020204020204" pitchFamily="34" charset="-122"/>
              </a:rPr>
              <a:t>不合格的消火栓箱一般具有开关和缝不严或关不上的情况。 </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pic>
        <p:nvPicPr>
          <p:cNvPr id="378883" name="Picture 3"/>
          <p:cNvPicPr>
            <a:picLocks noChangeAspect="1" noChangeArrowheads="1"/>
          </p:cNvPicPr>
          <p:nvPr/>
        </p:nvPicPr>
        <p:blipFill>
          <a:blip r:embed="rId1"/>
          <a:srcRect/>
          <a:stretch>
            <a:fillRect/>
          </a:stretch>
        </p:blipFill>
        <p:spPr bwMode="auto">
          <a:xfrm>
            <a:off x="5705475" y="142858"/>
            <a:ext cx="3438525" cy="44577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2844" y="1571618"/>
            <a:ext cx="4286280" cy="1884618"/>
          </a:xfrm>
          <a:prstGeom prst="rect">
            <a:avLst/>
          </a:prstGeom>
        </p:spPr>
        <p:txBody>
          <a:bodyPr wrap="square">
            <a:spAutoFit/>
          </a:bodyPr>
          <a:lstStyle/>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合格的消防水枪采用耐腐蚀性材料制造，表面无结疤、裂纹及孔眼</a:t>
            </a:r>
            <a:r>
              <a:rPr lang="en-US" altLang="zh-CN" sz="2000" dirty="0" smtClean="0">
                <a:solidFill>
                  <a:srgbClr val="002060"/>
                </a:solidFill>
                <a:latin typeface="微软雅黑" panose="020B0503020204020204" pitchFamily="34" charset="-122"/>
                <a:ea typeface="微软雅黑" panose="020B0503020204020204" pitchFamily="34" charset="-122"/>
              </a:rPr>
              <a:t>;</a:t>
            </a:r>
            <a:r>
              <a:rPr lang="zh-CN" altLang="en-US" sz="2000" dirty="0" smtClean="0">
                <a:solidFill>
                  <a:srgbClr val="002060"/>
                </a:solidFill>
                <a:latin typeface="微软雅黑" panose="020B0503020204020204" pitchFamily="34" charset="-122"/>
                <a:ea typeface="微软雅黑" panose="020B0503020204020204" pitchFamily="34" charset="-122"/>
              </a:rPr>
              <a:t>不合格的消防水枪在进行跌落试验后，会出现破裂现象，不能正常使用。</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pic>
        <p:nvPicPr>
          <p:cNvPr id="379906" name="Picture 2"/>
          <p:cNvPicPr>
            <a:picLocks noChangeAspect="1" noChangeArrowheads="1"/>
          </p:cNvPicPr>
          <p:nvPr/>
        </p:nvPicPr>
        <p:blipFill>
          <a:blip r:embed="rId1"/>
          <a:srcRect/>
          <a:stretch>
            <a:fillRect/>
          </a:stretch>
        </p:blipFill>
        <p:spPr bwMode="auto">
          <a:xfrm>
            <a:off x="4800987" y="642924"/>
            <a:ext cx="4343013" cy="382904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1"/>
          <a:srcRect/>
          <a:stretch>
            <a:fillRect/>
          </a:stretch>
        </p:blipFill>
        <p:spPr bwMode="auto">
          <a:xfrm>
            <a:off x="714348" y="1214428"/>
            <a:ext cx="2038350" cy="2771775"/>
          </a:xfrm>
          <a:prstGeom prst="rect">
            <a:avLst/>
          </a:prstGeom>
          <a:noFill/>
          <a:ln w="9525">
            <a:noFill/>
            <a:miter lim="800000"/>
            <a:headEnd/>
            <a:tailEnd/>
          </a:ln>
          <a:effectLst/>
        </p:spPr>
      </p:pic>
      <p:pic>
        <p:nvPicPr>
          <p:cNvPr id="143363" name="Picture 3"/>
          <p:cNvPicPr>
            <a:picLocks noChangeAspect="1" noChangeArrowheads="1"/>
          </p:cNvPicPr>
          <p:nvPr/>
        </p:nvPicPr>
        <p:blipFill>
          <a:blip r:embed="rId2"/>
          <a:srcRect/>
          <a:stretch>
            <a:fillRect/>
          </a:stretch>
        </p:blipFill>
        <p:spPr bwMode="auto">
          <a:xfrm>
            <a:off x="3786182" y="642924"/>
            <a:ext cx="3419475" cy="393382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图片 176" descr="Screenshot_2017-09-11-07-20-03"/>
          <p:cNvPicPr>
            <a:picLocks noChangeAspect="1" noChangeArrowheads="1"/>
          </p:cNvPicPr>
          <p:nvPr/>
        </p:nvPicPr>
        <p:blipFill>
          <a:blip r:embed="rId1"/>
          <a:srcRect/>
          <a:stretch>
            <a:fillRect/>
          </a:stretch>
        </p:blipFill>
        <p:spPr bwMode="auto">
          <a:xfrm>
            <a:off x="4803746" y="3175"/>
            <a:ext cx="3606800" cy="2065965"/>
          </a:xfrm>
          <a:prstGeom prst="rect">
            <a:avLst/>
          </a:prstGeom>
          <a:noFill/>
          <a:ln w="9525">
            <a:noFill/>
            <a:miter lim="800000"/>
            <a:headEnd/>
            <a:tailEnd/>
          </a:ln>
          <a:effectLst/>
        </p:spPr>
      </p:pic>
      <p:pic>
        <p:nvPicPr>
          <p:cNvPr id="315395" name="图片 189" descr="QQ截图20171103153359"/>
          <p:cNvPicPr>
            <a:picLocks noChangeAspect="1" noChangeArrowheads="1"/>
          </p:cNvPicPr>
          <p:nvPr/>
        </p:nvPicPr>
        <p:blipFill>
          <a:blip r:embed="rId2"/>
          <a:srcRect/>
          <a:stretch>
            <a:fillRect/>
          </a:stretch>
        </p:blipFill>
        <p:spPr bwMode="auto">
          <a:xfrm>
            <a:off x="365096" y="2641601"/>
            <a:ext cx="3517900" cy="2359041"/>
          </a:xfrm>
          <a:prstGeom prst="rect">
            <a:avLst/>
          </a:prstGeom>
          <a:noFill/>
          <a:ln w="9525">
            <a:noFill/>
            <a:miter lim="800000"/>
            <a:headEnd/>
            <a:tailEnd/>
          </a:ln>
          <a:effectLst/>
        </p:spPr>
      </p:pic>
      <p:pic>
        <p:nvPicPr>
          <p:cNvPr id="315396" name="图片 193" descr="Screenshot_2017-09-11-07-33-51"/>
          <p:cNvPicPr>
            <a:picLocks noChangeAspect="1" noChangeArrowheads="1"/>
          </p:cNvPicPr>
          <p:nvPr/>
        </p:nvPicPr>
        <p:blipFill>
          <a:blip r:embed="rId3"/>
          <a:srcRect/>
          <a:stretch>
            <a:fillRect/>
          </a:stretch>
        </p:blipFill>
        <p:spPr bwMode="auto">
          <a:xfrm>
            <a:off x="4891058" y="2578100"/>
            <a:ext cx="3522663" cy="2291185"/>
          </a:xfrm>
          <a:prstGeom prst="rect">
            <a:avLst/>
          </a:prstGeom>
          <a:noFill/>
          <a:ln w="9525">
            <a:noFill/>
            <a:miter lim="800000"/>
            <a:headEnd/>
            <a:tailEnd/>
          </a:ln>
          <a:effectLst/>
        </p:spPr>
      </p:pic>
      <p:pic>
        <p:nvPicPr>
          <p:cNvPr id="315397" name="图片 194" descr="QQ截图20171103152557"/>
          <p:cNvPicPr>
            <a:picLocks noChangeAspect="1" noChangeArrowheads="1"/>
          </p:cNvPicPr>
          <p:nvPr/>
        </p:nvPicPr>
        <p:blipFill>
          <a:blip r:embed="rId4"/>
          <a:srcRect/>
          <a:stretch>
            <a:fillRect/>
          </a:stretch>
        </p:blipFill>
        <p:spPr bwMode="auto">
          <a:xfrm>
            <a:off x="357158" y="0"/>
            <a:ext cx="3521075" cy="2164138"/>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网线"/>
          <p:cNvGrpSpPr/>
          <p:nvPr/>
        </p:nvGrpSpPr>
        <p:grpSpPr bwMode="auto">
          <a:xfrm>
            <a:off x="785786" y="928676"/>
            <a:ext cx="3163922" cy="3329037"/>
            <a:chOff x="1937437" y="1332541"/>
            <a:chExt cx="3986578" cy="4192919"/>
          </a:xfrm>
        </p:grpSpPr>
        <p:sp>
          <p:nvSpPr>
            <p:cNvPr id="11" name="Line 16"/>
            <p:cNvSpPr>
              <a:spLocks noChangeShapeType="1"/>
            </p:cNvSpPr>
            <p:nvPr/>
          </p:nvSpPr>
          <p:spPr bwMode="gray">
            <a:xfrm>
              <a:off x="1937437" y="3430588"/>
              <a:ext cx="3986578" cy="0"/>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3" name="Line 17"/>
            <p:cNvSpPr>
              <a:spLocks noChangeShapeType="1"/>
            </p:cNvSpPr>
            <p:nvPr/>
          </p:nvSpPr>
          <p:spPr bwMode="gray">
            <a:xfrm>
              <a:off x="3931520" y="1332541"/>
              <a:ext cx="0" cy="4192919"/>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4" name="Oval 10"/>
            <p:cNvSpPr>
              <a:spLocks noChangeArrowheads="1"/>
            </p:cNvSpPr>
            <p:nvPr/>
          </p:nvSpPr>
          <p:spPr bwMode="gray">
            <a:xfrm>
              <a:off x="2332760" y="1808648"/>
              <a:ext cx="3192756" cy="3216899"/>
            </a:xfrm>
            <a:prstGeom prst="ellipse">
              <a:avLst/>
            </a:prstGeom>
            <a:noFill/>
            <a:ln w="9525">
              <a:solidFill>
                <a:srgbClr val="B2B2B2">
                  <a:alpha val="50000"/>
                </a:srgbClr>
              </a:solidFill>
              <a:rou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5" name="Oval 15"/>
            <p:cNvSpPr>
              <a:spLocks noChangeArrowheads="1"/>
            </p:cNvSpPr>
            <p:nvPr/>
          </p:nvSpPr>
          <p:spPr bwMode="auto">
            <a:xfrm>
              <a:off x="2135892" y="1600749"/>
              <a:ext cx="3608719" cy="3643808"/>
            </a:xfrm>
            <a:prstGeom prst="ellipse">
              <a:avLst/>
            </a:prstGeom>
            <a:noFill/>
            <a:ln w="19050">
              <a:solidFill>
                <a:srgbClr val="B2B2B2">
                  <a:alpha val="5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grpSp>
        <p:nvGrpSpPr>
          <p:cNvPr id="3" name="标题"/>
          <p:cNvGrpSpPr/>
          <p:nvPr/>
        </p:nvGrpSpPr>
        <p:grpSpPr bwMode="auto">
          <a:xfrm>
            <a:off x="1301837" y="1528550"/>
            <a:ext cx="2117958" cy="2160256"/>
            <a:chOff x="579" y="1589"/>
            <a:chExt cx="1358" cy="1358"/>
          </a:xfrm>
          <a:solidFill>
            <a:srgbClr val="414455"/>
          </a:solidFill>
        </p:grpSpPr>
        <p:sp>
          <p:nvSpPr>
            <p:cNvPr id="17" name="Oval 12"/>
            <p:cNvSpPr>
              <a:spLocks noChangeArrowheads="1"/>
            </p:cNvSpPr>
            <p:nvPr/>
          </p:nvSpPr>
          <p:spPr bwMode="gray">
            <a:xfrm>
              <a:off x="579" y="1589"/>
              <a:ext cx="1358" cy="1358"/>
            </a:xfrm>
            <a:prstGeom prst="ellipse">
              <a:avLst/>
            </a:prstGeom>
            <a:grpFill/>
            <a:ln w="38100">
              <a:solidFill>
                <a:srgbClr val="F8F8F8"/>
              </a:solidFill>
              <a:round/>
            </a:ln>
            <a:effec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8" name="Oval 13"/>
            <p:cNvSpPr>
              <a:spLocks noChangeArrowheads="1"/>
            </p:cNvSpPr>
            <p:nvPr/>
          </p:nvSpPr>
          <p:spPr bwMode="gray">
            <a:xfrm>
              <a:off x="635" y="1642"/>
              <a:ext cx="1245" cy="1246"/>
            </a:xfrm>
            <a:prstGeom prst="ellipse">
              <a:avLst/>
            </a:prstGeom>
            <a:grp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14:hiddenLine>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9" name="Oval 14"/>
            <p:cNvSpPr>
              <a:spLocks noChangeArrowheads="1"/>
            </p:cNvSpPr>
            <p:nvPr/>
          </p:nvSpPr>
          <p:spPr bwMode="gray">
            <a:xfrm>
              <a:off x="865" y="1880"/>
              <a:ext cx="797" cy="798"/>
            </a:xfrm>
            <a:prstGeom prst="ellipse">
              <a:avLst/>
            </a:prstGeom>
            <a:grpFill/>
            <a:ln>
              <a:noFill/>
            </a:ln>
            <a:effectLst/>
            <a:extLst>
              <a:ext uri="{91240B29-F687-4F45-9708-019B960494DF}">
                <a14:hiddenLine xmlns:a14="http://schemas.microsoft.com/office/drawing/2010/main" w="9525">
                  <a:solidFill>
                    <a:srgbClr val="B2B2B2"/>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fontAlgn="auto" hangingPunct="1">
                <a:spcBef>
                  <a:spcPts val="0"/>
                </a:spcBef>
                <a:spcAft>
                  <a:spcPts val="0"/>
                </a:spcAft>
                <a:defRPr/>
              </a:pPr>
              <a:endParaRPr lang="zh-CN" altLang="en-US" sz="2000" b="1" kern="0" dirty="0">
                <a:solidFill>
                  <a:srgbClr val="FFFFFF"/>
                </a:solidFill>
                <a:latin typeface="Arial" panose="020B0604020202020204" pitchFamily="34" charset="0"/>
                <a:ea typeface="微软雅黑" panose="020B0503020204020204" pitchFamily="34" charset="-122"/>
              </a:endParaRPr>
            </a:p>
          </p:txBody>
        </p:sp>
      </p:grpSp>
      <p:sp>
        <p:nvSpPr>
          <p:cNvPr id="43" name="矩形 42"/>
          <p:cNvSpPr/>
          <p:nvPr/>
        </p:nvSpPr>
        <p:spPr>
          <a:xfrm>
            <a:off x="1785918" y="2357436"/>
            <a:ext cx="1107996" cy="396583"/>
          </a:xfrm>
          <a:prstGeom prst="rect">
            <a:avLst/>
          </a:prstGeom>
        </p:spPr>
        <p:txBody>
          <a:bodyPr wrap="none">
            <a:spAutoFit/>
          </a:bodyPr>
          <a:lstStyle/>
          <a:p>
            <a:pPr>
              <a:lnSpc>
                <a:spcPct val="120000"/>
              </a:lnSpc>
            </a:pPr>
            <a:r>
              <a:rPr lang="zh-CN" altLang="en-US" b="1" dirty="0" smtClean="0">
                <a:solidFill>
                  <a:schemeClr val="bg1"/>
                </a:solidFill>
                <a:latin typeface="微软雅黑" panose="020B0503020204020204" pitchFamily="34" charset="-122"/>
                <a:ea typeface="微软雅黑" panose="020B0503020204020204" pitchFamily="34" charset="-122"/>
              </a:rPr>
              <a:t>设备设施</a:t>
            </a: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grpSp>
        <p:nvGrpSpPr>
          <p:cNvPr id="4" name="圆圈3"/>
          <p:cNvGrpSpPr/>
          <p:nvPr/>
        </p:nvGrpSpPr>
        <p:grpSpPr bwMode="auto">
          <a:xfrm>
            <a:off x="357158" y="642924"/>
            <a:ext cx="785818" cy="785818"/>
            <a:chOff x="2928" y="2208"/>
            <a:chExt cx="262" cy="262"/>
          </a:xfrm>
          <a:solidFill>
            <a:srgbClr val="414455"/>
          </a:solidFill>
        </p:grpSpPr>
        <p:sp>
          <p:nvSpPr>
            <p:cNvPr id="20"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21"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sp>
        <p:nvSpPr>
          <p:cNvPr id="22" name="矩形 21"/>
          <p:cNvSpPr/>
          <p:nvPr/>
        </p:nvSpPr>
        <p:spPr>
          <a:xfrm>
            <a:off x="428596" y="785800"/>
            <a:ext cx="714380" cy="584775"/>
          </a:xfrm>
          <a:prstGeom prst="rect">
            <a:avLst/>
          </a:prstGeom>
        </p:spPr>
        <p:txBody>
          <a:bodyPr wrap="squar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12</a:t>
            </a:r>
            <a:endParaRPr lang="zh-CN" altLang="en-US" sz="3200" dirty="0"/>
          </a:p>
        </p:txBody>
      </p:sp>
      <p:sp>
        <p:nvSpPr>
          <p:cNvPr id="53" name="TextBox 114"/>
          <p:cNvSpPr txBox="1"/>
          <p:nvPr/>
        </p:nvSpPr>
        <p:spPr>
          <a:xfrm>
            <a:off x="3785635" y="3275981"/>
            <a:ext cx="857803"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 消防栓</a:t>
            </a:r>
            <a:endParaRPr lang="zh-CN" altLang="en-US" sz="1600" kern="0" dirty="0">
              <a:latin typeface="Arial" panose="020B0604020202020204" pitchFamily="34" charset="0"/>
              <a:ea typeface="微软雅黑" panose="020B0503020204020204" pitchFamily="34" charset="-122"/>
            </a:endParaRPr>
          </a:p>
        </p:txBody>
      </p:sp>
      <p:grpSp>
        <p:nvGrpSpPr>
          <p:cNvPr id="5" name="圆圈3"/>
          <p:cNvGrpSpPr/>
          <p:nvPr/>
        </p:nvGrpSpPr>
        <p:grpSpPr bwMode="auto">
          <a:xfrm>
            <a:off x="3500430" y="1714494"/>
            <a:ext cx="302565" cy="302549"/>
            <a:chOff x="2928" y="2208"/>
            <a:chExt cx="262" cy="262"/>
          </a:xfrm>
          <a:solidFill>
            <a:srgbClr val="414455"/>
          </a:solidFill>
        </p:grpSpPr>
        <p:sp>
          <p:nvSpPr>
            <p:cNvPr id="55"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6"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cxnSp>
        <p:nvCxnSpPr>
          <p:cNvPr id="138" name="直接连接符 137"/>
          <p:cNvCxnSpPr/>
          <p:nvPr/>
        </p:nvCxnSpPr>
        <p:spPr>
          <a:xfrm>
            <a:off x="4573667" y="5500709"/>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47" name="TextBox 114"/>
          <p:cNvSpPr txBox="1"/>
          <p:nvPr/>
        </p:nvSpPr>
        <p:spPr>
          <a:xfrm>
            <a:off x="2643174" y="857238"/>
            <a:ext cx="2286016"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特种设备</a:t>
            </a:r>
            <a:endParaRPr lang="zh-CN" altLang="en-US" sz="1600" kern="0" dirty="0">
              <a:latin typeface="Arial" panose="020B0604020202020204" pitchFamily="34" charset="0"/>
              <a:ea typeface="微软雅黑" panose="020B0503020204020204" pitchFamily="34" charset="-122"/>
            </a:endParaRPr>
          </a:p>
        </p:txBody>
      </p:sp>
      <p:grpSp>
        <p:nvGrpSpPr>
          <p:cNvPr id="6" name="圆圈3"/>
          <p:cNvGrpSpPr/>
          <p:nvPr/>
        </p:nvGrpSpPr>
        <p:grpSpPr bwMode="auto">
          <a:xfrm>
            <a:off x="2214546" y="4000510"/>
            <a:ext cx="302565" cy="302549"/>
            <a:chOff x="2928" y="2208"/>
            <a:chExt cx="262" cy="262"/>
          </a:xfrm>
          <a:solidFill>
            <a:srgbClr val="006600"/>
          </a:solidFill>
        </p:grpSpPr>
        <p:sp>
          <p:nvSpPr>
            <p:cNvPr id="49"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0"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51" name="TextBox 114"/>
          <p:cNvSpPr txBox="1"/>
          <p:nvPr/>
        </p:nvSpPr>
        <p:spPr>
          <a:xfrm>
            <a:off x="3857620" y="1643056"/>
            <a:ext cx="1071570"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 灭火器</a:t>
            </a:r>
            <a:endParaRPr lang="zh-CN" altLang="en-US" sz="1600" kern="0" dirty="0">
              <a:latin typeface="Arial" panose="020B0604020202020204" pitchFamily="34" charset="0"/>
              <a:ea typeface="微软雅黑" panose="020B0503020204020204" pitchFamily="34" charset="-122"/>
            </a:endParaRPr>
          </a:p>
        </p:txBody>
      </p:sp>
      <p:grpSp>
        <p:nvGrpSpPr>
          <p:cNvPr id="7" name="圆圈3"/>
          <p:cNvGrpSpPr/>
          <p:nvPr/>
        </p:nvGrpSpPr>
        <p:grpSpPr bwMode="auto">
          <a:xfrm>
            <a:off x="2214546" y="857238"/>
            <a:ext cx="302565" cy="302549"/>
            <a:chOff x="2928" y="2208"/>
            <a:chExt cx="262" cy="262"/>
          </a:xfrm>
          <a:solidFill>
            <a:srgbClr val="414455"/>
          </a:solidFill>
        </p:grpSpPr>
        <p:sp>
          <p:nvSpPr>
            <p:cNvPr id="54"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7"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58" name="矩形 57"/>
          <p:cNvSpPr/>
          <p:nvPr/>
        </p:nvSpPr>
        <p:spPr bwMode="auto">
          <a:xfrm>
            <a:off x="5001705" y="1357304"/>
            <a:ext cx="1641998"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灭火器设置情况</a:t>
            </a:r>
            <a:endParaRPr lang="zh-CN" altLang="en-US" sz="1600" dirty="0">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4787390" y="1500180"/>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4358224" y="1928270"/>
            <a:ext cx="857256" cy="1076"/>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929058" y="1928808"/>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787390" y="2357436"/>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bwMode="auto">
          <a:xfrm>
            <a:off x="5001704" y="2214560"/>
            <a:ext cx="1641998"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灭火器完好情况</a:t>
            </a:r>
            <a:endParaRPr lang="zh-CN" altLang="en-US" sz="1600" dirty="0">
              <a:latin typeface="微软雅黑" panose="020B0503020204020204" pitchFamily="34" charset="-122"/>
              <a:ea typeface="微软雅黑" panose="020B0503020204020204" pitchFamily="34" charset="-122"/>
            </a:endParaRPr>
          </a:p>
        </p:txBody>
      </p:sp>
      <p:sp>
        <p:nvSpPr>
          <p:cNvPr id="79" name="TextBox 114"/>
          <p:cNvSpPr txBox="1"/>
          <p:nvPr/>
        </p:nvSpPr>
        <p:spPr>
          <a:xfrm>
            <a:off x="2643174" y="4000510"/>
            <a:ext cx="857256"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中控室</a:t>
            </a:r>
            <a:endParaRPr lang="zh-CN" altLang="en-US" sz="1600" kern="0" dirty="0">
              <a:latin typeface="Arial" panose="020B0604020202020204" pitchFamily="34" charset="0"/>
              <a:ea typeface="微软雅黑" panose="020B0503020204020204" pitchFamily="34" charset="-122"/>
            </a:endParaRPr>
          </a:p>
        </p:txBody>
      </p:sp>
      <p:grpSp>
        <p:nvGrpSpPr>
          <p:cNvPr id="8" name="圆圈3"/>
          <p:cNvGrpSpPr/>
          <p:nvPr/>
        </p:nvGrpSpPr>
        <p:grpSpPr bwMode="auto">
          <a:xfrm>
            <a:off x="3428992" y="3286130"/>
            <a:ext cx="302565" cy="302549"/>
            <a:chOff x="2928" y="2208"/>
            <a:chExt cx="262" cy="262"/>
          </a:xfrm>
          <a:solidFill>
            <a:srgbClr val="414455"/>
          </a:solidFill>
        </p:grpSpPr>
        <p:sp>
          <p:nvSpPr>
            <p:cNvPr id="81"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82"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84" name="矩形 83"/>
          <p:cNvSpPr/>
          <p:nvPr/>
        </p:nvSpPr>
        <p:spPr bwMode="auto">
          <a:xfrm>
            <a:off x="4357686" y="857238"/>
            <a:ext cx="3357586"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  特种设备检验和登记标志使用情况</a:t>
            </a:r>
            <a:endParaRPr lang="zh-CN" altLang="en-US" sz="1600" dirty="0">
              <a:latin typeface="微软雅黑" panose="020B0503020204020204" pitchFamily="34" charset="-122"/>
              <a:ea typeface="微软雅黑" panose="020B0503020204020204" pitchFamily="34" charset="-122"/>
            </a:endParaRPr>
          </a:p>
        </p:txBody>
      </p:sp>
      <p:cxnSp>
        <p:nvCxnSpPr>
          <p:cNvPr id="96" name="直接连接符 95"/>
          <p:cNvCxnSpPr/>
          <p:nvPr/>
        </p:nvCxnSpPr>
        <p:spPr>
          <a:xfrm>
            <a:off x="3571868" y="1000114"/>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bwMode="auto">
          <a:xfrm>
            <a:off x="5429256" y="3286130"/>
            <a:ext cx="1643074"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消防栓完好情况</a:t>
            </a:r>
            <a:endParaRPr lang="zh-CN" altLang="en-US" sz="1600" dirty="0">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4572000" y="3429006"/>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bwMode="auto">
          <a:xfrm>
            <a:off x="4286248" y="4000510"/>
            <a:ext cx="2071702" cy="338554"/>
          </a:xfrm>
          <a:prstGeom prst="rect">
            <a:avLst/>
          </a:prstGeom>
        </p:spPr>
        <p:txBody>
          <a:bodyPr wrap="square">
            <a:spAutoFit/>
          </a:bodyPr>
          <a:lstStyle/>
          <a:p>
            <a:pPr>
              <a:defRPr/>
            </a:pPr>
            <a:r>
              <a:rPr lang="zh-CN" altLang="en-US" sz="1600" b="1" dirty="0" smtClean="0">
                <a:solidFill>
                  <a:srgbClr val="00B0F0"/>
                </a:solidFill>
                <a:latin typeface="微软雅黑" panose="020B0503020204020204" pitchFamily="34" charset="-122"/>
                <a:ea typeface="微软雅黑" panose="020B0503020204020204" pitchFamily="34" charset="-122"/>
              </a:rPr>
              <a:t>消防中控室值班情况</a:t>
            </a:r>
            <a:endParaRPr lang="zh-CN" altLang="en-US" sz="1600" b="1" dirty="0">
              <a:solidFill>
                <a:srgbClr val="00B0F0"/>
              </a:solidFill>
              <a:latin typeface="微软雅黑" panose="020B0503020204020204" pitchFamily="34" charset="-122"/>
              <a:ea typeface="微软雅黑" panose="020B0503020204020204" pitchFamily="34" charset="-122"/>
            </a:endParaRPr>
          </a:p>
        </p:txBody>
      </p:sp>
      <p:cxnSp>
        <p:nvCxnSpPr>
          <p:cNvPr id="100" name="直接连接符 99"/>
          <p:cNvCxnSpPr/>
          <p:nvPr/>
        </p:nvCxnSpPr>
        <p:spPr>
          <a:xfrm>
            <a:off x="3428992" y="4143386"/>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5000">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296"/>
            <a:ext cx="198002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十二、设备设施</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3" name="矩形 2"/>
          <p:cNvSpPr/>
          <p:nvPr/>
        </p:nvSpPr>
        <p:spPr>
          <a:xfrm>
            <a:off x="0" y="714362"/>
            <a:ext cx="172354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（三）中控室</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285720" y="2214560"/>
            <a:ext cx="8215370" cy="1422954"/>
          </a:xfrm>
          <a:prstGeom prst="rect">
            <a:avLst/>
          </a:prstGeom>
        </p:spPr>
        <p:txBody>
          <a:bodyPr wrap="square">
            <a:spAutoFit/>
          </a:bodyPr>
          <a:lstStyle/>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消防控制室管理应符合下列要求： </a:t>
            </a:r>
            <a:endParaRPr lang="zh-CN" altLang="en-US" sz="20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实行每日</a:t>
            </a:r>
            <a:r>
              <a:rPr lang="en-US" altLang="zh-CN" sz="2000" dirty="0" smtClean="0">
                <a:solidFill>
                  <a:srgbClr val="002060"/>
                </a:solidFill>
                <a:latin typeface="微软雅黑" panose="020B0503020204020204" pitchFamily="34" charset="-122"/>
                <a:ea typeface="微软雅黑" panose="020B0503020204020204" pitchFamily="34" charset="-122"/>
              </a:rPr>
              <a:t>24h</a:t>
            </a:r>
            <a:r>
              <a:rPr lang="zh-CN" altLang="en-US" sz="2000" dirty="0" smtClean="0">
                <a:solidFill>
                  <a:srgbClr val="002060"/>
                </a:solidFill>
                <a:latin typeface="微软雅黑" panose="020B0503020204020204" pitchFamily="34" charset="-122"/>
                <a:ea typeface="微软雅黑" panose="020B0503020204020204" pitchFamily="34" charset="-122"/>
              </a:rPr>
              <a:t>专人值班制度，每班不应少于</a:t>
            </a:r>
            <a:r>
              <a:rPr lang="en-US" altLang="zh-CN" sz="2000" dirty="0" smtClean="0">
                <a:solidFill>
                  <a:srgbClr val="002060"/>
                </a:solidFill>
                <a:latin typeface="微软雅黑" panose="020B0503020204020204" pitchFamily="34" charset="-122"/>
                <a:ea typeface="微软雅黑" panose="020B0503020204020204" pitchFamily="34" charset="-122"/>
              </a:rPr>
              <a:t>2</a:t>
            </a:r>
            <a:r>
              <a:rPr lang="zh-CN" altLang="en-US" sz="2000" dirty="0" smtClean="0">
                <a:solidFill>
                  <a:srgbClr val="002060"/>
                </a:solidFill>
                <a:latin typeface="微软雅黑" panose="020B0503020204020204" pitchFamily="34" charset="-122"/>
                <a:ea typeface="微软雅黑" panose="020B0503020204020204" pitchFamily="34" charset="-122"/>
              </a:rPr>
              <a:t>人，值班人员应持有消防控制室操作职业资格证书。</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0" y="1142990"/>
            <a:ext cx="3066865" cy="400110"/>
          </a:xfrm>
          <a:prstGeom prst="rect">
            <a:avLst/>
          </a:prstGeom>
        </p:spPr>
        <p:txBody>
          <a:bodyPr wrap="none">
            <a:spAutoFit/>
          </a:bodyPr>
          <a:lstStyle/>
          <a:p>
            <a:pPr>
              <a:defRPr/>
            </a:pPr>
            <a:r>
              <a:rPr lang="en-US" altLang="zh-CN" sz="2000" b="1" dirty="0" smtClean="0">
                <a:solidFill>
                  <a:srgbClr val="002060"/>
                </a:solidFill>
                <a:latin typeface="微软雅黑" panose="020B0503020204020204" pitchFamily="34" charset="-122"/>
                <a:ea typeface="微软雅黑" panose="020B0503020204020204" pitchFamily="34" charset="-122"/>
              </a:rPr>
              <a:t>38</a:t>
            </a:r>
            <a:r>
              <a:rPr lang="zh-CN" altLang="en-US" sz="2000" b="1" dirty="0" smtClean="0">
                <a:solidFill>
                  <a:srgbClr val="002060"/>
                </a:solidFill>
                <a:latin typeface="微软雅黑" panose="020B0503020204020204" pitchFamily="34" charset="-122"/>
                <a:ea typeface="微软雅黑" panose="020B0503020204020204" pitchFamily="34" charset="-122"/>
              </a:rPr>
              <a:t>、消防中控室值班情况</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642910" y="1714494"/>
            <a:ext cx="7215238" cy="400110"/>
          </a:xfrm>
          <a:prstGeom prst="rect">
            <a:avLst/>
          </a:prstGeom>
        </p:spPr>
        <p:txBody>
          <a:bodyPr wrap="square">
            <a:spAutoFit/>
          </a:bodyPr>
          <a:lstStyle/>
          <a:p>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消防控制室通用技术要求</a:t>
            </a:r>
            <a:r>
              <a:rPr lang="en-US" altLang="zh-CN" sz="2000" dirty="0" smtClean="0">
                <a:solidFill>
                  <a:srgbClr val="FF0000"/>
                </a:solidFill>
                <a:latin typeface="微软雅黑" panose="020B0503020204020204" pitchFamily="34" charset="-122"/>
                <a:ea typeface="微软雅黑" panose="020B0503020204020204" pitchFamily="34" charset="-122"/>
              </a:rPr>
              <a:t>》(GB25506-2010</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4.2.1</a:t>
            </a:r>
            <a:endParaRPr lang="zh-CN" altLang="en-US" sz="20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910" y="928676"/>
            <a:ext cx="6929486" cy="400110"/>
          </a:xfrm>
          <a:prstGeom prst="rect">
            <a:avLst/>
          </a:prstGeom>
        </p:spPr>
        <p:txBody>
          <a:bodyPr wrap="squar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本条内容主要通过对查阅相关资料和现场实际情况进行检查：</a:t>
            </a:r>
            <a:endParaRPr lang="en-US" altLang="zh-CN" sz="2000" b="1" dirty="0" smtClean="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714348" y="1571618"/>
            <a:ext cx="6786610" cy="1422954"/>
          </a:xfrm>
          <a:prstGeom prst="rect">
            <a:avLst/>
          </a:prstGeom>
        </p:spPr>
        <p:txBody>
          <a:bodyPr wrap="square">
            <a:spAutoFit/>
          </a:bodyPr>
          <a:lstStyle/>
          <a:p>
            <a:pPr indent="457200">
              <a:lnSpc>
                <a:spcPct val="150000"/>
              </a:lnSpc>
            </a:pPr>
            <a:r>
              <a:rPr lang="en-US" altLang="zh-CN" sz="2000" dirty="0" smtClean="0">
                <a:solidFill>
                  <a:srgbClr val="002060"/>
                </a:solidFill>
                <a:latin typeface="微软雅黑" panose="020B0503020204020204" pitchFamily="34" charset="-122"/>
                <a:ea typeface="微软雅黑" panose="020B0503020204020204" pitchFamily="34" charset="-122"/>
              </a:rPr>
              <a:t>1</a:t>
            </a:r>
            <a:r>
              <a:rPr lang="zh-CN" altLang="en-US" sz="2000" dirty="0" smtClean="0">
                <a:solidFill>
                  <a:srgbClr val="002060"/>
                </a:solidFill>
                <a:latin typeface="微软雅黑" panose="020B0503020204020204" pitchFamily="34" charset="-122"/>
                <a:ea typeface="微软雅黑" panose="020B0503020204020204" pitchFamily="34" charset="-122"/>
              </a:rPr>
              <a:t>、查看消防控制室值班制度；</a:t>
            </a:r>
            <a:endParaRPr lang="en-US" altLang="zh-CN" sz="20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en-US" altLang="zh-CN" sz="2000" dirty="0" smtClean="0">
                <a:solidFill>
                  <a:srgbClr val="002060"/>
                </a:solidFill>
                <a:latin typeface="微软雅黑" panose="020B0503020204020204" pitchFamily="34" charset="-122"/>
                <a:ea typeface="微软雅黑" panose="020B0503020204020204" pitchFamily="34" charset="-122"/>
              </a:rPr>
              <a:t>2</a:t>
            </a:r>
            <a:r>
              <a:rPr lang="zh-CN" altLang="en-US" sz="2000" dirty="0" smtClean="0">
                <a:solidFill>
                  <a:srgbClr val="002060"/>
                </a:solidFill>
                <a:latin typeface="微软雅黑" panose="020B0503020204020204" pitchFamily="34" charset="-122"/>
                <a:ea typeface="微软雅黑" panose="020B0503020204020204" pitchFamily="34" charset="-122"/>
              </a:rPr>
              <a:t>、查看值班记录是否与制度相对应；</a:t>
            </a:r>
            <a:endParaRPr lang="en-US" altLang="zh-CN" sz="20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en-US" altLang="zh-CN" sz="2000" dirty="0" smtClean="0">
                <a:solidFill>
                  <a:srgbClr val="002060"/>
                </a:solidFill>
                <a:latin typeface="微软雅黑" panose="020B0503020204020204" pitchFamily="34" charset="-122"/>
                <a:ea typeface="微软雅黑" panose="020B0503020204020204" pitchFamily="34" charset="-122"/>
              </a:rPr>
              <a:t>3</a:t>
            </a:r>
            <a:r>
              <a:rPr lang="zh-CN" altLang="en-US" sz="2000" dirty="0" smtClean="0">
                <a:solidFill>
                  <a:srgbClr val="002060"/>
                </a:solidFill>
                <a:latin typeface="微软雅黑" panose="020B0503020204020204" pitchFamily="34" charset="-122"/>
                <a:ea typeface="微软雅黑" panose="020B0503020204020204" pitchFamily="34" charset="-122"/>
              </a:rPr>
              <a:t>、查看消防控制室操作职业资格证书。</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0" y="0"/>
            <a:ext cx="9144000" cy="5143500"/>
            <a:chOff x="-41910" y="-46990"/>
            <a:chExt cx="13229590" cy="6919595"/>
          </a:xfrm>
        </p:grpSpPr>
        <p:sp>
          <p:nvSpPr>
            <p:cNvPr id="7" name="îṥlïḑè"/>
            <p:cNvSpPr/>
            <p:nvPr/>
          </p:nvSpPr>
          <p:spPr>
            <a:xfrm rot="5400000">
              <a:off x="1603375" y="-1692275"/>
              <a:ext cx="6919595" cy="10210165"/>
            </a:xfrm>
            <a:custGeom>
              <a:avLst/>
              <a:gdLst>
                <a:gd name="connsiteX0" fmla="*/ 0 w 10897"/>
                <a:gd name="connsiteY0" fmla="*/ 0 h 16079"/>
                <a:gd name="connsiteX1" fmla="*/ 10897 w 10897"/>
                <a:gd name="connsiteY1" fmla="*/ 10319 h 16079"/>
                <a:gd name="connsiteX2" fmla="*/ 10890 w 10897"/>
                <a:gd name="connsiteY2" fmla="*/ 16079 h 16079"/>
                <a:gd name="connsiteX3" fmla="*/ 0 w 10897"/>
                <a:gd name="connsiteY3" fmla="*/ 16079 h 16079"/>
                <a:gd name="connsiteX4" fmla="*/ 0 w 10897"/>
                <a:gd name="connsiteY4" fmla="*/ 0 h 1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7" h="16079">
                  <a:moveTo>
                    <a:pt x="0" y="0"/>
                  </a:moveTo>
                  <a:lnTo>
                    <a:pt x="10897" y="10319"/>
                  </a:lnTo>
                  <a:lnTo>
                    <a:pt x="10890" y="16079"/>
                  </a:lnTo>
                  <a:lnTo>
                    <a:pt x="0" y="1607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grpSp>
          <p:nvGrpSpPr>
            <p:cNvPr id="3" name="iṡḻïḍê"/>
            <p:cNvGrpSpPr/>
            <p:nvPr/>
          </p:nvGrpSpPr>
          <p:grpSpPr>
            <a:xfrm>
              <a:off x="4908550" y="1252220"/>
              <a:ext cx="8279130" cy="4577715"/>
              <a:chOff x="503602" y="2132856"/>
              <a:chExt cx="5859098" cy="3239755"/>
            </a:xfrm>
          </p:grpSpPr>
          <p:grpSp>
            <p:nvGrpSpPr>
              <p:cNvPr id="4" name="íŝḻíḋe"/>
              <p:cNvGrpSpPr/>
              <p:nvPr/>
            </p:nvGrpSpPr>
            <p:grpSpPr>
              <a:xfrm>
                <a:off x="503602" y="5249691"/>
                <a:ext cx="5859098" cy="122920"/>
                <a:chOff x="-1348120" y="5777968"/>
                <a:chExt cx="9361040" cy="187524"/>
              </a:xfrm>
            </p:grpSpPr>
            <p:sp>
              <p:nvSpPr>
                <p:cNvPr id="5" name="îṣľîďé"/>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sp>
              <p:nvSpPr>
                <p:cNvPr id="6" name="ïś1íḋé"/>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grpSp>
          <p:grpSp>
            <p:nvGrpSpPr>
              <p:cNvPr id="8" name="iṧlíďé"/>
              <p:cNvGrpSpPr/>
              <p:nvPr/>
            </p:nvGrpSpPr>
            <p:grpSpPr>
              <a:xfrm>
                <a:off x="1002671" y="2132856"/>
                <a:ext cx="4860960" cy="3080807"/>
                <a:chOff x="-375492" y="1139528"/>
                <a:chExt cx="7415785" cy="4700016"/>
              </a:xfrm>
            </p:grpSpPr>
            <p:grpSp>
              <p:nvGrpSpPr>
                <p:cNvPr id="9" name="ïSľíďé"/>
                <p:cNvGrpSpPr/>
                <p:nvPr/>
              </p:nvGrpSpPr>
              <p:grpSpPr>
                <a:xfrm>
                  <a:off x="-375492" y="1139528"/>
                  <a:ext cx="7415785" cy="4700016"/>
                  <a:chOff x="-375492" y="1139528"/>
                  <a:chExt cx="7415785" cy="4700016"/>
                </a:xfrm>
              </p:grpSpPr>
              <p:sp>
                <p:nvSpPr>
                  <p:cNvPr id="11" name="îsḷïďê"/>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sp>
                <p:nvSpPr>
                  <p:cNvPr id="12" name="ïṩḻiḍè"/>
                  <p:cNvSpPr/>
                  <p:nvPr/>
                </p:nvSpPr>
                <p:spPr>
                  <a:xfrm>
                    <a:off x="-358011" y="1160080"/>
                    <a:ext cx="7380820" cy="4658913"/>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sp>
                <p:nvSpPr>
                  <p:cNvPr id="13" name="ïš1ïḍé" hidden="1"/>
                  <p:cNvSpPr/>
                  <p:nvPr/>
                </p:nvSpPr>
                <p:spPr>
                  <a:xfrm>
                    <a:off x="4509683"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grpSp>
            <p:sp>
              <p:nvSpPr>
                <p:cNvPr id="14" name="íṡľíḋê"/>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grpSp>
          <p:sp>
            <p:nvSpPr>
              <p:cNvPr id="26" name="íšľiḑè"/>
              <p:cNvSpPr/>
              <p:nvPr/>
            </p:nvSpPr>
            <p:spPr>
              <a:xfrm>
                <a:off x="1166336" y="2313357"/>
                <a:ext cx="4515875" cy="2699819"/>
              </a:xfrm>
              <a:prstGeom prst="rect">
                <a:avLst/>
              </a:prstGeom>
              <a:blipFill rotWithShape="1">
                <a:blip r:embed="rId1"/>
                <a:stretch>
                  <a:fillRect/>
                </a:stretch>
              </a:blipFill>
              <a:ln w="63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sp>
        <p:nvSpPr>
          <p:cNvPr id="15" name="文本框 14"/>
          <p:cNvSpPr txBox="1"/>
          <p:nvPr/>
        </p:nvSpPr>
        <p:spPr>
          <a:xfrm>
            <a:off x="0" y="2263775"/>
            <a:ext cx="3920490" cy="1383665"/>
          </a:xfrm>
          <a:prstGeom prst="rect">
            <a:avLst/>
          </a:prstGeom>
          <a:noFill/>
        </p:spPr>
        <p:txBody>
          <a:bodyPr wrap="square" rtlCol="0" anchor="t">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常见的场所环境安全隐患排查执法要求</a:t>
            </a:r>
            <a:r>
              <a:rPr lang="en-US" altLang="zh-CN" sz="2800" b="1">
                <a:solidFill>
                  <a:schemeClr val="bg1"/>
                </a:solidFill>
                <a:latin typeface="微软雅黑" panose="020B0503020204020204" pitchFamily="34" charset="-122"/>
                <a:ea typeface="微软雅黑" panose="020B0503020204020204" pitchFamily="34" charset="-122"/>
              </a:rPr>
              <a:t>--</a:t>
            </a:r>
            <a:endParaRPr lang="en-US" altLang="zh-CN" sz="2800" b="1">
              <a:solidFill>
                <a:schemeClr val="bg1"/>
              </a:solidFill>
              <a:latin typeface="微软雅黑" panose="020B0503020204020204" pitchFamily="34" charset="-122"/>
              <a:ea typeface="微软雅黑" panose="020B0503020204020204" pitchFamily="34" charset="-122"/>
            </a:endParaRPr>
          </a:p>
          <a:p>
            <a:pPr algn="ctr"/>
            <a:r>
              <a:rPr lang="zh-CN" altLang="en-US" sz="2800" b="1" kern="0" dirty="0">
                <a:solidFill>
                  <a:srgbClr val="FF0000"/>
                </a:solidFill>
                <a:latin typeface="Arial" panose="020B0604020202020204" pitchFamily="34" charset="0"/>
                <a:ea typeface="微软雅黑" panose="020B0503020204020204" pitchFamily="34" charset="-122"/>
              </a:rPr>
              <a:t>感谢您的聆听</a:t>
            </a:r>
            <a:endParaRPr lang="zh-CN" altLang="en-US" sz="2800" b="1" kern="0" dirty="0">
              <a:solidFill>
                <a:srgbClr val="FF0000"/>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296"/>
            <a:ext cx="198002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十二、设备设施</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3" name="矩形 2"/>
          <p:cNvSpPr/>
          <p:nvPr/>
        </p:nvSpPr>
        <p:spPr>
          <a:xfrm>
            <a:off x="0" y="714362"/>
            <a:ext cx="198002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（一）特种设备</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285720" y="2214560"/>
            <a:ext cx="8215370" cy="1422954"/>
          </a:xfrm>
          <a:prstGeom prst="rect">
            <a:avLst/>
          </a:prstGeom>
        </p:spPr>
        <p:txBody>
          <a:bodyPr wrap="square">
            <a:spAutoFit/>
          </a:bodyPr>
          <a:lstStyle/>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特种设备使用单位应当在特种设备投入使用前或者投入使用后三十日内，向负责特种设备安全监督管理的部门办理使用登记，取得使用登记证书。登记标志应当置于该特种设备的显著位置。</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0" y="1142990"/>
            <a:ext cx="4605748" cy="400110"/>
          </a:xfrm>
          <a:prstGeom prst="rect">
            <a:avLst/>
          </a:prstGeom>
        </p:spPr>
        <p:txBody>
          <a:bodyPr wrap="none">
            <a:spAutoFit/>
          </a:bodyPr>
          <a:lstStyle/>
          <a:p>
            <a:pPr>
              <a:defRPr/>
            </a:pPr>
            <a:r>
              <a:rPr lang="en-US" altLang="zh-CN" sz="2000" b="1" dirty="0" smtClean="0">
                <a:solidFill>
                  <a:srgbClr val="002060"/>
                </a:solidFill>
                <a:latin typeface="微软雅黑" panose="020B0503020204020204" pitchFamily="34" charset="-122"/>
                <a:ea typeface="微软雅黑" panose="020B0503020204020204" pitchFamily="34" charset="-122"/>
              </a:rPr>
              <a:t>34</a:t>
            </a:r>
            <a:r>
              <a:rPr lang="zh-CN" altLang="en-US" sz="2000" b="1" dirty="0" smtClean="0">
                <a:solidFill>
                  <a:srgbClr val="002060"/>
                </a:solidFill>
                <a:latin typeface="微软雅黑" panose="020B0503020204020204" pitchFamily="34" charset="-122"/>
                <a:ea typeface="微软雅黑" panose="020B0503020204020204" pitchFamily="34" charset="-122"/>
              </a:rPr>
              <a:t>、特种设备检验和登记标志使用情况</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642910" y="1714494"/>
            <a:ext cx="5857916" cy="400110"/>
          </a:xfrm>
          <a:prstGeom prst="rect">
            <a:avLst/>
          </a:prstGeom>
        </p:spPr>
        <p:txBody>
          <a:bodyPr wrap="square">
            <a:spAutoFit/>
          </a:bodyPr>
          <a:lstStyle/>
          <a:p>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中华人民共和国特种设备安全法</a:t>
            </a:r>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第三十三条</a:t>
            </a:r>
            <a:endParaRPr lang="zh-CN" altLang="en-US" sz="20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2910" y="1357304"/>
            <a:ext cx="8001056" cy="1477328"/>
          </a:xfrm>
          <a:prstGeom prst="rect">
            <a:avLst/>
          </a:prstGeom>
        </p:spPr>
        <p:txBody>
          <a:bodyPr wrap="square">
            <a:spAutoFit/>
          </a:bodyPr>
          <a:lstStyle/>
          <a:p>
            <a:pPr>
              <a:lnSpc>
                <a:spcPct val="150000"/>
              </a:lnSpc>
            </a:pPr>
            <a:r>
              <a:rPr lang="en-US" altLang="zh-CN" sz="2000" dirty="0" smtClean="0">
                <a:solidFill>
                  <a:srgbClr val="002060"/>
                </a:solidFill>
                <a:latin typeface="微软雅黑" panose="020B0503020204020204" pitchFamily="34" charset="-122"/>
                <a:ea typeface="微软雅黑" panose="020B0503020204020204" pitchFamily="34" charset="-122"/>
              </a:rPr>
              <a:t>1</a:t>
            </a:r>
            <a:r>
              <a:rPr lang="zh-CN" altLang="en-US" sz="2000" dirty="0" smtClean="0">
                <a:solidFill>
                  <a:srgbClr val="002060"/>
                </a:solidFill>
                <a:latin typeface="微软雅黑" panose="020B0503020204020204" pitchFamily="34" charset="-122"/>
                <a:ea typeface="微软雅黑" panose="020B0503020204020204" pitchFamily="34" charset="-122"/>
              </a:rPr>
              <a:t>、未经定期检验或检验不合格的特种设备（锅炉、压力容器、制冷设备、电梯等），是否继续使用；</a:t>
            </a:r>
            <a:endParaRPr lang="zh-CN" altLang="en-US" sz="2000"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rgbClr val="002060"/>
                </a:solidFill>
                <a:latin typeface="微软雅黑" panose="020B0503020204020204" pitchFamily="34" charset="-122"/>
                <a:ea typeface="微软雅黑" panose="020B0503020204020204" pitchFamily="34" charset="-122"/>
              </a:rPr>
              <a:t>2</a:t>
            </a:r>
            <a:r>
              <a:rPr lang="zh-CN" altLang="en-US" sz="2000" dirty="0" smtClean="0">
                <a:solidFill>
                  <a:srgbClr val="002060"/>
                </a:solidFill>
                <a:latin typeface="微软雅黑" panose="020B0503020204020204" pitchFamily="34" charset="-122"/>
                <a:ea typeface="微软雅黑" panose="020B0503020204020204" pitchFamily="34" charset="-122"/>
              </a:rPr>
              <a:t>、特种设备使用登记证是否置于其显著位置。</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sp>
        <p:nvSpPr>
          <p:cNvPr id="5" name="矩形 4"/>
          <p:cNvSpPr/>
          <p:nvPr/>
        </p:nvSpPr>
        <p:spPr>
          <a:xfrm>
            <a:off x="642910" y="500048"/>
            <a:ext cx="7715304" cy="553998"/>
          </a:xfrm>
          <a:prstGeom prst="rect">
            <a:avLst/>
          </a:prstGeom>
        </p:spPr>
        <p:txBody>
          <a:bodyPr wrap="square">
            <a:spAutoFit/>
          </a:bodyP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本条内容主要通过查阅相关资料及现场实际情况核实进行检查：</a:t>
            </a:r>
            <a:endParaRPr lang="en-US" altLang="zh-CN" sz="20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1"/>
          <a:srcRect/>
          <a:stretch>
            <a:fillRect/>
          </a:stretch>
        </p:blipFill>
        <p:spPr bwMode="auto">
          <a:xfrm>
            <a:off x="2285984" y="785800"/>
            <a:ext cx="4724400" cy="3514725"/>
          </a:xfrm>
          <a:prstGeom prst="rect">
            <a:avLst/>
          </a:prstGeom>
          <a:noFill/>
          <a:ln w="9525">
            <a:noFill/>
            <a:miter lim="800000"/>
            <a:headEnd/>
            <a:tailEnd/>
          </a:ln>
          <a:effectLst/>
        </p:spPr>
      </p:pic>
      <p:sp>
        <p:nvSpPr>
          <p:cNvPr id="5" name="椭圆 4"/>
          <p:cNvSpPr/>
          <p:nvPr/>
        </p:nvSpPr>
        <p:spPr>
          <a:xfrm>
            <a:off x="5000628" y="2714626"/>
            <a:ext cx="1928826"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14:vortex dir="r"/>
      </p:transition>
    </mc:Choice>
    <mc:Fallback>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网线"/>
          <p:cNvGrpSpPr/>
          <p:nvPr/>
        </p:nvGrpSpPr>
        <p:grpSpPr bwMode="auto">
          <a:xfrm>
            <a:off x="785786" y="928676"/>
            <a:ext cx="3163922" cy="3329037"/>
            <a:chOff x="1937437" y="1332541"/>
            <a:chExt cx="3986578" cy="4192919"/>
          </a:xfrm>
        </p:grpSpPr>
        <p:sp>
          <p:nvSpPr>
            <p:cNvPr id="11" name="Line 16"/>
            <p:cNvSpPr>
              <a:spLocks noChangeShapeType="1"/>
            </p:cNvSpPr>
            <p:nvPr/>
          </p:nvSpPr>
          <p:spPr bwMode="gray">
            <a:xfrm>
              <a:off x="1937437" y="3430588"/>
              <a:ext cx="3986578" cy="0"/>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3" name="Line 17"/>
            <p:cNvSpPr>
              <a:spLocks noChangeShapeType="1"/>
            </p:cNvSpPr>
            <p:nvPr/>
          </p:nvSpPr>
          <p:spPr bwMode="gray">
            <a:xfrm>
              <a:off x="3931520" y="1332541"/>
              <a:ext cx="0" cy="4192919"/>
            </a:xfrm>
            <a:prstGeom prst="line">
              <a:avLst/>
            </a:prstGeom>
            <a:noFill/>
            <a:ln w="28575">
              <a:solidFill>
                <a:srgbClr val="80808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4" name="Oval 10"/>
            <p:cNvSpPr>
              <a:spLocks noChangeArrowheads="1"/>
            </p:cNvSpPr>
            <p:nvPr/>
          </p:nvSpPr>
          <p:spPr bwMode="gray">
            <a:xfrm>
              <a:off x="2332760" y="1808648"/>
              <a:ext cx="3192756" cy="3216899"/>
            </a:xfrm>
            <a:prstGeom prst="ellipse">
              <a:avLst/>
            </a:prstGeom>
            <a:noFill/>
            <a:ln w="9525">
              <a:solidFill>
                <a:srgbClr val="B2B2B2">
                  <a:alpha val="50000"/>
                </a:srgbClr>
              </a:solidFill>
              <a:rou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5" name="Oval 15"/>
            <p:cNvSpPr>
              <a:spLocks noChangeArrowheads="1"/>
            </p:cNvSpPr>
            <p:nvPr/>
          </p:nvSpPr>
          <p:spPr bwMode="auto">
            <a:xfrm>
              <a:off x="2135892" y="1600749"/>
              <a:ext cx="3608719" cy="3643808"/>
            </a:xfrm>
            <a:prstGeom prst="ellipse">
              <a:avLst/>
            </a:prstGeom>
            <a:noFill/>
            <a:ln w="19050">
              <a:solidFill>
                <a:srgbClr val="B2B2B2">
                  <a:alpha val="5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grpSp>
        <p:nvGrpSpPr>
          <p:cNvPr id="3" name="标题"/>
          <p:cNvGrpSpPr/>
          <p:nvPr/>
        </p:nvGrpSpPr>
        <p:grpSpPr bwMode="auto">
          <a:xfrm>
            <a:off x="1301837" y="1528550"/>
            <a:ext cx="2117958" cy="2160256"/>
            <a:chOff x="579" y="1589"/>
            <a:chExt cx="1358" cy="1358"/>
          </a:xfrm>
          <a:solidFill>
            <a:srgbClr val="414455"/>
          </a:solidFill>
        </p:grpSpPr>
        <p:sp>
          <p:nvSpPr>
            <p:cNvPr id="17" name="Oval 12"/>
            <p:cNvSpPr>
              <a:spLocks noChangeArrowheads="1"/>
            </p:cNvSpPr>
            <p:nvPr/>
          </p:nvSpPr>
          <p:spPr bwMode="gray">
            <a:xfrm>
              <a:off x="579" y="1589"/>
              <a:ext cx="1358" cy="1358"/>
            </a:xfrm>
            <a:prstGeom prst="ellipse">
              <a:avLst/>
            </a:prstGeom>
            <a:grpFill/>
            <a:ln w="38100">
              <a:solidFill>
                <a:srgbClr val="F8F8F8"/>
              </a:solidFill>
              <a:round/>
            </a:ln>
            <a:effec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8" name="Oval 13"/>
            <p:cNvSpPr>
              <a:spLocks noChangeArrowheads="1"/>
            </p:cNvSpPr>
            <p:nvPr/>
          </p:nvSpPr>
          <p:spPr bwMode="gray">
            <a:xfrm>
              <a:off x="635" y="1642"/>
              <a:ext cx="1245" cy="1246"/>
            </a:xfrm>
            <a:prstGeom prst="ellipse">
              <a:avLst/>
            </a:prstGeom>
            <a:grp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14:hiddenLine>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19" name="Oval 14"/>
            <p:cNvSpPr>
              <a:spLocks noChangeArrowheads="1"/>
            </p:cNvSpPr>
            <p:nvPr/>
          </p:nvSpPr>
          <p:spPr bwMode="gray">
            <a:xfrm>
              <a:off x="865" y="1880"/>
              <a:ext cx="797" cy="798"/>
            </a:xfrm>
            <a:prstGeom prst="ellipse">
              <a:avLst/>
            </a:prstGeom>
            <a:grpFill/>
            <a:ln>
              <a:noFill/>
            </a:ln>
            <a:effectLst/>
            <a:extLst>
              <a:ext uri="{91240B29-F687-4F45-9708-019B960494DF}">
                <a14:hiddenLine xmlns:a14="http://schemas.microsoft.com/office/drawing/2010/main" w="9525">
                  <a:solidFill>
                    <a:srgbClr val="B2B2B2"/>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fontAlgn="auto" hangingPunct="1">
                <a:spcBef>
                  <a:spcPts val="0"/>
                </a:spcBef>
                <a:spcAft>
                  <a:spcPts val="0"/>
                </a:spcAft>
                <a:defRPr/>
              </a:pPr>
              <a:endParaRPr lang="zh-CN" altLang="en-US" sz="2000" b="1" kern="0" dirty="0">
                <a:solidFill>
                  <a:srgbClr val="FFFFFF"/>
                </a:solidFill>
                <a:latin typeface="Arial" panose="020B0604020202020204" pitchFamily="34" charset="0"/>
                <a:ea typeface="微软雅黑" panose="020B0503020204020204" pitchFamily="34" charset="-122"/>
              </a:endParaRPr>
            </a:p>
          </p:txBody>
        </p:sp>
      </p:grpSp>
      <p:sp>
        <p:nvSpPr>
          <p:cNvPr id="43" name="矩形 42"/>
          <p:cNvSpPr/>
          <p:nvPr/>
        </p:nvSpPr>
        <p:spPr>
          <a:xfrm>
            <a:off x="1785918" y="2357436"/>
            <a:ext cx="1107996" cy="396583"/>
          </a:xfrm>
          <a:prstGeom prst="rect">
            <a:avLst/>
          </a:prstGeom>
        </p:spPr>
        <p:txBody>
          <a:bodyPr wrap="none">
            <a:spAutoFit/>
          </a:bodyPr>
          <a:lstStyle/>
          <a:p>
            <a:pPr>
              <a:lnSpc>
                <a:spcPct val="120000"/>
              </a:lnSpc>
            </a:pPr>
            <a:r>
              <a:rPr lang="zh-CN" altLang="en-US" b="1" dirty="0" smtClean="0">
                <a:solidFill>
                  <a:schemeClr val="bg1"/>
                </a:solidFill>
                <a:latin typeface="微软雅黑" panose="020B0503020204020204" pitchFamily="34" charset="-122"/>
                <a:ea typeface="微软雅黑" panose="020B0503020204020204" pitchFamily="34" charset="-122"/>
              </a:rPr>
              <a:t>设备设施</a:t>
            </a: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grpSp>
        <p:nvGrpSpPr>
          <p:cNvPr id="4" name="圆圈3"/>
          <p:cNvGrpSpPr/>
          <p:nvPr/>
        </p:nvGrpSpPr>
        <p:grpSpPr bwMode="auto">
          <a:xfrm>
            <a:off x="357158" y="642924"/>
            <a:ext cx="785818" cy="785818"/>
            <a:chOff x="2928" y="2208"/>
            <a:chExt cx="262" cy="262"/>
          </a:xfrm>
          <a:solidFill>
            <a:srgbClr val="414455"/>
          </a:solidFill>
        </p:grpSpPr>
        <p:sp>
          <p:nvSpPr>
            <p:cNvPr id="20"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sp>
          <p:nvSpPr>
            <p:cNvPr id="21"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latin typeface="Arial" panose="020B0604020202020204" pitchFamily="34" charset="0"/>
                <a:ea typeface="微软雅黑" panose="020B0503020204020204" pitchFamily="34" charset="-122"/>
              </a:endParaRPr>
            </a:p>
          </p:txBody>
        </p:sp>
      </p:grpSp>
      <p:sp>
        <p:nvSpPr>
          <p:cNvPr id="22" name="矩形 21"/>
          <p:cNvSpPr/>
          <p:nvPr/>
        </p:nvSpPr>
        <p:spPr>
          <a:xfrm>
            <a:off x="428596" y="785800"/>
            <a:ext cx="714380" cy="584775"/>
          </a:xfrm>
          <a:prstGeom prst="rect">
            <a:avLst/>
          </a:prstGeom>
        </p:spPr>
        <p:txBody>
          <a:bodyPr wrap="squar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12</a:t>
            </a:r>
            <a:endParaRPr lang="zh-CN" altLang="en-US" sz="3200" dirty="0"/>
          </a:p>
        </p:txBody>
      </p:sp>
      <p:sp>
        <p:nvSpPr>
          <p:cNvPr id="53" name="TextBox 114"/>
          <p:cNvSpPr txBox="1"/>
          <p:nvPr/>
        </p:nvSpPr>
        <p:spPr>
          <a:xfrm>
            <a:off x="3785635" y="3275981"/>
            <a:ext cx="857803"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 消防栓</a:t>
            </a:r>
            <a:endParaRPr lang="zh-CN" altLang="en-US" sz="1600" kern="0" dirty="0">
              <a:latin typeface="Arial" panose="020B0604020202020204" pitchFamily="34" charset="0"/>
              <a:ea typeface="微软雅黑" panose="020B0503020204020204" pitchFamily="34" charset="-122"/>
            </a:endParaRPr>
          </a:p>
        </p:txBody>
      </p:sp>
      <p:grpSp>
        <p:nvGrpSpPr>
          <p:cNvPr id="5" name="圆圈3"/>
          <p:cNvGrpSpPr/>
          <p:nvPr/>
        </p:nvGrpSpPr>
        <p:grpSpPr bwMode="auto">
          <a:xfrm>
            <a:off x="3357554" y="3286130"/>
            <a:ext cx="302565" cy="302549"/>
            <a:chOff x="2928" y="2208"/>
            <a:chExt cx="262" cy="262"/>
          </a:xfrm>
          <a:solidFill>
            <a:srgbClr val="414455"/>
          </a:solidFill>
        </p:grpSpPr>
        <p:sp>
          <p:nvSpPr>
            <p:cNvPr id="55"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6"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cxnSp>
        <p:nvCxnSpPr>
          <p:cNvPr id="138" name="直接连接符 137"/>
          <p:cNvCxnSpPr/>
          <p:nvPr/>
        </p:nvCxnSpPr>
        <p:spPr>
          <a:xfrm>
            <a:off x="4573667" y="5500709"/>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47" name="TextBox 114"/>
          <p:cNvSpPr txBox="1"/>
          <p:nvPr/>
        </p:nvSpPr>
        <p:spPr>
          <a:xfrm>
            <a:off x="2643174" y="857238"/>
            <a:ext cx="2286016"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特种设备</a:t>
            </a:r>
            <a:endParaRPr lang="zh-CN" altLang="en-US" sz="1600" kern="0" dirty="0">
              <a:latin typeface="Arial" panose="020B0604020202020204" pitchFamily="34" charset="0"/>
              <a:ea typeface="微软雅黑" panose="020B0503020204020204" pitchFamily="34" charset="-122"/>
            </a:endParaRPr>
          </a:p>
        </p:txBody>
      </p:sp>
      <p:grpSp>
        <p:nvGrpSpPr>
          <p:cNvPr id="6" name="圆圈3"/>
          <p:cNvGrpSpPr/>
          <p:nvPr/>
        </p:nvGrpSpPr>
        <p:grpSpPr bwMode="auto">
          <a:xfrm>
            <a:off x="3428992" y="1714494"/>
            <a:ext cx="302565" cy="302549"/>
            <a:chOff x="2928" y="2208"/>
            <a:chExt cx="262" cy="262"/>
          </a:xfrm>
          <a:solidFill>
            <a:srgbClr val="006600"/>
          </a:solidFill>
        </p:grpSpPr>
        <p:sp>
          <p:nvSpPr>
            <p:cNvPr id="49"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0"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51" name="TextBox 114"/>
          <p:cNvSpPr txBox="1"/>
          <p:nvPr/>
        </p:nvSpPr>
        <p:spPr>
          <a:xfrm>
            <a:off x="3857620" y="1643056"/>
            <a:ext cx="1071570"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 灭火器</a:t>
            </a:r>
            <a:endParaRPr lang="zh-CN" altLang="en-US" sz="1600" kern="0" dirty="0">
              <a:latin typeface="Arial" panose="020B0604020202020204" pitchFamily="34" charset="0"/>
              <a:ea typeface="微软雅黑" panose="020B0503020204020204" pitchFamily="34" charset="-122"/>
            </a:endParaRPr>
          </a:p>
        </p:txBody>
      </p:sp>
      <p:grpSp>
        <p:nvGrpSpPr>
          <p:cNvPr id="7" name="圆圈3"/>
          <p:cNvGrpSpPr/>
          <p:nvPr/>
        </p:nvGrpSpPr>
        <p:grpSpPr bwMode="auto">
          <a:xfrm>
            <a:off x="2214546" y="857238"/>
            <a:ext cx="302565" cy="302549"/>
            <a:chOff x="2928" y="2208"/>
            <a:chExt cx="262" cy="262"/>
          </a:xfrm>
          <a:solidFill>
            <a:srgbClr val="414455"/>
          </a:solidFill>
        </p:grpSpPr>
        <p:sp>
          <p:nvSpPr>
            <p:cNvPr id="54"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57"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58" name="矩形 57"/>
          <p:cNvSpPr/>
          <p:nvPr/>
        </p:nvSpPr>
        <p:spPr bwMode="auto">
          <a:xfrm>
            <a:off x="5001705" y="1357304"/>
            <a:ext cx="1641998" cy="338554"/>
          </a:xfrm>
          <a:prstGeom prst="rect">
            <a:avLst/>
          </a:prstGeom>
        </p:spPr>
        <p:txBody>
          <a:bodyPr wrap="square">
            <a:spAutoFit/>
          </a:bodyPr>
          <a:lstStyle/>
          <a:p>
            <a:pPr>
              <a:defRPr/>
            </a:pPr>
            <a:r>
              <a:rPr lang="zh-CN" altLang="en-US" sz="1600" b="1" dirty="0" smtClean="0">
                <a:solidFill>
                  <a:srgbClr val="00B0F0"/>
                </a:solidFill>
                <a:latin typeface="微软雅黑" panose="020B0503020204020204" pitchFamily="34" charset="-122"/>
                <a:ea typeface="微软雅黑" panose="020B0503020204020204" pitchFamily="34" charset="-122"/>
              </a:rPr>
              <a:t>灭火器设置情况</a:t>
            </a:r>
            <a:endParaRPr lang="zh-CN" altLang="en-US" sz="1600" b="1" dirty="0">
              <a:solidFill>
                <a:srgbClr val="00B0F0"/>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4787390" y="1500180"/>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4358224" y="1928270"/>
            <a:ext cx="857256" cy="1076"/>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929058" y="1928808"/>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787390" y="2357436"/>
            <a:ext cx="214314"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bwMode="auto">
          <a:xfrm>
            <a:off x="5001704" y="2214560"/>
            <a:ext cx="1641998"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灭火器完好情况</a:t>
            </a:r>
            <a:endParaRPr lang="zh-CN" altLang="en-US" sz="1600" dirty="0">
              <a:latin typeface="微软雅黑" panose="020B0503020204020204" pitchFamily="34" charset="-122"/>
              <a:ea typeface="微软雅黑" panose="020B0503020204020204" pitchFamily="34" charset="-122"/>
            </a:endParaRPr>
          </a:p>
        </p:txBody>
      </p:sp>
      <p:sp>
        <p:nvSpPr>
          <p:cNvPr id="79" name="TextBox 114"/>
          <p:cNvSpPr txBox="1"/>
          <p:nvPr/>
        </p:nvSpPr>
        <p:spPr>
          <a:xfrm>
            <a:off x="2643174" y="4000510"/>
            <a:ext cx="857256" cy="338554"/>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中控室</a:t>
            </a:r>
            <a:endParaRPr lang="zh-CN" altLang="en-US" sz="1600" kern="0" dirty="0">
              <a:latin typeface="Arial" panose="020B0604020202020204" pitchFamily="34" charset="0"/>
              <a:ea typeface="微软雅黑" panose="020B0503020204020204" pitchFamily="34" charset="-122"/>
            </a:endParaRPr>
          </a:p>
        </p:txBody>
      </p:sp>
      <p:grpSp>
        <p:nvGrpSpPr>
          <p:cNvPr id="8" name="圆圈3"/>
          <p:cNvGrpSpPr/>
          <p:nvPr/>
        </p:nvGrpSpPr>
        <p:grpSpPr bwMode="auto">
          <a:xfrm>
            <a:off x="2215093" y="4010659"/>
            <a:ext cx="302565" cy="302549"/>
            <a:chOff x="2928" y="2208"/>
            <a:chExt cx="262" cy="262"/>
          </a:xfrm>
          <a:solidFill>
            <a:srgbClr val="414455"/>
          </a:solidFill>
        </p:grpSpPr>
        <p:sp>
          <p:nvSpPr>
            <p:cNvPr id="81" name="Oval 31"/>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sp>
          <p:nvSpPr>
            <p:cNvPr id="82" name="Oval 32"/>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eaLnBrk="1" fontAlgn="auto" hangingPunct="1">
                <a:spcBef>
                  <a:spcPts val="0"/>
                </a:spcBef>
                <a:spcAft>
                  <a:spcPts val="0"/>
                </a:spcAft>
                <a:defRPr/>
              </a:pPr>
              <a:endParaRPr lang="zh-CN" altLang="en-US" sz="1400" kern="0" dirty="0">
                <a:latin typeface="Arial" panose="020B0604020202020204" pitchFamily="34" charset="0"/>
                <a:ea typeface="微软雅黑" panose="020B0503020204020204" pitchFamily="34" charset="-122"/>
              </a:endParaRPr>
            </a:p>
          </p:txBody>
        </p:sp>
      </p:grpSp>
      <p:sp>
        <p:nvSpPr>
          <p:cNvPr id="84" name="矩形 83"/>
          <p:cNvSpPr/>
          <p:nvPr/>
        </p:nvSpPr>
        <p:spPr bwMode="auto">
          <a:xfrm>
            <a:off x="4357686" y="857238"/>
            <a:ext cx="3357586"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  特种设备检验和登记标志使用情况</a:t>
            </a:r>
            <a:endParaRPr lang="zh-CN" altLang="en-US" sz="1600" dirty="0">
              <a:latin typeface="微软雅黑" panose="020B0503020204020204" pitchFamily="34" charset="-122"/>
              <a:ea typeface="微软雅黑" panose="020B0503020204020204" pitchFamily="34" charset="-122"/>
            </a:endParaRPr>
          </a:p>
        </p:txBody>
      </p:sp>
      <p:cxnSp>
        <p:nvCxnSpPr>
          <p:cNvPr id="96" name="直接连接符 95"/>
          <p:cNvCxnSpPr/>
          <p:nvPr/>
        </p:nvCxnSpPr>
        <p:spPr>
          <a:xfrm>
            <a:off x="3571868" y="1000114"/>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bwMode="auto">
          <a:xfrm>
            <a:off x="5429256" y="3286130"/>
            <a:ext cx="1643074"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消防栓完好情况</a:t>
            </a:r>
            <a:endParaRPr lang="zh-CN" altLang="en-US" sz="1600" dirty="0">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4572000" y="3429006"/>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bwMode="auto">
          <a:xfrm>
            <a:off x="4286248" y="4000510"/>
            <a:ext cx="2071702" cy="338554"/>
          </a:xfrm>
          <a:prstGeom prst="rect">
            <a:avLst/>
          </a:prstGeom>
        </p:spPr>
        <p:txBody>
          <a:bodyPr wrap="square">
            <a:spAutoFit/>
          </a:bodyPr>
          <a:lstStyle/>
          <a:p>
            <a:pPr>
              <a:defRPr/>
            </a:pPr>
            <a:r>
              <a:rPr lang="zh-CN" altLang="en-US" sz="1600" dirty="0" smtClean="0">
                <a:latin typeface="微软雅黑" panose="020B0503020204020204" pitchFamily="34" charset="-122"/>
                <a:ea typeface="微软雅黑" panose="020B0503020204020204" pitchFamily="34" charset="-122"/>
              </a:rPr>
              <a:t>消防中控室值班情况</a:t>
            </a:r>
            <a:endParaRPr lang="zh-CN" altLang="en-US" sz="1600" dirty="0">
              <a:latin typeface="微软雅黑" panose="020B0503020204020204" pitchFamily="34" charset="-122"/>
              <a:ea typeface="微软雅黑" panose="020B0503020204020204" pitchFamily="34" charset="-122"/>
            </a:endParaRPr>
          </a:p>
        </p:txBody>
      </p:sp>
      <p:cxnSp>
        <p:nvCxnSpPr>
          <p:cNvPr id="100" name="直接连接符 99"/>
          <p:cNvCxnSpPr/>
          <p:nvPr/>
        </p:nvCxnSpPr>
        <p:spPr>
          <a:xfrm>
            <a:off x="3428992" y="4143386"/>
            <a:ext cx="857256" cy="1588"/>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5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296"/>
            <a:ext cx="198002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十二、设备设施</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3" name="矩形 2"/>
          <p:cNvSpPr/>
          <p:nvPr/>
        </p:nvSpPr>
        <p:spPr>
          <a:xfrm>
            <a:off x="0" y="714362"/>
            <a:ext cx="172354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（二）灭火器</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285720" y="2214560"/>
            <a:ext cx="8215370" cy="499624"/>
          </a:xfrm>
          <a:prstGeom prst="rect">
            <a:avLst/>
          </a:prstGeom>
        </p:spPr>
        <p:txBody>
          <a:bodyPr wrap="square">
            <a:spAutoFit/>
          </a:bodyPr>
          <a:lstStyle/>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灭火器应设置在位置明显和便于取用的地点，且不得影响安全疏散。</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0" y="1142990"/>
            <a:ext cx="2553904" cy="400110"/>
          </a:xfrm>
          <a:prstGeom prst="rect">
            <a:avLst/>
          </a:prstGeom>
        </p:spPr>
        <p:txBody>
          <a:bodyPr wrap="none">
            <a:spAutoFit/>
          </a:bodyPr>
          <a:lstStyle/>
          <a:p>
            <a:pPr>
              <a:defRPr/>
            </a:pPr>
            <a:r>
              <a:rPr lang="en-US" altLang="zh-CN" sz="2000" b="1" dirty="0" smtClean="0">
                <a:solidFill>
                  <a:srgbClr val="002060"/>
                </a:solidFill>
                <a:latin typeface="微软雅黑" panose="020B0503020204020204" pitchFamily="34" charset="-122"/>
                <a:ea typeface="微软雅黑" panose="020B0503020204020204" pitchFamily="34" charset="-122"/>
              </a:rPr>
              <a:t>35</a:t>
            </a:r>
            <a:r>
              <a:rPr lang="zh-CN" altLang="en-US" sz="2000" b="1" dirty="0" smtClean="0">
                <a:solidFill>
                  <a:srgbClr val="002060"/>
                </a:solidFill>
                <a:latin typeface="微软雅黑" panose="020B0503020204020204" pitchFamily="34" charset="-122"/>
                <a:ea typeface="微软雅黑" panose="020B0503020204020204" pitchFamily="34" charset="-122"/>
              </a:rPr>
              <a:t>、灭火器设置情况</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642910" y="1714494"/>
            <a:ext cx="7215238" cy="400110"/>
          </a:xfrm>
          <a:prstGeom prst="rect">
            <a:avLst/>
          </a:prstGeom>
        </p:spPr>
        <p:txBody>
          <a:bodyPr wrap="square">
            <a:spAutoFit/>
          </a:bodyPr>
          <a:lstStyle/>
          <a:p>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建筑灭火器配置设计规范</a:t>
            </a:r>
            <a:r>
              <a:rPr lang="en-US" altLang="zh-CN" sz="2000" dirty="0" smtClean="0">
                <a:solidFill>
                  <a:srgbClr val="FF0000"/>
                </a:solidFill>
                <a:latin typeface="微软雅黑" panose="020B0503020204020204" pitchFamily="34" charset="-122"/>
                <a:ea typeface="微软雅黑" panose="020B0503020204020204" pitchFamily="34" charset="-122"/>
              </a:rPr>
              <a:t>》(GB50140-2005)  5.1.1 </a:t>
            </a:r>
            <a:endParaRPr lang="zh-CN" altLang="en-US" sz="20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296"/>
            <a:ext cx="198002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十二、设备设施</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3" name="矩形 2"/>
          <p:cNvSpPr/>
          <p:nvPr/>
        </p:nvSpPr>
        <p:spPr>
          <a:xfrm>
            <a:off x="0" y="714362"/>
            <a:ext cx="1723549" cy="400110"/>
          </a:xfrm>
          <a:prstGeom prst="rect">
            <a:avLst/>
          </a:prstGeom>
        </p:spPr>
        <p:txBody>
          <a:bodyPr wrap="none">
            <a:spAutoFit/>
          </a:bodyPr>
          <a:lstStyle/>
          <a:p>
            <a:r>
              <a:rPr lang="zh-CN" altLang="en-US" sz="2000" b="1" dirty="0" smtClean="0">
                <a:solidFill>
                  <a:srgbClr val="002060"/>
                </a:solidFill>
                <a:latin typeface="微软雅黑" panose="020B0503020204020204" pitchFamily="34" charset="-122"/>
                <a:ea typeface="微软雅黑" panose="020B0503020204020204" pitchFamily="34" charset="-122"/>
              </a:rPr>
              <a:t>（二）灭火器</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285720" y="2214560"/>
            <a:ext cx="8215370" cy="1884618"/>
          </a:xfrm>
          <a:prstGeom prst="rect">
            <a:avLst/>
          </a:prstGeom>
        </p:spPr>
        <p:txBody>
          <a:bodyPr wrap="square">
            <a:spAutoFit/>
          </a:bodyPr>
          <a:lstStyle/>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灭火器的摆放应稳固，其铭牌应朝外。手提式灭火器宜设置在灭火器箱内或挂钩、托架上，其顶部离地面高度不应大于</a:t>
            </a:r>
            <a:r>
              <a:rPr lang="en-US" altLang="zh-CN" sz="2000" dirty="0" smtClean="0">
                <a:solidFill>
                  <a:srgbClr val="002060"/>
                </a:solidFill>
                <a:latin typeface="微软雅黑" panose="020B0503020204020204" pitchFamily="34" charset="-122"/>
                <a:ea typeface="微软雅黑" panose="020B0503020204020204" pitchFamily="34" charset="-122"/>
              </a:rPr>
              <a:t>1.50m</a:t>
            </a:r>
            <a:r>
              <a:rPr lang="zh-CN" altLang="en-US" sz="2000" dirty="0" smtClean="0">
                <a:solidFill>
                  <a:srgbClr val="002060"/>
                </a:solidFill>
                <a:latin typeface="微软雅黑" panose="020B0503020204020204" pitchFamily="34" charset="-122"/>
                <a:ea typeface="微软雅黑" panose="020B0503020204020204" pitchFamily="34" charset="-122"/>
              </a:rPr>
              <a:t>；底部离地面高度不宜小于</a:t>
            </a:r>
            <a:r>
              <a:rPr lang="en-US" altLang="zh-CN" sz="2000" dirty="0" smtClean="0">
                <a:solidFill>
                  <a:srgbClr val="002060"/>
                </a:solidFill>
                <a:latin typeface="微软雅黑" panose="020B0503020204020204" pitchFamily="34" charset="-122"/>
                <a:ea typeface="微软雅黑" panose="020B0503020204020204" pitchFamily="34" charset="-122"/>
              </a:rPr>
              <a:t>0.08m</a:t>
            </a:r>
            <a:r>
              <a:rPr lang="zh-CN" altLang="en-US" sz="2000" dirty="0" smtClean="0">
                <a:solidFill>
                  <a:srgbClr val="002060"/>
                </a:solidFill>
                <a:latin typeface="微软雅黑" panose="020B0503020204020204" pitchFamily="34" charset="-122"/>
                <a:ea typeface="微软雅黑" panose="020B0503020204020204" pitchFamily="34" charset="-122"/>
              </a:rPr>
              <a:t>。</a:t>
            </a:r>
            <a:endParaRPr lang="zh-CN" altLang="en-US" sz="2000" dirty="0" smtClean="0">
              <a:solidFill>
                <a:srgbClr val="002060"/>
              </a:solidFill>
              <a:latin typeface="微软雅黑" panose="020B0503020204020204" pitchFamily="34" charset="-122"/>
              <a:ea typeface="微软雅黑" panose="020B0503020204020204" pitchFamily="34" charset="-122"/>
            </a:endParaRPr>
          </a:p>
          <a:p>
            <a:pPr indent="457200">
              <a:lnSpc>
                <a:spcPct val="150000"/>
              </a:lnSpc>
            </a:pPr>
            <a:r>
              <a:rPr lang="zh-CN" altLang="en-US" sz="2000" dirty="0" smtClean="0">
                <a:solidFill>
                  <a:srgbClr val="002060"/>
                </a:solidFill>
                <a:latin typeface="微软雅黑" panose="020B0503020204020204" pitchFamily="34" charset="-122"/>
                <a:ea typeface="微软雅黑" panose="020B0503020204020204" pitchFamily="34" charset="-122"/>
              </a:rPr>
              <a:t>灭火器箱不得上锁。</a:t>
            </a:r>
            <a:endParaRPr lang="zh-CN" altLang="en-US" sz="2000" dirty="0" smtClean="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0" y="1142990"/>
            <a:ext cx="2553904" cy="400110"/>
          </a:xfrm>
          <a:prstGeom prst="rect">
            <a:avLst/>
          </a:prstGeom>
        </p:spPr>
        <p:txBody>
          <a:bodyPr wrap="none">
            <a:spAutoFit/>
          </a:bodyPr>
          <a:lstStyle/>
          <a:p>
            <a:pPr>
              <a:defRPr/>
            </a:pPr>
            <a:r>
              <a:rPr lang="en-US" altLang="zh-CN" sz="2000" b="1" dirty="0" smtClean="0">
                <a:solidFill>
                  <a:srgbClr val="002060"/>
                </a:solidFill>
                <a:latin typeface="微软雅黑" panose="020B0503020204020204" pitchFamily="34" charset="-122"/>
                <a:ea typeface="微软雅黑" panose="020B0503020204020204" pitchFamily="34" charset="-122"/>
              </a:rPr>
              <a:t>39</a:t>
            </a:r>
            <a:r>
              <a:rPr lang="zh-CN" altLang="en-US" sz="2000" b="1" dirty="0" smtClean="0">
                <a:solidFill>
                  <a:srgbClr val="002060"/>
                </a:solidFill>
                <a:latin typeface="微软雅黑" panose="020B0503020204020204" pitchFamily="34" charset="-122"/>
                <a:ea typeface="微软雅黑" panose="020B0503020204020204" pitchFamily="34" charset="-122"/>
              </a:rPr>
              <a:t>、灭火器设置情况</a:t>
            </a:r>
            <a:endParaRPr lang="zh-CN" altLang="en-US" sz="2000" b="1" dirty="0" smtClean="0">
              <a:solidFill>
                <a:srgbClr val="002060"/>
              </a:solidFill>
              <a:latin typeface="微软雅黑" panose="020B0503020204020204" pitchFamily="34" charset="-122"/>
              <a:ea typeface="微软雅黑" panose="020B0503020204020204" pitchFamily="34" charset="-122"/>
            </a:endParaRPr>
          </a:p>
        </p:txBody>
      </p:sp>
      <p:sp>
        <p:nvSpPr>
          <p:cNvPr id="10" name="矩形 9"/>
          <p:cNvSpPr/>
          <p:nvPr/>
        </p:nvSpPr>
        <p:spPr>
          <a:xfrm>
            <a:off x="642910" y="1714494"/>
            <a:ext cx="7215238" cy="400110"/>
          </a:xfrm>
          <a:prstGeom prst="rect">
            <a:avLst/>
          </a:prstGeom>
        </p:spPr>
        <p:txBody>
          <a:bodyPr wrap="square">
            <a:spAutoFit/>
          </a:bodyPr>
          <a:lstStyle/>
          <a:p>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建筑灭火器配置设计规范</a:t>
            </a:r>
            <a:r>
              <a:rPr lang="en-US" altLang="zh-CN" sz="2000" dirty="0" smtClean="0">
                <a:solidFill>
                  <a:srgbClr val="FF0000"/>
                </a:solidFill>
                <a:latin typeface="微软雅黑" panose="020B0503020204020204" pitchFamily="34" charset="-122"/>
                <a:ea typeface="微软雅黑" panose="020B0503020204020204" pitchFamily="34" charset="-122"/>
              </a:rPr>
              <a:t>》(GB50140-2005)  5.1.3 </a:t>
            </a:r>
            <a:endParaRPr lang="zh-CN" altLang="en-US" sz="20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5" name="Picture 3"/>
          <p:cNvPicPr>
            <a:picLocks noChangeAspect="1" noChangeArrowheads="1"/>
          </p:cNvPicPr>
          <p:nvPr/>
        </p:nvPicPr>
        <p:blipFill>
          <a:blip r:embed="rId1"/>
          <a:srcRect/>
          <a:stretch>
            <a:fillRect/>
          </a:stretch>
        </p:blipFill>
        <p:spPr bwMode="auto">
          <a:xfrm>
            <a:off x="571500" y="546100"/>
            <a:ext cx="7999413" cy="4051300"/>
          </a:xfrm>
          <a:prstGeom prst="rect">
            <a:avLst/>
          </a:prstGeom>
          <a:noFill/>
          <a:ln w="9525">
            <a:noFill/>
            <a:miter lim="800000"/>
            <a:headEnd/>
            <a:tailEnd/>
          </a:ln>
          <a:effectLst/>
        </p:spPr>
      </p:pic>
    </p:spTree>
  </p:cSld>
  <p:clrMapOvr>
    <a:masterClrMapping/>
  </p:clrMapOvr>
  <p:transition spd="slow" advTm="0">
    <p:fade/>
  </p:transition>
</p:sld>
</file>

<file path=ppt/tags/tag1.xml><?xml version="1.0" encoding="utf-8"?>
<p:tagLst xmlns:p="http://schemas.openxmlformats.org/presentationml/2006/main">
  <p:tag name="ISPRING_PRESENTATION_TITLE" val="严谨实用201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1814</Words>
  <Application>WPS 演示</Application>
  <PresentationFormat>全屏显示(16:9)</PresentationFormat>
  <Paragraphs>224</Paragraphs>
  <Slides>28</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Arial</vt:lpstr>
      <vt:lpstr>宋体</vt:lpstr>
      <vt:lpstr>Wingdings</vt:lpstr>
      <vt:lpstr>微软雅黑</vt:lpstr>
      <vt:lpstr>Corbel</vt:lpstr>
      <vt:lpstr>Calibri</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知秋</cp:lastModifiedBy>
  <cp:revision>295</cp:revision>
  <dcterms:created xsi:type="dcterms:W3CDTF">2014-09-01T11:16:00Z</dcterms:created>
  <dcterms:modified xsi:type="dcterms:W3CDTF">2021-08-21T08:07:38Z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