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1"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21"/>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6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消防监控室值班事要</a:t>
            </a:r>
            <a:endParaRPr lang="zh-CN" altLang="zh-CN"/>
          </a:p>
        </p:txBody>
      </p:sp>
      <p:sp>
        <p:nvSpPr>
          <p:cNvPr id="3" name="副标题 2"/>
          <p:cNvSpPr>
            <a:spLocks noGrp="1"/>
          </p:cNvSpPr>
          <p:nvPr>
            <p:ph type="subTitle" idx="1"/>
            <p:custDataLst>
              <p:tags r:id="rId2"/>
            </p:custDataLst>
          </p:nvPr>
        </p:nvSpPr>
        <p:spPr/>
        <p:txBody>
          <a:bodyPr/>
          <a:p>
            <a:r>
              <a:rPr lang="zh-CN" altLang="en-US"/>
              <a:t>消防</a:t>
            </a:r>
            <a:endParaRPr lang="zh-CN" altLang="en-US"/>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p:sp>
        <p:nvSpPr>
          <p:cNvPr id="2" name="文本框 1"/>
          <p:cNvSpPr txBox="1"/>
          <p:nvPr/>
        </p:nvSpPr>
        <p:spPr>
          <a:xfrm>
            <a:off x="2032000" y="-305"/>
            <a:ext cx="8128000" cy="521970"/>
          </a:xfrm>
          <a:prstGeom prst="rect">
            <a:avLst/>
          </a:prstGeom>
        </p:spPr>
        <p:txBody>
          <a:bodyPr>
            <a:spAutoFit/>
            <a:extLst>
              <a:ext uri="{4A0BC546-FE56-4ADE-93B0-CB8AF2F6F144}">
                <wpsdc:textFrameExt xmlns:wpsdc="http://www.wps.cn/officeDocument/2022/drawingmlCustomData" type="title"/>
              </a:ext>
            </a:extLst>
          </a:bodyPr>
          <a:p>
            <a:pPr algn="ctr"/>
            <a:r>
              <a:rPr lang="zh-CN" altLang="en-US" sz="2800" b="1" spc="400">
                <a:latin typeface="Arial" panose="020B0604020202020204" pitchFamily="34" charset="0"/>
                <a:ea typeface="微软雅黑" panose="020B0503020204020204" charset="-122"/>
              </a:rPr>
              <a:t>消防控制室火灾事故紧急处理程序流程图</a:t>
            </a:r>
            <a:endParaRPr lang="zh-CN" altLang="en-US" sz="2800" b="1" spc="400">
              <a:latin typeface="Arial" panose="020B0604020202020204" pitchFamily="34" charset="0"/>
              <a:ea typeface="微软雅黑" panose="020B0503020204020204" charset="-122"/>
            </a:endParaRPr>
          </a:p>
        </p:txBody>
      </p:sp>
      <p:sp>
        <p:nvSpPr>
          <p:cNvPr id="3" name="矩形 2"/>
          <p:cNvSpPr/>
          <p:nvPr/>
        </p:nvSpPr>
        <p:spPr>
          <a:xfrm>
            <a:off x="78740" y="1810385"/>
            <a:ext cx="904240" cy="3357880"/>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400">
                <a:solidFill>
                  <a:schemeClr val="tx1"/>
                </a:solidFill>
              </a:rPr>
              <a:t>系统报警设备发出火警警报</a:t>
            </a:r>
            <a:endParaRPr lang="zh-CN" altLang="en-US" sz="2400">
              <a:solidFill>
                <a:schemeClr val="tx1"/>
              </a:solidFill>
            </a:endParaRPr>
          </a:p>
        </p:txBody>
      </p:sp>
      <p:sp>
        <p:nvSpPr>
          <p:cNvPr id="4" name="矩形 3"/>
          <p:cNvSpPr/>
          <p:nvPr/>
        </p:nvSpPr>
        <p:spPr>
          <a:xfrm>
            <a:off x="1517015" y="1973580"/>
            <a:ext cx="1614805" cy="2943860"/>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控制室人员通知保卫人员及报警点位工作人员持通讯工具和灭火器到现场确认</a:t>
            </a:r>
            <a:endParaRPr lang="zh-CN" altLang="en-US">
              <a:solidFill>
                <a:schemeClr val="tx1"/>
              </a:solidFill>
            </a:endParaRPr>
          </a:p>
        </p:txBody>
      </p:sp>
      <p:sp>
        <p:nvSpPr>
          <p:cNvPr id="5" name="矩形 4"/>
          <p:cNvSpPr/>
          <p:nvPr/>
        </p:nvSpPr>
        <p:spPr>
          <a:xfrm>
            <a:off x="4111625" y="933450"/>
            <a:ext cx="904875" cy="760730"/>
          </a:xfrm>
          <a:prstGeom prst="rect">
            <a:avLst/>
          </a:prstGeom>
          <a:noFill/>
          <a:ln w="41275" cmpd="sng">
            <a:solidFill>
              <a:schemeClr val="accent1">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确认为误报警</a:t>
            </a:r>
            <a:endParaRPr lang="zh-CN" altLang="en-US">
              <a:solidFill>
                <a:schemeClr val="tx1"/>
              </a:solidFill>
            </a:endParaRPr>
          </a:p>
        </p:txBody>
      </p:sp>
      <p:sp>
        <p:nvSpPr>
          <p:cNvPr id="6" name="矩形 5"/>
          <p:cNvSpPr/>
          <p:nvPr/>
        </p:nvSpPr>
        <p:spPr>
          <a:xfrm>
            <a:off x="5462905" y="933450"/>
            <a:ext cx="904875" cy="760730"/>
          </a:xfrm>
          <a:prstGeom prst="rect">
            <a:avLst/>
          </a:prstGeom>
          <a:noFill/>
          <a:ln w="41275" cmpd="sng">
            <a:solidFill>
              <a:schemeClr val="accent1">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通知控制室</a:t>
            </a:r>
            <a:endParaRPr lang="zh-CN" altLang="en-US">
              <a:solidFill>
                <a:schemeClr val="tx1"/>
              </a:solidFill>
            </a:endParaRPr>
          </a:p>
        </p:txBody>
      </p:sp>
      <p:sp>
        <p:nvSpPr>
          <p:cNvPr id="7" name="矩形 6"/>
          <p:cNvSpPr/>
          <p:nvPr/>
        </p:nvSpPr>
        <p:spPr>
          <a:xfrm>
            <a:off x="7040245" y="817245"/>
            <a:ext cx="1614170" cy="993775"/>
          </a:xfrm>
          <a:prstGeom prst="rect">
            <a:avLst/>
          </a:prstGeom>
          <a:noFill/>
          <a:ln w="41275" cmpd="sng">
            <a:solidFill>
              <a:schemeClr val="accent1">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消音复位，恢复系统正常工作状态</a:t>
            </a:r>
            <a:endParaRPr lang="zh-CN" altLang="en-US">
              <a:solidFill>
                <a:schemeClr val="tx1"/>
              </a:solidFill>
            </a:endParaRPr>
          </a:p>
        </p:txBody>
      </p:sp>
      <p:sp>
        <p:nvSpPr>
          <p:cNvPr id="8" name="矩形 7"/>
          <p:cNvSpPr/>
          <p:nvPr/>
        </p:nvSpPr>
        <p:spPr>
          <a:xfrm>
            <a:off x="9469120" y="817245"/>
            <a:ext cx="1614170" cy="993775"/>
          </a:xfrm>
          <a:prstGeom prst="rect">
            <a:avLst/>
          </a:prstGeom>
          <a:noFill/>
          <a:ln w="41275" cmpd="sng">
            <a:solidFill>
              <a:schemeClr val="accent1">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记录误报的时间、部位、原因</a:t>
            </a:r>
            <a:endParaRPr lang="zh-CN" altLang="en-US">
              <a:solidFill>
                <a:schemeClr val="tx1"/>
              </a:solidFill>
            </a:endParaRPr>
          </a:p>
        </p:txBody>
      </p:sp>
      <p:sp>
        <p:nvSpPr>
          <p:cNvPr id="9" name="矩形 8"/>
          <p:cNvSpPr/>
          <p:nvPr/>
        </p:nvSpPr>
        <p:spPr>
          <a:xfrm>
            <a:off x="4111625" y="4319270"/>
            <a:ext cx="904875" cy="98361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确认为火警</a:t>
            </a:r>
            <a:endParaRPr lang="zh-CN" altLang="en-US">
              <a:solidFill>
                <a:schemeClr val="tx1"/>
              </a:solidFill>
            </a:endParaRPr>
          </a:p>
        </p:txBody>
      </p:sp>
      <p:sp>
        <p:nvSpPr>
          <p:cNvPr id="10" name="矩形 9"/>
          <p:cNvSpPr/>
          <p:nvPr/>
        </p:nvSpPr>
        <p:spPr>
          <a:xfrm>
            <a:off x="5462905" y="4319905"/>
            <a:ext cx="904875" cy="982980"/>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通知控制室</a:t>
            </a:r>
            <a:endParaRPr lang="zh-CN" altLang="en-US">
              <a:solidFill>
                <a:schemeClr val="tx1"/>
              </a:solidFill>
            </a:endParaRPr>
          </a:p>
        </p:txBody>
      </p:sp>
      <p:sp>
        <p:nvSpPr>
          <p:cNvPr id="11" name="矩形 10"/>
          <p:cNvSpPr/>
          <p:nvPr/>
        </p:nvSpPr>
        <p:spPr>
          <a:xfrm>
            <a:off x="7416800" y="2416810"/>
            <a:ext cx="2656205" cy="72072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把消防联动报警主机，广播主机打自动</a:t>
            </a:r>
            <a:endParaRPr lang="zh-CN" altLang="en-US">
              <a:solidFill>
                <a:schemeClr val="tx1"/>
              </a:solidFill>
            </a:endParaRPr>
          </a:p>
        </p:txBody>
      </p:sp>
      <p:sp>
        <p:nvSpPr>
          <p:cNvPr id="12" name="矩形 11"/>
          <p:cNvSpPr/>
          <p:nvPr/>
        </p:nvSpPr>
        <p:spPr>
          <a:xfrm>
            <a:off x="7416800" y="3374390"/>
            <a:ext cx="2150110" cy="45783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a:solidFill>
                  <a:schemeClr val="tx1"/>
                </a:solidFill>
              </a:rPr>
              <a:t>拨打</a:t>
            </a:r>
            <a:r>
              <a:rPr lang="en-US" altLang="zh-CN">
                <a:solidFill>
                  <a:schemeClr val="tx1"/>
                </a:solidFill>
              </a:rPr>
              <a:t>“119”</a:t>
            </a:r>
            <a:r>
              <a:rPr lang="zh-CN" altLang="en-US">
                <a:solidFill>
                  <a:schemeClr val="tx1"/>
                </a:solidFill>
              </a:rPr>
              <a:t>报警</a:t>
            </a:r>
            <a:endParaRPr lang="zh-CN" altLang="en-US">
              <a:solidFill>
                <a:schemeClr val="tx1"/>
              </a:solidFill>
            </a:endParaRPr>
          </a:p>
        </p:txBody>
      </p:sp>
      <p:sp>
        <p:nvSpPr>
          <p:cNvPr id="13" name="矩形 12"/>
          <p:cNvSpPr/>
          <p:nvPr/>
        </p:nvSpPr>
        <p:spPr>
          <a:xfrm>
            <a:off x="7416165" y="4069080"/>
            <a:ext cx="2150745" cy="426720"/>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solidFill>
                  <a:schemeClr val="tx1"/>
                </a:solidFill>
              </a:rPr>
              <a:t>通知单位领导</a:t>
            </a:r>
            <a:endParaRPr lang="zh-CN">
              <a:solidFill>
                <a:schemeClr val="tx1"/>
              </a:solidFill>
            </a:endParaRPr>
          </a:p>
        </p:txBody>
      </p:sp>
      <p:sp>
        <p:nvSpPr>
          <p:cNvPr id="14" name="矩形 13"/>
          <p:cNvSpPr/>
          <p:nvPr/>
        </p:nvSpPr>
        <p:spPr>
          <a:xfrm>
            <a:off x="7415530" y="4732655"/>
            <a:ext cx="2151380" cy="65722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solidFill>
                  <a:schemeClr val="tx1"/>
                </a:solidFill>
              </a:rPr>
              <a:t>按照灭火预案组织灭火及安全疏散</a:t>
            </a:r>
            <a:endParaRPr lang="zh-CN">
              <a:solidFill>
                <a:schemeClr val="tx1"/>
              </a:solidFill>
            </a:endParaRPr>
          </a:p>
        </p:txBody>
      </p:sp>
      <p:sp>
        <p:nvSpPr>
          <p:cNvPr id="15" name="矩形 14"/>
          <p:cNvSpPr/>
          <p:nvPr/>
        </p:nvSpPr>
        <p:spPr>
          <a:xfrm>
            <a:off x="7416165" y="5626735"/>
            <a:ext cx="2150745" cy="65722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solidFill>
                  <a:schemeClr val="tx1"/>
                </a:solidFill>
              </a:rPr>
              <a:t>视情况启动相应消防设施</a:t>
            </a:r>
            <a:endParaRPr lang="zh-CN">
              <a:solidFill>
                <a:schemeClr val="tx1"/>
              </a:solidFill>
            </a:endParaRPr>
          </a:p>
        </p:txBody>
      </p:sp>
      <p:sp>
        <p:nvSpPr>
          <p:cNvPr id="16" name="矩形 15"/>
          <p:cNvSpPr/>
          <p:nvPr/>
        </p:nvSpPr>
        <p:spPr>
          <a:xfrm>
            <a:off x="10995660" y="2769870"/>
            <a:ext cx="838835" cy="3250565"/>
          </a:xfrm>
          <a:prstGeom prst="rect">
            <a:avLst/>
          </a:prstGeom>
          <a:noFill/>
          <a:ln w="41275" cmpd="sng">
            <a:solidFill>
              <a:schemeClr val="accent6">
                <a:lumMod val="75000"/>
              </a:schemeClr>
            </a:solidFill>
            <a:prstDash val="solid"/>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solidFill>
                  <a:schemeClr val="tx1"/>
                </a:solidFill>
              </a:rPr>
              <a:t>监视火灾情况下设备运行情况</a:t>
            </a:r>
            <a:endParaRPr lang="zh-CN">
              <a:solidFill>
                <a:schemeClr val="tx1"/>
              </a:solidFill>
            </a:endParaRPr>
          </a:p>
        </p:txBody>
      </p:sp>
      <p:cxnSp>
        <p:nvCxnSpPr>
          <p:cNvPr id="18" name="直接箭头连接符 17"/>
          <p:cNvCxnSpPr/>
          <p:nvPr/>
        </p:nvCxnSpPr>
        <p:spPr>
          <a:xfrm>
            <a:off x="3123565" y="4594860"/>
            <a:ext cx="973455" cy="1016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21" name="肘形连接符 20"/>
          <p:cNvCxnSpPr>
            <a:endCxn id="5" idx="1"/>
          </p:cNvCxnSpPr>
          <p:nvPr/>
        </p:nvCxnSpPr>
        <p:spPr>
          <a:xfrm rot="16200000">
            <a:off x="3037205" y="1400175"/>
            <a:ext cx="1160780" cy="988060"/>
          </a:xfrm>
          <a:prstGeom prst="bentConnector2">
            <a:avLst/>
          </a:prstGeom>
          <a:ln w="38100">
            <a:solidFill>
              <a:schemeClr val="tx2"/>
            </a:solidFill>
            <a:tailEnd type="arrow"/>
          </a:ln>
        </p:spPr>
        <p:style>
          <a:lnRef idx="2">
            <a:schemeClr val="accent1"/>
          </a:lnRef>
          <a:fillRef idx="0">
            <a:srgbClr val="FFFFFF"/>
          </a:fillRef>
          <a:effectRef idx="0">
            <a:srgbClr val="FFFFFF"/>
          </a:effectRef>
          <a:fontRef idx="minor">
            <a:schemeClr val="tx1"/>
          </a:fontRef>
        </p:style>
      </p:cxnSp>
      <p:cxnSp>
        <p:nvCxnSpPr>
          <p:cNvPr id="22" name="直接箭头连接符 21"/>
          <p:cNvCxnSpPr/>
          <p:nvPr/>
        </p:nvCxnSpPr>
        <p:spPr>
          <a:xfrm>
            <a:off x="982980" y="3367405"/>
            <a:ext cx="5480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23" name="直接箭头连接符 22"/>
          <p:cNvCxnSpPr>
            <a:endCxn id="6" idx="1"/>
          </p:cNvCxnSpPr>
          <p:nvPr/>
        </p:nvCxnSpPr>
        <p:spPr>
          <a:xfrm>
            <a:off x="5016500" y="1313815"/>
            <a:ext cx="446405" cy="0"/>
          </a:xfrm>
          <a:prstGeom prst="straightConnector1">
            <a:avLst/>
          </a:prstGeom>
          <a:ln w="41275">
            <a:solidFill>
              <a:schemeClr val="tx2"/>
            </a:solidFill>
            <a:tailEnd type="arrow"/>
          </a:ln>
        </p:spPr>
        <p:style>
          <a:lnRef idx="2">
            <a:schemeClr val="accent1"/>
          </a:lnRef>
          <a:fillRef idx="0">
            <a:srgbClr val="FFFFFF"/>
          </a:fillRef>
          <a:effectRef idx="0">
            <a:srgbClr val="FFFFFF"/>
          </a:effectRef>
          <a:fontRef idx="minor">
            <a:schemeClr val="tx1"/>
          </a:fontRef>
        </p:style>
      </p:cxnSp>
      <p:cxnSp>
        <p:nvCxnSpPr>
          <p:cNvPr id="24" name="直接箭头连接符 23"/>
          <p:cNvCxnSpPr>
            <a:endCxn id="7" idx="1"/>
          </p:cNvCxnSpPr>
          <p:nvPr/>
        </p:nvCxnSpPr>
        <p:spPr>
          <a:xfrm>
            <a:off x="6367780" y="1313815"/>
            <a:ext cx="672465" cy="635"/>
          </a:xfrm>
          <a:prstGeom prst="straightConnector1">
            <a:avLst/>
          </a:prstGeom>
          <a:ln w="41275">
            <a:solidFill>
              <a:schemeClr val="tx2"/>
            </a:solidFill>
            <a:tailEnd type="arrow"/>
          </a:ln>
        </p:spPr>
        <p:style>
          <a:lnRef idx="2">
            <a:schemeClr val="accent1"/>
          </a:lnRef>
          <a:fillRef idx="0">
            <a:srgbClr val="FFFFFF"/>
          </a:fillRef>
          <a:effectRef idx="0">
            <a:srgbClr val="FFFFFF"/>
          </a:effectRef>
          <a:fontRef idx="minor">
            <a:schemeClr val="tx1"/>
          </a:fontRef>
        </p:style>
      </p:cxnSp>
      <p:cxnSp>
        <p:nvCxnSpPr>
          <p:cNvPr id="25" name="直接箭头连接符 24"/>
          <p:cNvCxnSpPr>
            <a:endCxn id="8" idx="1"/>
          </p:cNvCxnSpPr>
          <p:nvPr/>
        </p:nvCxnSpPr>
        <p:spPr>
          <a:xfrm>
            <a:off x="8654415" y="1313180"/>
            <a:ext cx="814705" cy="1270"/>
          </a:xfrm>
          <a:prstGeom prst="straightConnector1">
            <a:avLst/>
          </a:prstGeom>
          <a:ln w="41275">
            <a:solidFill>
              <a:schemeClr val="tx2"/>
            </a:solidFill>
            <a:tailEnd type="arrow"/>
          </a:ln>
        </p:spPr>
        <p:style>
          <a:lnRef idx="2">
            <a:schemeClr val="accent1"/>
          </a:lnRef>
          <a:fillRef idx="0">
            <a:srgbClr val="FFFFFF"/>
          </a:fillRef>
          <a:effectRef idx="0">
            <a:srgbClr val="FFFFFF"/>
          </a:effectRef>
          <a:fontRef idx="minor">
            <a:schemeClr val="tx1"/>
          </a:fontRef>
        </p:style>
      </p:cxnSp>
      <p:cxnSp>
        <p:nvCxnSpPr>
          <p:cNvPr id="26" name="直接箭头连接符 25"/>
          <p:cNvCxnSpPr/>
          <p:nvPr/>
        </p:nvCxnSpPr>
        <p:spPr>
          <a:xfrm>
            <a:off x="5016500" y="4810760"/>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28" name="直接箭头连接符 27"/>
          <p:cNvCxnSpPr/>
          <p:nvPr/>
        </p:nvCxnSpPr>
        <p:spPr>
          <a:xfrm>
            <a:off x="9574530" y="5047615"/>
            <a:ext cx="1409700" cy="13335"/>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0" name="直接箭头连接符 29"/>
          <p:cNvCxnSpPr/>
          <p:nvPr/>
        </p:nvCxnSpPr>
        <p:spPr>
          <a:xfrm>
            <a:off x="6969125" y="2903220"/>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1" name="直接箭头连接符 30"/>
          <p:cNvCxnSpPr/>
          <p:nvPr/>
        </p:nvCxnSpPr>
        <p:spPr>
          <a:xfrm>
            <a:off x="6969125" y="4302760"/>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2" name="直接箭头连接符 31"/>
          <p:cNvCxnSpPr/>
          <p:nvPr/>
        </p:nvCxnSpPr>
        <p:spPr>
          <a:xfrm>
            <a:off x="6961505" y="5060950"/>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3" name="直接箭头连接符 32"/>
          <p:cNvCxnSpPr/>
          <p:nvPr/>
        </p:nvCxnSpPr>
        <p:spPr>
          <a:xfrm>
            <a:off x="6970395" y="3603625"/>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4" name="直接箭头连接符 33"/>
          <p:cNvCxnSpPr/>
          <p:nvPr/>
        </p:nvCxnSpPr>
        <p:spPr>
          <a:xfrm>
            <a:off x="6961505" y="5956300"/>
            <a:ext cx="446405" cy="0"/>
          </a:xfrm>
          <a:prstGeom prst="straightConnector1">
            <a:avLst/>
          </a:prstGeom>
          <a:ln w="41275">
            <a:solidFill>
              <a:srgbClr val="FF0000"/>
            </a:solidFill>
            <a:tailEnd type="arrow"/>
          </a:ln>
        </p:spPr>
        <p:style>
          <a:lnRef idx="2">
            <a:schemeClr val="accent1"/>
          </a:lnRef>
          <a:fillRef idx="0">
            <a:srgbClr val="FFFFFF"/>
          </a:fillRef>
          <a:effectRef idx="0">
            <a:srgbClr val="FFFFFF"/>
          </a:effectRef>
          <a:fontRef idx="minor">
            <a:schemeClr val="tx1"/>
          </a:fontRef>
        </p:style>
      </p:cxnSp>
      <p:cxnSp>
        <p:nvCxnSpPr>
          <p:cNvPr id="36" name="直接连接符 35"/>
          <p:cNvCxnSpPr/>
          <p:nvPr/>
        </p:nvCxnSpPr>
        <p:spPr>
          <a:xfrm flipV="1">
            <a:off x="6957695" y="2880360"/>
            <a:ext cx="20320" cy="3103880"/>
          </a:xfrm>
          <a:prstGeom prst="line">
            <a:avLst/>
          </a:prstGeom>
          <a:ln w="50800" cmpd="sng">
            <a:solidFill>
              <a:srgbClr val="FF0000"/>
            </a:solidFill>
          </a:ln>
        </p:spPr>
        <p:style>
          <a:lnRef idx="2">
            <a:schemeClr val="accent1"/>
          </a:lnRef>
          <a:fillRef idx="0">
            <a:srgbClr val="FFFFFF"/>
          </a:fillRef>
          <a:effectRef idx="0">
            <a:srgbClr val="FFFFFF"/>
          </a:effectRef>
          <a:fontRef idx="minor">
            <a:schemeClr val="tx1"/>
          </a:fontRef>
        </p:style>
      </p:cxnSp>
      <p:cxnSp>
        <p:nvCxnSpPr>
          <p:cNvPr id="38" name="直接连接符 37"/>
          <p:cNvCxnSpPr/>
          <p:nvPr/>
        </p:nvCxnSpPr>
        <p:spPr>
          <a:xfrm>
            <a:off x="6348730" y="4909185"/>
            <a:ext cx="608965" cy="8255"/>
          </a:xfrm>
          <a:prstGeom prst="line">
            <a:avLst/>
          </a:prstGeom>
          <a:ln w="50800" cmpd="sng">
            <a:solidFill>
              <a:srgbClr val="FF0000"/>
            </a:solidFill>
          </a:ln>
        </p:spPr>
        <p:style>
          <a:lnRef idx="2">
            <a:schemeClr val="accent1"/>
          </a:lnRef>
          <a:fillRef idx="0">
            <a:srgbClr val="FFFFFF"/>
          </a:fillRef>
          <a:effectRef idx="0">
            <a:srgbClr val="FFFFFF"/>
          </a:effectRef>
          <a:fontRef idx="minor">
            <a:schemeClr val="tx1"/>
          </a:fontRef>
        </p:style>
      </p:cxn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97000">
              <a:schemeClr val="accent1"/>
            </a:gs>
            <a:gs pos="7000">
              <a:schemeClr val="accent1">
                <a:lumMod val="25000"/>
                <a:lumOff val="75000"/>
              </a:schemeClr>
            </a:gs>
            <a:gs pos="91000">
              <a:schemeClr val="accent1">
                <a:lumMod val="85000"/>
              </a:schemeClr>
            </a:gs>
          </a:gsLst>
          <a:lin ang="5400000" scaled="0"/>
        </a:gradFill>
        <a:effectLst/>
      </p:bgPr>
    </p:bg>
    <p:spTree>
      <p:nvGrpSpPr>
        <p:cNvPr id="1" name=""/>
        <p:cNvGrpSpPr/>
        <p:nvPr/>
      </p:nvGrpSpPr>
      <p:grpSpPr/>
      <p:sp>
        <p:nvSpPr>
          <p:cNvPr id="2" name="文本框 1"/>
          <p:cNvSpPr txBox="1"/>
          <p:nvPr/>
        </p:nvSpPr>
        <p:spPr>
          <a:xfrm>
            <a:off x="3445510" y="0"/>
            <a:ext cx="5869305" cy="382905"/>
          </a:xfrm>
          <a:prstGeom prst="rect">
            <a:avLst/>
          </a:prstGeom>
          <a:noFill/>
        </p:spPr>
        <p:txBody>
          <a:bodyPr wrap="square" rtlCol="0">
            <a:noAutofit/>
          </a:bodyPr>
          <a:p>
            <a:r>
              <a:rPr lang="zh-CN" altLang="en-US" sz="2800"/>
              <a:t>消防（控制室）值班制度</a:t>
            </a:r>
            <a:endParaRPr lang="zh-CN" altLang="en-US" sz="2800"/>
          </a:p>
        </p:txBody>
      </p:sp>
      <p:sp>
        <p:nvSpPr>
          <p:cNvPr id="3" name="文本框 2"/>
          <p:cNvSpPr txBox="1"/>
          <p:nvPr/>
        </p:nvSpPr>
        <p:spPr>
          <a:xfrm>
            <a:off x="0" y="561975"/>
            <a:ext cx="12192000" cy="6296025"/>
          </a:xfrm>
          <a:prstGeom prst="rect">
            <a:avLst/>
          </a:prstGeom>
          <a:noFill/>
        </p:spPr>
        <p:txBody>
          <a:bodyPr wrap="square" rtlCol="0">
            <a:noAutofit/>
          </a:bodyPr>
          <a:p>
            <a:r>
              <a:rPr lang="zh-CN" altLang="en-US" sz="2400"/>
              <a:t>第一条：为加强对本单位消防控制室的管理，特制订本制度。</a:t>
            </a:r>
            <a:endParaRPr lang="zh-CN" altLang="en-US" sz="2400"/>
          </a:p>
          <a:p>
            <a:r>
              <a:rPr lang="zh-CN" altLang="en-US" sz="2400"/>
              <a:t>第二条：消防控制室由消安处管理。</a:t>
            </a:r>
            <a:endParaRPr lang="zh-CN" altLang="en-US" sz="2400"/>
          </a:p>
          <a:p>
            <a:r>
              <a:rPr lang="zh-CN" altLang="en-US" sz="2400"/>
              <a:t>第三条：消防控制室应配备专门值班、操作人员，实行</a:t>
            </a:r>
            <a:r>
              <a:rPr lang="en-US" altLang="zh-CN" sz="2400"/>
              <a:t>24</a:t>
            </a:r>
            <a:r>
              <a:rPr lang="zh-CN" altLang="en-US" sz="2400"/>
              <a:t>小时值班制度，每个班次少于</a:t>
            </a:r>
            <a:r>
              <a:rPr lang="en-US" altLang="zh-CN" sz="2400"/>
              <a:t>2</a:t>
            </a:r>
            <a:r>
              <a:rPr lang="zh-CN" altLang="en-US" sz="2400"/>
              <a:t>人。</a:t>
            </a:r>
            <a:endParaRPr lang="zh-CN" altLang="en-US" sz="2800"/>
          </a:p>
          <a:p>
            <a:r>
              <a:rPr lang="zh-CN" altLang="en-US" sz="2400"/>
              <a:t>第四条：消防控制室值班、操作人员应经消防安全技术专业培训并考试合格后持证上岗，熟练掌握本单位自动消防设施的工作原理，操作规程及常见故障排除方法。未取得上岗证的人员不得从事自动消防设施的操作及维护。</a:t>
            </a:r>
            <a:endParaRPr lang="zh-CN" altLang="en-US" sz="2400"/>
          </a:p>
          <a:p>
            <a:r>
              <a:rPr lang="zh-CN" altLang="en-US" sz="2400"/>
              <a:t>第五条：消防控制室值班，操作人员必须坚守岗位，密切注视自动消防设施的运行状态，发现问题及时处理，保证自动消防设施全时制，全方位，全功能地运转。值班期间严禁脱岗，睡觉、喝酒、聊天、打私人电话。消防控制室严禁无关人员进入。</a:t>
            </a:r>
            <a:endParaRPr lang="zh-CN" altLang="en-US" sz="2400"/>
          </a:p>
          <a:p>
            <a:r>
              <a:rPr lang="zh-CN" altLang="en-US" sz="2400"/>
              <a:t>第六条：未经消防救援机构同意，不得擅自关闭消防设施、</a:t>
            </a:r>
            <a:endParaRPr lang="zh-CN" altLang="en-US" sz="2400"/>
          </a:p>
          <a:p>
            <a:r>
              <a:rPr lang="zh-CN" altLang="en-US" sz="2400"/>
              <a:t>第七条：系统发生故障后，及时通知单位独立维护保养人员或有资质的维修单位进行维修。</a:t>
            </a:r>
            <a:endParaRPr lang="zh-CN" altLang="en-US" sz="2400"/>
          </a:p>
          <a:p>
            <a:r>
              <a:rPr lang="zh-CN" altLang="en-US" sz="2400"/>
              <a:t>第八条：消防控制室值班，操作人员应做好值班记录，及时掌握有关信息，协助有关领导做好防火，灭火工作。</a:t>
            </a:r>
            <a:endParaRPr lang="zh-CN" altLang="en-US" sz="2400"/>
          </a:p>
          <a:p>
            <a:r>
              <a:rPr lang="zh-CN" altLang="en-US" sz="2400"/>
              <a:t>第九条：单位发生火灾后应及时启动消防控制室火警处置程序。</a:t>
            </a:r>
            <a:endParaRPr lang="zh-CN" altLang="en-US" sz="2400"/>
          </a:p>
          <a:p>
            <a:r>
              <a:rPr lang="zh-CN" altLang="en-US" sz="2400"/>
              <a:t>第十条：消防控制室交接班时，带班领导和前后两班人员均应在场，在认真填写完交接记录，确认现场物品无损坏，丢失并在值班交接记录上签字后，交班者方可离开。</a:t>
            </a:r>
            <a:endParaRPr lang="zh-CN" altLang="en-US" sz="2400"/>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715</Words>
  <Application>WPS 演示</Application>
  <PresentationFormat>宽屏</PresentationFormat>
  <Paragraphs>47</Paragraphs>
  <Slides>3</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vt:i4>
      </vt:variant>
    </vt:vector>
  </HeadingPairs>
  <TitlesOfParts>
    <vt:vector size="11" baseType="lpstr">
      <vt:lpstr>Arial</vt:lpstr>
      <vt:lpstr>宋体</vt:lpstr>
      <vt:lpstr>Wingdings</vt:lpstr>
      <vt:lpstr>Wingdings</vt:lpstr>
      <vt:lpstr>微软雅黑</vt:lpstr>
      <vt:lpstr>Arial Unicode MS</vt:lpstr>
      <vt:lpstr>Calibri</vt:lpstr>
      <vt:lpstr>WPS</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三弟</cp:lastModifiedBy>
  <cp:revision>155</cp:revision>
  <dcterms:created xsi:type="dcterms:W3CDTF">2019-06-19T02:08:00Z</dcterms:created>
  <dcterms:modified xsi:type="dcterms:W3CDTF">2024-12-14T07:12:21Z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2052-12.1.0.19302</vt:lpwstr>
  </property>
  <property fmtid="{D5CDD505-2E9C-101B-9397-08002B2CF9AE}" pid="3" name="ICV">
    <vt:lpwstr>AFEE85B7EB4B45AD8DC5DA5E22D533D9_11</vt:lpwstr>
  </property>
</Properties>
</file>