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2"/>
  </p:sldMasterIdLst>
  <p:notesMasterIdLst>
    <p:notesMasterId r:id="rId67"/>
  </p:notesMasterIdLst>
  <p:handoutMasterIdLst>
    <p:handoutMasterId r:id="rId68"/>
  </p:handoutMasterIdLst>
  <p:sldIdLst>
    <p:sldId id="305" r:id="rId3"/>
    <p:sldId id="723" r:id="rId4"/>
    <p:sldId id="512" r:id="rId5"/>
    <p:sldId id="668" r:id="rId6"/>
    <p:sldId id="513" r:id="rId7"/>
    <p:sldId id="514" r:id="rId8"/>
    <p:sldId id="790" r:id="rId9"/>
    <p:sldId id="791" r:id="rId10"/>
    <p:sldId id="792" r:id="rId11"/>
    <p:sldId id="793" r:id="rId12"/>
    <p:sldId id="794" r:id="rId13"/>
    <p:sldId id="795" r:id="rId14"/>
    <p:sldId id="796" r:id="rId15"/>
    <p:sldId id="797" r:id="rId16"/>
    <p:sldId id="798" r:id="rId17"/>
    <p:sldId id="799" r:id="rId18"/>
    <p:sldId id="800" r:id="rId19"/>
    <p:sldId id="801" r:id="rId20"/>
    <p:sldId id="802" r:id="rId21"/>
    <p:sldId id="803" r:id="rId22"/>
    <p:sldId id="804" r:id="rId23"/>
    <p:sldId id="805" r:id="rId24"/>
    <p:sldId id="806" r:id="rId25"/>
    <p:sldId id="807" r:id="rId26"/>
    <p:sldId id="808" r:id="rId27"/>
    <p:sldId id="526" r:id="rId28"/>
    <p:sldId id="527" r:id="rId29"/>
    <p:sldId id="639" r:id="rId30"/>
    <p:sldId id="640" r:id="rId31"/>
    <p:sldId id="809" r:id="rId32"/>
    <p:sldId id="810" r:id="rId33"/>
    <p:sldId id="811" r:id="rId34"/>
    <p:sldId id="812" r:id="rId35"/>
    <p:sldId id="813" r:id="rId36"/>
    <p:sldId id="667" r:id="rId37"/>
    <p:sldId id="642" r:id="rId38"/>
    <p:sldId id="538" r:id="rId39"/>
    <p:sldId id="781" r:id="rId40"/>
    <p:sldId id="782" r:id="rId41"/>
    <p:sldId id="783" r:id="rId42"/>
    <p:sldId id="785" r:id="rId43"/>
    <p:sldId id="786" r:id="rId44"/>
    <p:sldId id="787" r:id="rId45"/>
    <p:sldId id="559" r:id="rId46"/>
    <p:sldId id="669" r:id="rId47"/>
    <p:sldId id="645" r:id="rId48"/>
    <p:sldId id="647" r:id="rId49"/>
    <p:sldId id="560" r:id="rId50"/>
    <p:sldId id="670" r:id="rId51"/>
    <p:sldId id="671" r:id="rId52"/>
    <p:sldId id="672" r:id="rId53"/>
    <p:sldId id="577" r:id="rId54"/>
    <p:sldId id="578" r:id="rId55"/>
    <p:sldId id="580" r:id="rId56"/>
    <p:sldId id="581" r:id="rId57"/>
    <p:sldId id="582" r:id="rId58"/>
    <p:sldId id="584" r:id="rId59"/>
    <p:sldId id="776" r:id="rId60"/>
    <p:sldId id="777" r:id="rId61"/>
    <p:sldId id="778" r:id="rId62"/>
    <p:sldId id="779" r:id="rId63"/>
    <p:sldId id="780" r:id="rId64"/>
    <p:sldId id="658" r:id="rId65"/>
    <p:sldId id="724" r:id="rId66"/>
  </p:sldIdLst>
  <p:sldSz cx="12192000" cy="6858000"/>
  <p:notesSz cx="6858000" cy="9144000"/>
  <p:custDataLst>
    <p:tags r:id="rId69"/>
  </p:custDataLst>
  <p:defaultTextStyle>
    <a:defPPr>
      <a:defRPr lang="zh-CN"/>
    </a:defPPr>
    <a:lvl1pPr marL="0" lvl="0"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SzPct val="100000"/>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82" userDrawn="1">
          <p15:clr>
            <a:srgbClr val="A4A3A4"/>
          </p15:clr>
        </p15:guide>
        <p15:guide id="2" pos="384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66FFFF"/>
    <a:srgbClr val="FFFF99"/>
    <a:srgbClr val="FFCCCC"/>
    <a:srgbClr val="0099FF"/>
    <a:srgbClr val="A4F8C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82"/>
    <p:restoredTop sz="86486"/>
  </p:normalViewPr>
  <p:slideViewPr>
    <p:cSldViewPr showGuides="1">
      <p:cViewPr varScale="1">
        <p:scale>
          <a:sx n="75" d="100"/>
          <a:sy n="75" d="100"/>
        </p:scale>
        <p:origin x="58" y="283"/>
      </p:cViewPr>
      <p:guideLst>
        <p:guide orient="horz" pos="2182"/>
        <p:guide pos="3841"/>
      </p:guideLst>
    </p:cSldViewPr>
  </p:slideViewPr>
  <p:outlineViewPr>
    <p:cViewPr>
      <p:scale>
        <a:sx n="33" d="100"/>
        <a:sy n="33" d="100"/>
      </p:scale>
      <p:origin x="274" y="123701"/>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handoutMaster" Target="handoutMasters/handoutMaster1.xml"/><Relationship Id="rId7" Type="http://schemas.openxmlformats.org/officeDocument/2006/relationships/slide" Target="slides/slide5.xml"/><Relationship Id="rId71"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tags" Target="tags/tag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Clr>
                <a:srgbClr val="000000"/>
              </a:buCl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099"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Clr>
                <a:srgbClr val="000000"/>
              </a:buClr>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0"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Clr>
                <a:srgbClr val="000000"/>
              </a:buClr>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buClr>
                <a:srgbClr val="000000"/>
              </a:buClr>
              <a:defRPr sz="1200" noProof="1" dirty="0"/>
            </a:lvl1pPr>
          </a:lstStyle>
          <a:p>
            <a:pPr marL="0" marR="0" lvl="0" indent="0" algn="r" defTabSz="914400" rtl="0" eaLnBrk="1" fontAlgn="base" latinLnBrk="0" hangingPunct="1">
              <a:lnSpc>
                <a:spcPct val="100000"/>
              </a:lnSpc>
              <a:spcBef>
                <a:spcPct val="0"/>
              </a:spcBef>
              <a:spcAft>
                <a:spcPct val="0"/>
              </a:spcAft>
              <a:buClr>
                <a:srgbClr val="000000"/>
              </a:buClr>
              <a:buSzPct val="100000"/>
              <a:buFontTx/>
              <a:buNone/>
              <a:defRPr/>
            </a:pPr>
            <a:fld id="{123481F9-7B58-4E84-B0AF-D5DCAE015191}" type="slidenum">
              <a:rPr kumimoji="0" lang="en-US" altLang="zh-CN" sz="1200" b="0" i="0" u="none" strike="noStrike" kern="1200" cap="none" spc="0" normalizeH="0" baseline="0" noProof="1" dirty="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en-US" altLang="zh-CN"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Clr>
                <a:srgbClr val="000000"/>
              </a:buClr>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pPr marL="0" marR="0" lvl="0" indent="0" algn="l"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Clr>
                <a:srgbClr val="000000"/>
              </a:buClr>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pPr marL="0" marR="0" lvl="0" indent="0" algn="r"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9460" name="Rectangle 4"/>
          <p:cNvSpPr>
            <a:spLocks noGrp="1" noRot="1" noChangeAspec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Pct val="100000"/>
              <a:buFontTx/>
              <a:buNone/>
              <a:defRPr/>
            </a:pPr>
            <a:r>
              <a:rPr kumimoji="0" lang="zh-CN" altLang="en-US"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单击此处编辑母版文本样式</a:t>
            </a:r>
          </a:p>
          <a:p>
            <a:pPr marL="457200" marR="0" lvl="1" indent="0" algn="l" defTabSz="914400" rtl="0" eaLnBrk="0" fontAlgn="base" latinLnBrk="0" hangingPunct="0">
              <a:lnSpc>
                <a:spcPct val="100000"/>
              </a:lnSpc>
              <a:spcBef>
                <a:spcPct val="30000"/>
              </a:spcBef>
              <a:spcAft>
                <a:spcPct val="0"/>
              </a:spcAft>
              <a:buClrTx/>
              <a:buSzPct val="100000"/>
              <a:buFontTx/>
              <a:buNone/>
              <a:defRPr/>
            </a:pPr>
            <a:r>
              <a:rPr kumimoji="0" lang="zh-CN" altLang="en-US"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第二级</a:t>
            </a:r>
          </a:p>
          <a:p>
            <a:pPr marL="914400" marR="0" lvl="2" indent="0" algn="l" defTabSz="914400" rtl="0" eaLnBrk="0" fontAlgn="base" latinLnBrk="0" hangingPunct="0">
              <a:lnSpc>
                <a:spcPct val="100000"/>
              </a:lnSpc>
              <a:spcBef>
                <a:spcPct val="30000"/>
              </a:spcBef>
              <a:spcAft>
                <a:spcPct val="0"/>
              </a:spcAft>
              <a:buClrTx/>
              <a:buSzPct val="100000"/>
              <a:buFontTx/>
              <a:buNone/>
              <a:defRPr/>
            </a:pPr>
            <a:r>
              <a:rPr kumimoji="0" lang="zh-CN" altLang="en-US"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第三级</a:t>
            </a:r>
          </a:p>
          <a:p>
            <a:pPr marL="1371600" marR="0" lvl="3" indent="0" algn="l" defTabSz="914400" rtl="0" eaLnBrk="0" fontAlgn="base" latinLnBrk="0" hangingPunct="0">
              <a:lnSpc>
                <a:spcPct val="100000"/>
              </a:lnSpc>
              <a:spcBef>
                <a:spcPct val="30000"/>
              </a:spcBef>
              <a:spcAft>
                <a:spcPct val="0"/>
              </a:spcAft>
              <a:buClrTx/>
              <a:buSzPct val="100000"/>
              <a:buFontTx/>
              <a:buNone/>
              <a:defRPr/>
            </a:pPr>
            <a:r>
              <a:rPr kumimoji="0" lang="zh-CN" altLang="en-US"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第四级</a:t>
            </a:r>
          </a:p>
          <a:p>
            <a:pPr marL="1828800" marR="0" lvl="4" indent="0" algn="l" defTabSz="914400" rtl="0" eaLnBrk="0" fontAlgn="base" latinLnBrk="0" hangingPunct="0">
              <a:lnSpc>
                <a:spcPct val="100000"/>
              </a:lnSpc>
              <a:spcBef>
                <a:spcPct val="30000"/>
              </a:spcBef>
              <a:spcAft>
                <a:spcPct val="0"/>
              </a:spcAft>
              <a:buClrTx/>
              <a:buSzPct val="100000"/>
              <a:buFontTx/>
              <a:buNone/>
              <a:defRPr/>
            </a:pPr>
            <a:r>
              <a:rPr kumimoji="0" lang="zh-CN" altLang="en-US"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rPr>
              <a:t>第五级</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Clr>
                <a:srgbClr val="000000"/>
              </a:buClr>
              <a:defRPr sz="1200">
                <a:latin typeface="微软雅黑" panose="020B0503020204020204" pitchFamily="34" charset="-122"/>
                <a:ea typeface="微软雅黑" panose="020B0503020204020204" pitchFamily="34" charset="-122"/>
                <a:cs typeface="微软雅黑" panose="020B0503020204020204" pitchFamily="34" charset="-122"/>
              </a:defRPr>
            </a:lvl1pPr>
          </a:lstStyle>
          <a:p>
            <a:pPr marL="0" marR="0" lvl="0" indent="0" algn="l"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zh-CN" sz="1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a:buClr>
                <a:srgbClr val="000000"/>
              </a:buClr>
              <a:defRPr sz="1200" noProof="1" dirty="0"/>
            </a:lvl1pPr>
          </a:lstStyle>
          <a:p>
            <a:pPr marL="0" marR="0" lvl="0" indent="0" algn="r" defTabSz="914400" rtl="0" eaLnBrk="1" fontAlgn="base" latinLnBrk="0" hangingPunct="1">
              <a:lnSpc>
                <a:spcPct val="100000"/>
              </a:lnSpc>
              <a:spcBef>
                <a:spcPct val="0"/>
              </a:spcBef>
              <a:spcAft>
                <a:spcPct val="0"/>
              </a:spcAft>
              <a:buClr>
                <a:srgbClr val="000000"/>
              </a:buClr>
              <a:buSzPct val="100000"/>
              <a:buFontTx/>
              <a:buNone/>
              <a:defRPr/>
            </a:pPr>
            <a:fld id="{E375AAB5-E906-42E5-982A-F20DBE6AD47D}" type="slidenum">
              <a:rPr kumimoji="0" lang="en-US" altLang="zh-CN" sz="1200" b="0" i="0" u="none" strike="noStrike" kern="1200" cap="none" spc="0" normalizeH="0" baseline="0" noProof="1" dirty="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en-US" altLang="zh-CN" sz="1200" b="0" i="0" u="none" strike="noStrike" kern="1200" cap="none" spc="0" normalizeH="0" baseline="0" noProof="1">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buSzPct val="100000"/>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1pPr>
    <a:lvl2pPr marL="457200" algn="l" rtl="0" eaLnBrk="0" fontAlgn="base" hangingPunct="0">
      <a:spcBef>
        <a:spcPct val="30000"/>
      </a:spcBef>
      <a:spcAft>
        <a:spcPct val="0"/>
      </a:spcAft>
      <a:buSzPct val="100000"/>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2pPr>
    <a:lvl3pPr marL="914400" algn="l" rtl="0" eaLnBrk="0" fontAlgn="base" hangingPunct="0">
      <a:spcBef>
        <a:spcPct val="30000"/>
      </a:spcBef>
      <a:spcAft>
        <a:spcPct val="0"/>
      </a:spcAft>
      <a:buSzPct val="100000"/>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3pPr>
    <a:lvl4pPr marL="1371600" algn="l" rtl="0" eaLnBrk="0" fontAlgn="base" hangingPunct="0">
      <a:spcBef>
        <a:spcPct val="30000"/>
      </a:spcBef>
      <a:spcAft>
        <a:spcPct val="0"/>
      </a:spcAft>
      <a:buSzPct val="100000"/>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4pPr>
    <a:lvl5pPr marL="1828800" algn="l" rtl="0" eaLnBrk="0" fontAlgn="base" hangingPunct="0">
      <a:spcBef>
        <a:spcPct val="30000"/>
      </a:spcBef>
      <a:spcAft>
        <a:spcPct val="0"/>
      </a:spcAft>
      <a:buSzPct val="100000"/>
      <a:defRPr sz="1200" kern="1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noTextEdit="1"/>
          </p:cNvSpPr>
          <p:nvPr>
            <p:ph type="sldImg"/>
          </p:nvPr>
        </p:nvSpPr>
        <p:spPr/>
      </p:sp>
      <p:sp>
        <p:nvSpPr>
          <p:cNvPr id="21506" name="备注占位符 2"/>
          <p:cNvSpPr>
            <a:spLocks noGrp="1"/>
          </p:cNvSpPr>
          <p:nvPr>
            <p:ph type="body"/>
          </p:nvPr>
        </p:nvSpPr>
        <p:spPr/>
        <p:txBody>
          <a:bodyPr wrap="square" lIns="91440" tIns="45720" rIns="91440" bIns="45720" anchor="t"/>
          <a:lstStyle/>
          <a:p>
            <a:pPr lvl="0"/>
            <a:endParaRPr lang="en-US" altLang="zh-CN" dirty="0"/>
          </a:p>
          <a:p>
            <a:pPr lvl="0"/>
            <a:endParaRPr lang="zh-CN" altLang="en-US" dirty="0"/>
          </a:p>
        </p:txBody>
      </p:sp>
      <p:sp>
        <p:nvSpPr>
          <p:cNvPr id="21507"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latin typeface="Arial" panose="020B0604020202020204" pitchFamily="34" charset="0"/>
              </a:rPr>
              <a:t>1</a:t>
            </a:fld>
            <a:endParaRPr lang="en-US" altLang="zh-CN" sz="1200"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幻灯片图像占位符 1"/>
          <p:cNvSpPr>
            <a:spLocks noGrp="1" noRot="1" noChangeAspect="1" noTextEdit="1"/>
          </p:cNvSpPr>
          <p:nvPr>
            <p:ph type="sldImg"/>
          </p:nvPr>
        </p:nvSpPr>
        <p:spPr/>
      </p:sp>
      <p:sp>
        <p:nvSpPr>
          <p:cNvPr id="34818" name="备注占位符 2"/>
          <p:cNvSpPr>
            <a:spLocks noGrp="1"/>
          </p:cNvSpPr>
          <p:nvPr>
            <p:ph type="body"/>
          </p:nvPr>
        </p:nvSpPr>
        <p:spPr/>
        <p:txBody>
          <a:bodyPr wrap="square" lIns="91440" tIns="45720" rIns="91440" bIns="45720" anchor="t"/>
          <a:lstStyle/>
          <a:p>
            <a:pPr lvl="0"/>
            <a:endParaRPr lang="zh-CN" altLang="en-US" dirty="0"/>
          </a:p>
        </p:txBody>
      </p:sp>
      <p:sp>
        <p:nvSpPr>
          <p:cNvPr id="34819"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fld id="{9A0DB2DC-4C9A-4742-B13C-FB6460FD3503}" type="slidenum">
              <a:rPr lang="zh-CN" altLang="en-US" sz="1200" b="0" dirty="0">
                <a:latin typeface="Calibri" panose="020F0502020204030204" charset="0"/>
                <a:ea typeface="宋体" panose="02010600030101010101" pitchFamily="2" charset="-122"/>
              </a:rPr>
              <a:t>32</a:t>
            </a:fld>
            <a:endParaRPr lang="zh-CN" altLang="en-US" sz="1200" b="0" dirty="0">
              <a:latin typeface="Calibri" panose="020F0502020204030204" charset="0"/>
              <a:ea typeface="宋体"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幻灯片图像占位符 1"/>
          <p:cNvSpPr>
            <a:spLocks noGrp="1" noRot="1" noChangeAspect="1" noTextEdit="1"/>
          </p:cNvSpPr>
          <p:nvPr>
            <p:ph type="sldImg"/>
          </p:nvPr>
        </p:nvSpPr>
        <p:spPr/>
      </p:sp>
      <p:sp>
        <p:nvSpPr>
          <p:cNvPr id="36866" name="备注占位符 2"/>
          <p:cNvSpPr>
            <a:spLocks noGrp="1"/>
          </p:cNvSpPr>
          <p:nvPr>
            <p:ph type="body"/>
          </p:nvPr>
        </p:nvSpPr>
        <p:spPr/>
        <p:txBody>
          <a:bodyPr wrap="square" lIns="91440" tIns="45720" rIns="91440" bIns="45720" anchor="t"/>
          <a:lstStyle/>
          <a:p>
            <a:pPr lvl="0"/>
            <a:endParaRPr lang="zh-CN" altLang="en-US" dirty="0"/>
          </a:p>
        </p:txBody>
      </p:sp>
      <p:sp>
        <p:nvSpPr>
          <p:cNvPr id="36867"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fld id="{9A0DB2DC-4C9A-4742-B13C-FB6460FD3503}" type="slidenum">
              <a:rPr lang="zh-CN" altLang="en-US" sz="1200" b="0" dirty="0">
                <a:latin typeface="Calibri" panose="020F0502020204030204" charset="0"/>
                <a:ea typeface="宋体" panose="02010600030101010101" pitchFamily="2" charset="-122"/>
              </a:rPr>
              <a:t>33</a:t>
            </a:fld>
            <a:endParaRPr lang="zh-CN" altLang="en-US" sz="1200" b="0" dirty="0">
              <a:latin typeface="Calibri" panose="020F0502020204030204" charset="0"/>
              <a:ea typeface="宋体" panose="02010600030101010101"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幻灯片图像占位符 1"/>
          <p:cNvSpPr>
            <a:spLocks noGrp="1" noRot="1" noChangeAspect="1" noTextEdit="1"/>
          </p:cNvSpPr>
          <p:nvPr>
            <p:ph type="sldImg"/>
          </p:nvPr>
        </p:nvSpPr>
        <p:spPr/>
      </p:sp>
      <p:sp>
        <p:nvSpPr>
          <p:cNvPr id="38914" name="备注占位符 2"/>
          <p:cNvSpPr>
            <a:spLocks noGrp="1"/>
          </p:cNvSpPr>
          <p:nvPr>
            <p:ph type="body"/>
          </p:nvPr>
        </p:nvSpPr>
        <p:spPr/>
        <p:txBody>
          <a:bodyPr wrap="square" lIns="91440" tIns="45720" rIns="91440" bIns="45720" anchor="t"/>
          <a:lstStyle/>
          <a:p>
            <a:pPr lvl="0"/>
            <a:endParaRPr lang="zh-CN" altLang="en-US" dirty="0"/>
          </a:p>
        </p:txBody>
      </p:sp>
      <p:sp>
        <p:nvSpPr>
          <p:cNvPr id="38915"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fld id="{9A0DB2DC-4C9A-4742-B13C-FB6460FD3503}" type="slidenum">
              <a:rPr lang="zh-CN" altLang="en-US" sz="1200" b="0" dirty="0">
                <a:latin typeface="Calibri" panose="020F0502020204030204" charset="0"/>
                <a:ea typeface="宋体" panose="02010600030101010101" pitchFamily="2" charset="-122"/>
              </a:rPr>
              <a:t>34</a:t>
            </a:fld>
            <a:endParaRPr lang="zh-CN" altLang="en-US" sz="1200" b="0" dirty="0">
              <a:latin typeface="Calibri" panose="020F0502020204030204" charset="0"/>
              <a:ea typeface="宋体" panose="02010600030101010101" pitchFamily="2"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44</a:t>
            </a:fld>
            <a:endParaRPr lang="en-US" altLang="zh-CN" sz="1200" dirty="0"/>
          </a:p>
        </p:txBody>
      </p:sp>
      <p:sp>
        <p:nvSpPr>
          <p:cNvPr id="64514" name="Rectangle 2"/>
          <p:cNvSpPr>
            <a:spLocks noGrp="1" noRot="1" noChangeAspect="1" noTextEdit="1"/>
          </p:cNvSpPr>
          <p:nvPr>
            <p:ph type="sldImg"/>
          </p:nvPr>
        </p:nvSpPr>
        <p:spPr/>
      </p:sp>
      <p:sp>
        <p:nvSpPr>
          <p:cNvPr id="64515"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45</a:t>
            </a:fld>
            <a:endParaRPr lang="en-US" altLang="zh-CN" sz="1200" dirty="0"/>
          </a:p>
        </p:txBody>
      </p:sp>
      <p:sp>
        <p:nvSpPr>
          <p:cNvPr id="66562" name="Rectangle 2"/>
          <p:cNvSpPr>
            <a:spLocks noGrp="1" noRot="1" noChangeAspect="1" noTextEdit="1"/>
          </p:cNvSpPr>
          <p:nvPr>
            <p:ph type="sldImg"/>
          </p:nvPr>
        </p:nvSpPr>
        <p:spPr/>
      </p:sp>
      <p:sp>
        <p:nvSpPr>
          <p:cNvPr id="66563"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52</a:t>
            </a:fld>
            <a:endParaRPr lang="en-US" altLang="zh-CN" sz="1200" dirty="0"/>
          </a:p>
        </p:txBody>
      </p:sp>
      <p:sp>
        <p:nvSpPr>
          <p:cNvPr id="74754" name="Rectangle 2"/>
          <p:cNvSpPr>
            <a:spLocks noGrp="1" noRot="1" noChangeAspect="1" noTextEdit="1"/>
          </p:cNvSpPr>
          <p:nvPr>
            <p:ph type="sldImg"/>
          </p:nvPr>
        </p:nvSpPr>
        <p:spPr/>
      </p:sp>
      <p:sp>
        <p:nvSpPr>
          <p:cNvPr id="74755"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53</a:t>
            </a:fld>
            <a:endParaRPr lang="en-US" altLang="zh-CN" sz="1200" dirty="0"/>
          </a:p>
        </p:txBody>
      </p:sp>
      <p:sp>
        <p:nvSpPr>
          <p:cNvPr id="76802" name="Rectangle 2"/>
          <p:cNvSpPr>
            <a:spLocks noGrp="1" noRot="1" noChangeAspect="1" noTextEdit="1"/>
          </p:cNvSpPr>
          <p:nvPr>
            <p:ph type="sldImg"/>
          </p:nvPr>
        </p:nvSpPr>
        <p:spPr/>
      </p:sp>
      <p:sp>
        <p:nvSpPr>
          <p:cNvPr id="76803"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54</a:t>
            </a:fld>
            <a:endParaRPr lang="en-US" altLang="zh-CN" sz="1200" dirty="0"/>
          </a:p>
        </p:txBody>
      </p:sp>
      <p:sp>
        <p:nvSpPr>
          <p:cNvPr id="78850" name="Rectangle 2"/>
          <p:cNvSpPr>
            <a:spLocks noGrp="1" noRot="1" noChangeAspect="1" noTextEdit="1"/>
          </p:cNvSpPr>
          <p:nvPr>
            <p:ph type="sldImg"/>
          </p:nvPr>
        </p:nvSpPr>
        <p:spPr/>
      </p:sp>
      <p:sp>
        <p:nvSpPr>
          <p:cNvPr id="78851"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55</a:t>
            </a:fld>
            <a:endParaRPr lang="en-US" altLang="zh-CN" sz="1200" dirty="0"/>
          </a:p>
        </p:txBody>
      </p:sp>
      <p:sp>
        <p:nvSpPr>
          <p:cNvPr id="80898" name="Rectangle 2"/>
          <p:cNvSpPr>
            <a:spLocks noGrp="1" noRot="1" noChangeAspect="1" noTextEdit="1"/>
          </p:cNvSpPr>
          <p:nvPr>
            <p:ph type="sldImg"/>
          </p:nvPr>
        </p:nvSpPr>
        <p:spPr/>
      </p:sp>
      <p:sp>
        <p:nvSpPr>
          <p:cNvPr id="80899"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56</a:t>
            </a:fld>
            <a:endParaRPr lang="en-US" altLang="zh-CN" sz="1200" dirty="0"/>
          </a:p>
        </p:txBody>
      </p:sp>
      <p:sp>
        <p:nvSpPr>
          <p:cNvPr id="82946" name="Rectangle 2"/>
          <p:cNvSpPr>
            <a:spLocks noGrp="1" noRot="1" noChangeAspect="1" noTextEdit="1"/>
          </p:cNvSpPr>
          <p:nvPr>
            <p:ph type="sldImg"/>
          </p:nvPr>
        </p:nvSpPr>
        <p:spPr/>
      </p:sp>
      <p:sp>
        <p:nvSpPr>
          <p:cNvPr id="82947"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幻灯片图像占位符 1"/>
          <p:cNvSpPr>
            <a:spLocks noGrp="1" noRot="1" noChangeAspect="1" noTextEdit="1"/>
          </p:cNvSpPr>
          <p:nvPr>
            <p:ph type="sldImg"/>
          </p:nvPr>
        </p:nvSpPr>
        <p:spPr/>
      </p:sp>
      <p:sp>
        <p:nvSpPr>
          <p:cNvPr id="28674" name="备注占位符 2"/>
          <p:cNvSpPr>
            <a:spLocks noGrp="1"/>
          </p:cNvSpPr>
          <p:nvPr>
            <p:ph type="body"/>
          </p:nvPr>
        </p:nvSpPr>
        <p:spPr/>
        <p:txBody>
          <a:bodyPr wrap="square" lIns="91440" tIns="45720" rIns="91440" bIns="45720" anchor="t"/>
          <a:lstStyle/>
          <a:p>
            <a:pPr lvl="0"/>
            <a:endParaRPr lang="zh-CN" altLang="en-US" dirty="0"/>
          </a:p>
        </p:txBody>
      </p:sp>
      <p:sp>
        <p:nvSpPr>
          <p:cNvPr id="28675"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en-US" sz="1200" dirty="0"/>
              <a:t>2</a:t>
            </a:fld>
            <a:endParaRPr lang="en-US"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57</a:t>
            </a:fld>
            <a:endParaRPr lang="en-US" altLang="zh-CN" sz="1200" dirty="0"/>
          </a:p>
        </p:txBody>
      </p:sp>
      <p:sp>
        <p:nvSpPr>
          <p:cNvPr id="84994" name="Rectangle 2"/>
          <p:cNvSpPr>
            <a:spLocks noGrp="1" noRot="1" noChangeAspect="1" noTextEdit="1"/>
          </p:cNvSpPr>
          <p:nvPr>
            <p:ph type="sldImg"/>
          </p:nvPr>
        </p:nvSpPr>
        <p:spPr/>
      </p:sp>
      <p:sp>
        <p:nvSpPr>
          <p:cNvPr id="84995" name="Rectangle 3"/>
          <p:cNvSpPr>
            <a:spLocks noGrp="1"/>
          </p:cNvSpPr>
          <p:nvPr>
            <p:ph type="body"/>
          </p:nvPr>
        </p:nvSpPr>
        <p:spPr>
          <a:xfrm>
            <a:off x="914400" y="4343400"/>
            <a:ext cx="5029200" cy="4114800"/>
          </a:xfrm>
        </p:spPr>
        <p:txBody>
          <a:bodyPr wrap="square" lIns="91440" tIns="45720" rIns="91440" bIns="45720" anchor="t"/>
          <a:lstStyle/>
          <a:p>
            <a:pPr lvl="0"/>
            <a:endParaRPr lang="zh-CN" altLang="zh-CN"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幻灯片图像占位符 1"/>
          <p:cNvSpPr>
            <a:spLocks noGrp="1" noRot="1" noChangeAspect="1" noTextEdit="1"/>
          </p:cNvSpPr>
          <p:nvPr>
            <p:ph type="sldImg"/>
          </p:nvPr>
        </p:nvSpPr>
        <p:spPr/>
      </p:sp>
      <p:sp>
        <p:nvSpPr>
          <p:cNvPr id="88066" name="备注占位符 2"/>
          <p:cNvSpPr>
            <a:spLocks noGrp="1"/>
          </p:cNvSpPr>
          <p:nvPr>
            <p:ph type="body"/>
          </p:nvPr>
        </p:nvSpPr>
        <p:spPr/>
        <p:txBody>
          <a:bodyPr wrap="square" lIns="91440" tIns="45720" rIns="91440" bIns="45720" anchor="t"/>
          <a:lstStyle/>
          <a:p>
            <a:pPr lvl="0"/>
            <a:endParaRPr lang="en-US" altLang="zh-CN" dirty="0"/>
          </a:p>
          <a:p>
            <a:pPr lvl="0"/>
            <a:endParaRPr lang="zh-CN" altLang="en-US" dirty="0"/>
          </a:p>
        </p:txBody>
      </p:sp>
      <p:sp>
        <p:nvSpPr>
          <p:cNvPr id="88067"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latin typeface="Arial" panose="020B0604020202020204" pitchFamily="34" charset="0"/>
              </a:rPr>
              <a:t>64</a:t>
            </a:fld>
            <a:endParaRPr lang="en-US" altLang="zh-CN" sz="1200" dirty="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3</a:t>
            </a:fld>
            <a:endParaRPr lang="en-US" altLang="zh-CN" sz="1200" dirty="0"/>
          </a:p>
        </p:txBody>
      </p:sp>
      <p:sp>
        <p:nvSpPr>
          <p:cNvPr id="30722" name="Rectangle 2"/>
          <p:cNvSpPr>
            <a:spLocks noGrp="1" noRot="1" noChangeAspect="1" noTextEdit="1"/>
          </p:cNvSpPr>
          <p:nvPr>
            <p:ph type="sldImg"/>
          </p:nvPr>
        </p:nvSpPr>
        <p:spPr/>
      </p:sp>
      <p:sp>
        <p:nvSpPr>
          <p:cNvPr id="30723" name="Rectangle 3"/>
          <p:cNvSpPr>
            <a:spLocks noGrp="1"/>
          </p:cNvSpPr>
          <p:nvPr>
            <p:ph type="body"/>
          </p:nvPr>
        </p:nvSpPr>
        <p:spPr>
          <a:xfrm>
            <a:off x="914400" y="4343400"/>
            <a:ext cx="5029200" cy="4114800"/>
          </a:xfrm>
        </p:spPr>
        <p:txBody>
          <a:bodyPr wrap="square" lIns="91440" tIns="45720" rIns="91440" bIns="45720" anchor="t"/>
          <a:lstStyle/>
          <a:p>
            <a:pPr lvl="0"/>
            <a:r>
              <a:rPr lang="zh-CN" altLang="en-US" b="1" dirty="0">
                <a:solidFill>
                  <a:srgbClr val="FF0000"/>
                </a:solidFill>
              </a:rPr>
              <a:t>应急预案的含义</a:t>
            </a:r>
          </a:p>
          <a:p>
            <a:pPr lvl="0"/>
            <a:r>
              <a:rPr lang="zh-CN" altLang="en-US" b="1" dirty="0">
                <a:solidFill>
                  <a:schemeClr val="tx2"/>
                </a:solidFill>
              </a:rPr>
              <a:t>事故预防：通过危险辨识、事故后果分析，采用技术和管理手段降低事故发生的可能性且使可能发生的事故控制在局部，防止事故蔓延。</a:t>
            </a:r>
          </a:p>
          <a:p>
            <a:pPr lvl="0"/>
            <a:r>
              <a:rPr lang="zh-CN" altLang="en-US" b="1" dirty="0">
                <a:solidFill>
                  <a:schemeClr val="tx2"/>
                </a:solidFill>
              </a:rPr>
              <a:t>应急处置：一旦发生事故，具有应急处理程序和方法，能快速反应处理故障或将事故消除在萌芽状态。</a:t>
            </a:r>
          </a:p>
          <a:p>
            <a:pPr lvl="0"/>
            <a:r>
              <a:rPr lang="zh-CN" altLang="en-US" b="1" dirty="0">
                <a:solidFill>
                  <a:schemeClr val="tx2"/>
                </a:solidFill>
              </a:rPr>
              <a:t>抢险救援：采用预定的现场抢险和抢救方式，控制事故发展并减少事故造成的损失。</a:t>
            </a:r>
          </a:p>
          <a:p>
            <a:pPr lvl="0"/>
            <a:endParaRPr lang="en-US" altLang="zh-C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4</a:t>
            </a:fld>
            <a:endParaRPr lang="en-US" altLang="zh-CN" sz="1200" dirty="0"/>
          </a:p>
        </p:txBody>
      </p:sp>
      <p:sp>
        <p:nvSpPr>
          <p:cNvPr id="32770" name="Rectangle 2"/>
          <p:cNvSpPr>
            <a:spLocks noGrp="1" noRot="1" noChangeAspect="1" noTextEdit="1"/>
          </p:cNvSpPr>
          <p:nvPr>
            <p:ph type="sldImg"/>
          </p:nvPr>
        </p:nvSpPr>
        <p:spPr/>
      </p:sp>
      <p:sp>
        <p:nvSpPr>
          <p:cNvPr id="32771" name="Rectangle 3"/>
          <p:cNvSpPr>
            <a:spLocks noGrp="1"/>
          </p:cNvSpPr>
          <p:nvPr>
            <p:ph type="body"/>
          </p:nvPr>
        </p:nvSpPr>
        <p:spPr>
          <a:xfrm>
            <a:off x="914400" y="4343400"/>
            <a:ext cx="5029200" cy="4114800"/>
          </a:xfrm>
        </p:spPr>
        <p:txBody>
          <a:bodyPr wrap="square" lIns="91440" tIns="45720" rIns="91440" bIns="45720" anchor="t"/>
          <a:lstStyle/>
          <a:p>
            <a:pPr lvl="0"/>
            <a:r>
              <a:rPr lang="zh-CN" altLang="en-US" b="1" dirty="0">
                <a:solidFill>
                  <a:srgbClr val="FF0000"/>
                </a:solidFill>
              </a:rPr>
              <a:t>应急预案的含义</a:t>
            </a:r>
          </a:p>
          <a:p>
            <a:pPr lvl="0"/>
            <a:r>
              <a:rPr lang="zh-CN" altLang="en-US" b="1" dirty="0">
                <a:solidFill>
                  <a:schemeClr val="tx2"/>
                </a:solidFill>
              </a:rPr>
              <a:t>事故预防：通过危险辨识、事故后果分析，采用技术和管理手段降低事故发生的可能性且使可能发生的事故控制在局部，防止事故蔓延。</a:t>
            </a:r>
          </a:p>
          <a:p>
            <a:pPr lvl="0"/>
            <a:r>
              <a:rPr lang="zh-CN" altLang="en-US" b="1" dirty="0">
                <a:solidFill>
                  <a:schemeClr val="tx2"/>
                </a:solidFill>
              </a:rPr>
              <a:t>应急处置：一旦发生事故，具有应急处理程序和方法，能快速反应处理故障或将事故消除在萌芽状态。</a:t>
            </a:r>
          </a:p>
          <a:p>
            <a:pPr lvl="0"/>
            <a:r>
              <a:rPr lang="zh-CN" altLang="en-US" b="1" dirty="0">
                <a:solidFill>
                  <a:schemeClr val="tx2"/>
                </a:solidFill>
              </a:rPr>
              <a:t>抢险救援：采用预定的现场抢险和抢救方式，控制事故发展并减少事故造成的损失。</a:t>
            </a:r>
          </a:p>
          <a:p>
            <a:pPr lvl="0"/>
            <a:endParaRPr lang="en-US" altLang="zh-C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6</a:t>
            </a:fld>
            <a:endParaRPr lang="en-US" altLang="zh-CN" sz="1200" dirty="0"/>
          </a:p>
        </p:txBody>
      </p:sp>
      <p:sp>
        <p:nvSpPr>
          <p:cNvPr id="35842" name="Rectangle 2"/>
          <p:cNvSpPr>
            <a:spLocks noGrp="1" noRot="1" noChangeAspect="1" noTextEdit="1"/>
          </p:cNvSpPr>
          <p:nvPr>
            <p:ph type="sldImg"/>
          </p:nvPr>
        </p:nvSpPr>
        <p:spPr/>
      </p:sp>
      <p:sp>
        <p:nvSpPr>
          <p:cNvPr id="35843" name="Rectangle 3"/>
          <p:cNvSpPr>
            <a:spLocks noGrp="1"/>
          </p:cNvSpPr>
          <p:nvPr>
            <p:ph type="body"/>
          </p:nvPr>
        </p:nvSpPr>
        <p:spPr>
          <a:xfrm>
            <a:off x="914400" y="4343400"/>
            <a:ext cx="5029200" cy="4114800"/>
          </a:xfrm>
        </p:spPr>
        <p:txBody>
          <a:bodyPr wrap="square" lIns="91440" tIns="45720" rIns="91440" bIns="45720" anchor="t"/>
          <a:lstStyle/>
          <a:p>
            <a:pPr lvl="0">
              <a:spcBef>
                <a:spcPct val="50000"/>
              </a:spcBef>
            </a:pPr>
            <a:r>
              <a:rPr lang="zh-CN" altLang="en-US" b="1" dirty="0"/>
              <a:t>重大事故应急预案是应急救援工作的核心内容，是及时、有序、有效地开展应急救援工作的重要保障。应急预案在应急救援中的重要作用体现在以下几个方面：</a:t>
            </a:r>
          </a:p>
          <a:p>
            <a:pPr lvl="0"/>
            <a:endParaRPr lang="en-US" altLang="zh-C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buSzPct val="100000"/>
            </a:pPr>
            <a:fld id="{9A0DB2DC-4C9A-4742-B13C-FB6460FD3503}" type="slidenum">
              <a:rPr lang="en-US" altLang="zh-CN" sz="1200" dirty="0"/>
              <a:t>26</a:t>
            </a:fld>
            <a:endParaRPr lang="en-US" altLang="zh-CN" sz="1200" dirty="0"/>
          </a:p>
        </p:txBody>
      </p:sp>
      <p:sp>
        <p:nvSpPr>
          <p:cNvPr id="56322" name="Rectangle 2"/>
          <p:cNvSpPr>
            <a:spLocks noGrp="1" noRot="1" noChangeAspect="1" noTextEdit="1"/>
          </p:cNvSpPr>
          <p:nvPr>
            <p:ph type="sldImg"/>
          </p:nvPr>
        </p:nvSpPr>
        <p:spPr/>
      </p:sp>
      <p:sp>
        <p:nvSpPr>
          <p:cNvPr id="56323" name="Rectangle 3"/>
          <p:cNvSpPr>
            <a:spLocks noGrp="1"/>
          </p:cNvSpPr>
          <p:nvPr>
            <p:ph type="body"/>
          </p:nvPr>
        </p:nvSpPr>
        <p:spPr>
          <a:xfrm>
            <a:off x="914400" y="4343400"/>
            <a:ext cx="5029200" cy="4114800"/>
          </a:xfrm>
        </p:spPr>
        <p:txBody>
          <a:bodyPr wrap="square" lIns="91440" tIns="45720" rIns="91440" bIns="45720" anchor="t"/>
          <a:lstStyle/>
          <a:p>
            <a:pPr lvl="0"/>
            <a:r>
              <a:rPr lang="zh-CN" altLang="en-US" b="1" dirty="0">
                <a:solidFill>
                  <a:srgbClr val="FF0000"/>
                </a:solidFill>
              </a:rPr>
              <a:t>应急预案的含义</a:t>
            </a:r>
          </a:p>
          <a:p>
            <a:pPr lvl="0"/>
            <a:r>
              <a:rPr lang="zh-CN" altLang="en-US" b="1" dirty="0">
                <a:solidFill>
                  <a:schemeClr val="tx2"/>
                </a:solidFill>
              </a:rPr>
              <a:t>事故预防：通过危险辨识、事故后果分析，采用技术和管理手段降低事故发生的可能性且使可能发生的事故控制在局部，防止事故蔓延。</a:t>
            </a:r>
          </a:p>
          <a:p>
            <a:pPr lvl="0"/>
            <a:r>
              <a:rPr lang="zh-CN" altLang="en-US" b="1" dirty="0">
                <a:solidFill>
                  <a:schemeClr val="tx2"/>
                </a:solidFill>
              </a:rPr>
              <a:t>应急处置：一旦发生事故，具有应急处理程序和方法，能快速反应处理故障或将事故消除在萌芽状态。</a:t>
            </a:r>
          </a:p>
          <a:p>
            <a:pPr lvl="0"/>
            <a:r>
              <a:rPr lang="zh-CN" altLang="en-US" b="1" dirty="0">
                <a:solidFill>
                  <a:schemeClr val="tx2"/>
                </a:solidFill>
              </a:rPr>
              <a:t>抢险救援：采用预定的现场抢险和抢救方式，控制事故发展并减少事故造成的损失。</a:t>
            </a:r>
          </a:p>
          <a:p>
            <a:pPr lvl="0"/>
            <a:endParaRPr lang="en-US" altLang="zh-C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幻灯片图像占位符 1"/>
          <p:cNvSpPr>
            <a:spLocks noGrp="1" noRot="1" noChangeAspect="1" noTextEdit="1"/>
          </p:cNvSpPr>
          <p:nvPr>
            <p:ph type="sldImg"/>
          </p:nvPr>
        </p:nvSpPr>
        <p:spPr/>
      </p:sp>
      <p:sp>
        <p:nvSpPr>
          <p:cNvPr id="30722" name="备注占位符 2"/>
          <p:cNvSpPr>
            <a:spLocks noGrp="1"/>
          </p:cNvSpPr>
          <p:nvPr>
            <p:ph type="body"/>
          </p:nvPr>
        </p:nvSpPr>
        <p:spPr/>
        <p:txBody>
          <a:bodyPr wrap="square" lIns="91440" tIns="45720" rIns="91440" bIns="45720" anchor="t"/>
          <a:lstStyle/>
          <a:p>
            <a:pPr lvl="0"/>
            <a:endParaRPr lang="zh-CN" altLang="en-US" dirty="0"/>
          </a:p>
        </p:txBody>
      </p:sp>
      <p:sp>
        <p:nvSpPr>
          <p:cNvPr id="30723"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fld id="{9A0DB2DC-4C9A-4742-B13C-FB6460FD3503}" type="slidenum">
              <a:rPr lang="zh-CN" altLang="en-US" sz="1200" b="0" dirty="0">
                <a:latin typeface="Calibri" panose="020F0502020204030204" charset="0"/>
                <a:ea typeface="宋体" panose="02010600030101010101" pitchFamily="2" charset="-122"/>
              </a:rPr>
              <a:t>30</a:t>
            </a:fld>
            <a:endParaRPr lang="zh-CN" altLang="en-US" sz="1200" b="0" dirty="0">
              <a:latin typeface="Calibri" panose="020F0502020204030204" charset="0"/>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幻灯片图像占位符 1"/>
          <p:cNvSpPr>
            <a:spLocks noGrp="1" noRot="1" noChangeAspect="1" noTextEdit="1"/>
          </p:cNvSpPr>
          <p:nvPr>
            <p:ph type="sldImg"/>
          </p:nvPr>
        </p:nvSpPr>
        <p:spPr/>
      </p:sp>
      <p:sp>
        <p:nvSpPr>
          <p:cNvPr id="32770" name="备注占位符 2"/>
          <p:cNvSpPr>
            <a:spLocks noGrp="1"/>
          </p:cNvSpPr>
          <p:nvPr>
            <p:ph type="body"/>
          </p:nvPr>
        </p:nvSpPr>
        <p:spPr/>
        <p:txBody>
          <a:bodyPr wrap="square" lIns="91440" tIns="45720" rIns="91440" bIns="45720" anchor="t"/>
          <a:lstStyle/>
          <a:p>
            <a:pPr lvl="0"/>
            <a:endParaRPr lang="zh-CN" altLang="en-US" dirty="0"/>
          </a:p>
        </p:txBody>
      </p:sp>
      <p:sp>
        <p:nvSpPr>
          <p:cNvPr id="32771" name="灯片编号占位符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lstStyle/>
          <a:p>
            <a:pPr lvl="0" algn="r"/>
            <a:fld id="{9A0DB2DC-4C9A-4742-B13C-FB6460FD3503}" type="slidenum">
              <a:rPr lang="zh-CN" altLang="en-US" sz="1200" b="0" dirty="0">
                <a:latin typeface="Calibri" panose="020F0502020204030204" charset="0"/>
                <a:ea typeface="宋体" panose="02010600030101010101" pitchFamily="2" charset="-122"/>
              </a:rPr>
              <a:t>31</a:t>
            </a:fld>
            <a:endParaRPr lang="zh-CN" altLang="en-US" sz="1200" b="0" dirty="0">
              <a:latin typeface="Calibri" panose="020F050202020403020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1_标题幻灯片">
    <p:bg>
      <p:bgPr>
        <a:solidFill>
          <a:srgbClr val="F2F2F2"/>
        </a:solidFill>
        <a:effectLst/>
      </p:bgPr>
    </p:bg>
    <p:spTree>
      <p:nvGrpSpPr>
        <p:cNvPr id="1" name=""/>
        <p:cNvGrpSpPr/>
        <p:nvPr/>
      </p:nvGrpSpPr>
      <p:grpSpPr>
        <a:xfrm>
          <a:off x="0" y="0"/>
          <a:ext cx="0" cy="0"/>
          <a:chOff x="0" y="0"/>
          <a:chExt cx="0" cy="0"/>
        </a:xfrm>
      </p:grpSpPr>
    </p:spTree>
  </p:cSld>
  <p:clrMapOvr>
    <a:masterClrMapping/>
  </p:clrMapOvr>
  <p:transition spd="med">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标题幻灯片">
    <p:bg>
      <p:bgPr>
        <a:solidFill>
          <a:srgbClr val="F2F2F2"/>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pPr fontAlgn="base"/>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base"/>
            <a:r>
              <a:rPr lang="zh-CN" altLang="en-US" strike="noStrike" noProof="1"/>
              <a:t>单击此处编辑母版副标题样式</a:t>
            </a:r>
          </a:p>
        </p:txBody>
      </p:sp>
      <p:sp>
        <p:nvSpPr>
          <p:cNvPr id="12" name="日期占位符 3"/>
          <p:cNvSpPr>
            <a:spLocks noGrp="1"/>
          </p:cNvSpPr>
          <p:nvPr>
            <p:ph type="dt" sz="half" idx="2"/>
          </p:nvPr>
        </p:nvSpPr>
        <p:spPr>
          <a:xfrm>
            <a:off x="838200" y="6356350"/>
            <a:ext cx="2743200" cy="3651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Pct val="100000"/>
              <a:buFontTx/>
              <a:buNone/>
              <a:defRPr/>
            </a:pPr>
            <a:fld id="{1CAED099-C3CC-49E1-BE59-DA8FE3574CEB}" type="datetimeFigureOut">
              <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2025/5/20</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 name="页脚占位符 4"/>
          <p:cNvSpPr>
            <a:spLocks noGrp="1"/>
          </p:cNvSpPr>
          <p:nvPr>
            <p:ph type="ftr" sz="quarter" idx="3"/>
          </p:nvPr>
        </p:nvSpPr>
        <p:spPr>
          <a:xfrm>
            <a:off x="4038600" y="6356350"/>
            <a:ext cx="4114800" cy="3651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Pct val="100000"/>
              <a:buFontTx/>
              <a:buNone/>
              <a:defRPr/>
            </a:pPr>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4" name="灯片编号占位符 5"/>
          <p:cNvSpPr>
            <a:spLocks noGrp="1"/>
          </p:cNvSpPr>
          <p:nvPr>
            <p:ph type="sldNum" sz="quarter" idx="4"/>
          </p:nvPr>
        </p:nvSpPr>
        <p:spPr>
          <a:xfrm>
            <a:off x="8610600" y="6356350"/>
            <a:ext cx="2743200" cy="3651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Pct val="100000"/>
              <a:buFontTx/>
              <a:buNone/>
              <a:defRPr/>
            </a:pPr>
            <a:fld id="{45FAF5B9-1F9E-44E6-A365-1C17975A1C1A}" type="slidenum">
              <a:rPr kumimoji="0" lang="zh-CN" altLang="en-US" sz="18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a:t>
            </a:fld>
            <a:endParaRPr kumimoji="0" lang="zh-CN" altLang="en-US"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标题幻灯片">
    <p:bg>
      <p:bgPr>
        <a:solidFill>
          <a:srgbClr val="F2F2F2"/>
        </a:solidFill>
        <a:effectLst/>
      </p:bgPr>
    </p:bg>
    <p:spTree>
      <p:nvGrpSpPr>
        <p:cNvPr id="1" name=""/>
        <p:cNvGrpSpPr/>
        <p:nvPr/>
      </p:nvGrpSpPr>
      <p:grpSpPr>
        <a:xfrm>
          <a:off x="0" y="0"/>
          <a:ext cx="0" cy="0"/>
          <a:chOff x="0" y="0"/>
          <a:chExt cx="0" cy="0"/>
        </a:xfrm>
      </p:grpSpPr>
    </p:spTree>
  </p:cSld>
  <p:clrMapOvr>
    <a:masterClrMapping/>
  </p:clrMapOvr>
  <p:transition spd="med">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theme" Target="../theme/theme2.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p:hf sldNum="0" hdr="0" ftr="0" dt="0"/>
  <p:txStyles>
    <p:titleStyle>
      <a:lvl1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defRPr>
      </a:lvl1pPr>
      <a:lvl2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5pPr>
      <a:lvl6pPr marL="4572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6pPr>
      <a:lvl7pPr marL="9144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7pPr>
      <a:lvl8pPr marL="13716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8pPr>
      <a:lvl9pPr marL="18288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1pPr>
      <a:lvl2pPr marL="742950" indent="-285750" algn="l" rtl="0" eaLnBrk="0" fontAlgn="base" hangingPunct="0">
        <a:spcBef>
          <a:spcPct val="20000"/>
        </a:spcBef>
        <a:spcAft>
          <a:spcPct val="0"/>
        </a:spcAft>
        <a:buSzPct val="100000"/>
        <a:buChar char="–"/>
        <a:defRPr sz="2800">
          <a:solidFill>
            <a:schemeClr val="tx1"/>
          </a:solidFill>
          <a:latin typeface="微软雅黑" panose="020B0503020204020204" pitchFamily="34" charset="-122"/>
          <a:ea typeface="微软雅黑" panose="020B0503020204020204" pitchFamily="34" charset="-122"/>
        </a:defRPr>
      </a:lvl2pPr>
      <a:lvl3pPr marL="1143000" indent="-228600" algn="l" rtl="0" eaLnBrk="0" fontAlgn="base" hangingPunct="0">
        <a:spcBef>
          <a:spcPct val="20000"/>
        </a:spcBef>
        <a:spcAft>
          <a:spcPct val="0"/>
        </a:spcAft>
        <a:buSzPct val="100000"/>
        <a:buChar char="•"/>
        <a:defRPr sz="2400">
          <a:solidFill>
            <a:schemeClr val="tx1"/>
          </a:solidFill>
          <a:latin typeface="微软雅黑" panose="020B0503020204020204" pitchFamily="34" charset="-122"/>
          <a:ea typeface="微软雅黑" panose="020B0503020204020204" pitchFamily="34" charset="-122"/>
        </a:defRPr>
      </a:lvl3pPr>
      <a:lvl4pPr marL="1600200" indent="-228600" algn="l" rtl="0" eaLnBrk="0" fontAlgn="base" hangingPunct="0">
        <a:spcBef>
          <a:spcPct val="20000"/>
        </a:spcBef>
        <a:spcAft>
          <a:spcPct val="0"/>
        </a:spcAft>
        <a:buSzPct val="100000"/>
        <a:buChar char="–"/>
        <a:defRPr sz="2000">
          <a:solidFill>
            <a:schemeClr val="tx1"/>
          </a:solidFill>
          <a:latin typeface="微软雅黑" panose="020B0503020204020204" pitchFamily="34" charset="-122"/>
          <a:ea typeface="微软雅黑" panose="020B0503020204020204" pitchFamily="34" charset="-122"/>
        </a:defRPr>
      </a:lvl4pPr>
      <a:lvl5pPr marL="2057400" indent="-228600" algn="l" rtl="0" eaLnBrk="0" fontAlgn="base" hangingPunct="0">
        <a:spcBef>
          <a:spcPct val="20000"/>
        </a:spcBef>
        <a:spcAft>
          <a:spcPct val="0"/>
        </a:spcAft>
        <a:buSzPct val="100000"/>
        <a:buChar char="»"/>
        <a:defRPr sz="2000">
          <a:solidFill>
            <a:schemeClr val="tx1"/>
          </a:solidFill>
          <a:latin typeface="微软雅黑" panose="020B0503020204020204" pitchFamily="34" charset="-122"/>
          <a:ea typeface="微软雅黑" panose="020B0503020204020204" pitchFamily="34" charset="-122"/>
        </a:defRPr>
      </a:lvl5pPr>
      <a:lvl6pPr marL="2514600" indent="-228600" algn="l" rtl="0" eaLnBrk="0" fontAlgn="base" hangingPunct="0">
        <a:spcBef>
          <a:spcPct val="20000"/>
        </a:spcBef>
        <a:spcAft>
          <a:spcPct val="0"/>
        </a:spcAft>
        <a:buSzPct val="100000"/>
        <a:buChar char="»"/>
        <a:defRPr sz="2000">
          <a:solidFill>
            <a:schemeClr val="tx1"/>
          </a:solidFill>
          <a:latin typeface="+mn-lt"/>
          <a:ea typeface="+mn-ea"/>
        </a:defRPr>
      </a:lvl6pPr>
      <a:lvl7pPr marL="2971800" indent="-228600" algn="l" rtl="0" eaLnBrk="0" fontAlgn="base" hangingPunct="0">
        <a:spcBef>
          <a:spcPct val="20000"/>
        </a:spcBef>
        <a:spcAft>
          <a:spcPct val="0"/>
        </a:spcAft>
        <a:buSzPct val="100000"/>
        <a:buChar char="»"/>
        <a:defRPr sz="2000">
          <a:solidFill>
            <a:schemeClr val="tx1"/>
          </a:solidFill>
          <a:latin typeface="+mn-lt"/>
          <a:ea typeface="+mn-ea"/>
        </a:defRPr>
      </a:lvl7pPr>
      <a:lvl8pPr marL="3429000" indent="-228600" algn="l" rtl="0" eaLnBrk="0" fontAlgn="base" hangingPunct="0">
        <a:spcBef>
          <a:spcPct val="20000"/>
        </a:spcBef>
        <a:spcAft>
          <a:spcPct val="0"/>
        </a:spcAft>
        <a:buSzPct val="100000"/>
        <a:buChar char="»"/>
        <a:defRPr sz="2000">
          <a:solidFill>
            <a:schemeClr val="tx1"/>
          </a:solidFill>
          <a:latin typeface="+mn-lt"/>
          <a:ea typeface="+mn-ea"/>
        </a:defRPr>
      </a:lvl8pPr>
      <a:lvl9pPr marL="3886200" indent="-228600" algn="l" rtl="0" eaLnBrk="0" fontAlgn="base" hangingPunct="0">
        <a:spcBef>
          <a:spcPct val="20000"/>
        </a:spcBef>
        <a:spcAft>
          <a:spcPct val="0"/>
        </a:spcAft>
        <a:buSzPct val="100000"/>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ransition/>
  <p:hf sldNum="0" hdr="0" ftr="0" dt="0"/>
  <p:txStyles>
    <p:titleStyle>
      <a:lvl1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defRPr>
      </a:lvl1pPr>
      <a:lvl2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buSzPct val="100000"/>
        <a:defRPr sz="3600" b="1">
          <a:solidFill>
            <a:schemeClr val="bg1"/>
          </a:solidFill>
          <a:latin typeface="微软雅黑" panose="020B0503020204020204" pitchFamily="34" charset="-122"/>
          <a:ea typeface="微软雅黑" panose="020B0503020204020204" pitchFamily="34" charset="-122"/>
        </a:defRPr>
      </a:lvl5pPr>
      <a:lvl6pPr marL="4572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6pPr>
      <a:lvl7pPr marL="9144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7pPr>
      <a:lvl8pPr marL="13716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8pPr>
      <a:lvl9pPr marL="1828800" algn="ctr" rtl="0" eaLnBrk="0" fontAlgn="base" hangingPunct="0">
        <a:spcBef>
          <a:spcPct val="0"/>
        </a:spcBef>
        <a:spcAft>
          <a:spcPct val="0"/>
        </a:spcAft>
        <a:buSzPct val="100000"/>
        <a:defRPr sz="3600" b="1">
          <a:solidFill>
            <a:schemeClr val="bg1"/>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微软雅黑" panose="020B0503020204020204" pitchFamily="34" charset="-122"/>
          <a:ea typeface="微软雅黑" panose="020B0503020204020204" pitchFamily="34" charset="-122"/>
          <a:cs typeface="微软雅黑" panose="020B0503020204020204" pitchFamily="34" charset="-122"/>
        </a:defRPr>
      </a:lvl1pPr>
      <a:lvl2pPr marL="742950" indent="-285750" algn="l" rtl="0" eaLnBrk="0" fontAlgn="base" hangingPunct="0">
        <a:spcBef>
          <a:spcPct val="20000"/>
        </a:spcBef>
        <a:spcAft>
          <a:spcPct val="0"/>
        </a:spcAft>
        <a:buSzPct val="100000"/>
        <a:buChar char="–"/>
        <a:defRPr sz="2800">
          <a:solidFill>
            <a:schemeClr val="tx1"/>
          </a:solidFill>
          <a:latin typeface="微软雅黑" panose="020B0503020204020204" pitchFamily="34" charset="-122"/>
          <a:ea typeface="微软雅黑" panose="020B0503020204020204" pitchFamily="34" charset="-122"/>
        </a:defRPr>
      </a:lvl2pPr>
      <a:lvl3pPr marL="1143000" indent="-228600" algn="l" rtl="0" eaLnBrk="0" fontAlgn="base" hangingPunct="0">
        <a:spcBef>
          <a:spcPct val="20000"/>
        </a:spcBef>
        <a:spcAft>
          <a:spcPct val="0"/>
        </a:spcAft>
        <a:buSzPct val="100000"/>
        <a:buChar char="•"/>
        <a:defRPr sz="2400">
          <a:solidFill>
            <a:schemeClr val="tx1"/>
          </a:solidFill>
          <a:latin typeface="微软雅黑" panose="020B0503020204020204" pitchFamily="34" charset="-122"/>
          <a:ea typeface="微软雅黑" panose="020B0503020204020204" pitchFamily="34" charset="-122"/>
        </a:defRPr>
      </a:lvl3pPr>
      <a:lvl4pPr marL="1600200" indent="-228600" algn="l" rtl="0" eaLnBrk="0" fontAlgn="base" hangingPunct="0">
        <a:spcBef>
          <a:spcPct val="20000"/>
        </a:spcBef>
        <a:spcAft>
          <a:spcPct val="0"/>
        </a:spcAft>
        <a:buSzPct val="100000"/>
        <a:buChar char="–"/>
        <a:defRPr sz="2000">
          <a:solidFill>
            <a:schemeClr val="tx1"/>
          </a:solidFill>
          <a:latin typeface="微软雅黑" panose="020B0503020204020204" pitchFamily="34" charset="-122"/>
          <a:ea typeface="微软雅黑" panose="020B0503020204020204" pitchFamily="34" charset="-122"/>
        </a:defRPr>
      </a:lvl4pPr>
      <a:lvl5pPr marL="2057400" indent="-228600" algn="l" rtl="0" eaLnBrk="0" fontAlgn="base" hangingPunct="0">
        <a:spcBef>
          <a:spcPct val="20000"/>
        </a:spcBef>
        <a:spcAft>
          <a:spcPct val="0"/>
        </a:spcAft>
        <a:buSzPct val="100000"/>
        <a:buChar char="»"/>
        <a:defRPr sz="2000">
          <a:solidFill>
            <a:schemeClr val="tx1"/>
          </a:solidFill>
          <a:latin typeface="微软雅黑" panose="020B0503020204020204" pitchFamily="34" charset="-122"/>
          <a:ea typeface="微软雅黑" panose="020B0503020204020204" pitchFamily="34" charset="-122"/>
        </a:defRPr>
      </a:lvl5pPr>
      <a:lvl6pPr marL="2514600" indent="-228600" algn="l" rtl="0" eaLnBrk="0" fontAlgn="base" hangingPunct="0">
        <a:spcBef>
          <a:spcPct val="20000"/>
        </a:spcBef>
        <a:spcAft>
          <a:spcPct val="0"/>
        </a:spcAft>
        <a:buSzPct val="100000"/>
        <a:buChar char="»"/>
        <a:defRPr sz="2000">
          <a:solidFill>
            <a:schemeClr val="tx1"/>
          </a:solidFill>
          <a:latin typeface="+mn-lt"/>
          <a:ea typeface="+mn-ea"/>
        </a:defRPr>
      </a:lvl6pPr>
      <a:lvl7pPr marL="2971800" indent="-228600" algn="l" rtl="0" eaLnBrk="0" fontAlgn="base" hangingPunct="0">
        <a:spcBef>
          <a:spcPct val="20000"/>
        </a:spcBef>
        <a:spcAft>
          <a:spcPct val="0"/>
        </a:spcAft>
        <a:buSzPct val="100000"/>
        <a:buChar char="»"/>
        <a:defRPr sz="2000">
          <a:solidFill>
            <a:schemeClr val="tx1"/>
          </a:solidFill>
          <a:latin typeface="+mn-lt"/>
          <a:ea typeface="+mn-ea"/>
        </a:defRPr>
      </a:lvl7pPr>
      <a:lvl8pPr marL="3429000" indent="-228600" algn="l" rtl="0" eaLnBrk="0" fontAlgn="base" hangingPunct="0">
        <a:spcBef>
          <a:spcPct val="20000"/>
        </a:spcBef>
        <a:spcAft>
          <a:spcPct val="0"/>
        </a:spcAft>
        <a:buSzPct val="100000"/>
        <a:buChar char="»"/>
        <a:defRPr sz="2000">
          <a:solidFill>
            <a:schemeClr val="tx1"/>
          </a:solidFill>
          <a:latin typeface="+mn-lt"/>
          <a:ea typeface="+mn-ea"/>
        </a:defRPr>
      </a:lvl8pPr>
      <a:lvl9pPr marL="3886200" indent="-228600" algn="l" rtl="0" eaLnBrk="0" fontAlgn="base" hangingPunct="0">
        <a:spcBef>
          <a:spcPct val="20000"/>
        </a:spcBef>
        <a:spcAft>
          <a:spcPct val="0"/>
        </a:spcAft>
        <a:buSzPct val="100000"/>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矩形 1"/>
          <p:cNvSpPr/>
          <p:nvPr/>
        </p:nvSpPr>
        <p:spPr>
          <a:xfrm>
            <a:off x="3175" y="2565400"/>
            <a:ext cx="12188825" cy="1800225"/>
          </a:xfrm>
          <a:prstGeom prst="rect">
            <a:avLst/>
          </a:prstGeom>
          <a:solidFill>
            <a:schemeClr val="tx2"/>
          </a:solidFill>
          <a:ln w="9525" cap="flat" cmpd="sng">
            <a:solidFill>
              <a:schemeClr val="tx1"/>
            </a:solidFill>
            <a:prstDash val="solid"/>
            <a:round/>
            <a:headEnd type="none" w="med" len="med"/>
            <a:tailEnd type="none" w="med" len="med"/>
          </a:ln>
        </p:spPr>
        <p:txBody>
          <a:bodyPr anchor="t"/>
          <a:lstStyle/>
          <a:p>
            <a:endParaRPr lang="zh-CN" altLang="en-US" dirty="0">
              <a:latin typeface="Arial" panose="020B0604020202020204" pitchFamily="34" charset="0"/>
              <a:ea typeface="宋体" panose="02010600030101010101" pitchFamily="2" charset="-122"/>
            </a:endParaRPr>
          </a:p>
        </p:txBody>
      </p:sp>
      <p:sp>
        <p:nvSpPr>
          <p:cNvPr id="20482" name="TextBox 6"/>
          <p:cNvSpPr txBox="1"/>
          <p:nvPr/>
        </p:nvSpPr>
        <p:spPr>
          <a:xfrm>
            <a:off x="1864678" y="3004820"/>
            <a:ext cx="8466137" cy="922020"/>
          </a:xfrm>
          <a:prstGeom prst="rect">
            <a:avLst/>
          </a:prstGeom>
          <a:noFill/>
          <a:ln w="9525">
            <a:noFill/>
          </a:ln>
        </p:spPr>
        <p:txBody>
          <a:bodyPr anchor="t">
            <a:spAutoFit/>
          </a:bodyPr>
          <a:lstStyle/>
          <a:p>
            <a:pPr algn="ctr"/>
            <a:r>
              <a:rPr lang="zh-CN" altLang="en-US" sz="5400" b="1" dirty="0">
                <a:solidFill>
                  <a:schemeClr val="bg1"/>
                </a:solidFill>
                <a:latin typeface="Segoe UI" panose="020B0502040204020203" pitchFamily="34" charset="0"/>
                <a:ea typeface="等线" panose="02010600030101010101" pitchFamily="2" charset="-122"/>
              </a:rPr>
              <a:t>应急救援培训</a:t>
            </a:r>
          </a:p>
        </p:txBody>
      </p:sp>
    </p:spTree>
  </p:cSld>
  <p:clrMapOvr>
    <a:masterClrMapping/>
  </p:clrMapOvr>
  <p:transition spd="med">
    <p:split orient="vert"/>
    <p:sndAc>
      <p:stSnd>
        <p:snd r:embed="rId3" name="camera.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内容占位符 2"/>
          <p:cNvSpPr>
            <a:spLocks noGrp="1"/>
          </p:cNvSpPr>
          <p:nvPr>
            <p:ph idx="4294967295"/>
          </p:nvPr>
        </p:nvSpPr>
        <p:spPr>
          <a:xfrm>
            <a:off x="711200" y="1576705"/>
            <a:ext cx="10538460" cy="4921885"/>
          </a:xfrm>
          <a:prstGeom prst="rect">
            <a:avLst/>
          </a:prstGeom>
          <a:no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资料收集</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应急预案编制工作组应收集下列相关资料：</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a）适用的法律法规、部门规章、地方性法规和政府规章、技术标准及规范性文件；</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b）企业周边地质、地形、环境情况及气象、水文、交通资料；</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c）企业现场功能区划分、建（构）筑物平面布置及安全距离资料：</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d）企业工艺流程、工艺参数、作业条件、设备装置及风险评估资料；</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e）本企业历史事故与隐患、国内外同行业事故资料；</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f）属地政府及周边企业、单位应急预案。</a:t>
            </a:r>
          </a:p>
        </p:txBody>
      </p:sp>
      <p:sp>
        <p:nvSpPr>
          <p:cNvPr id="39938" name="Rectangle 2"/>
          <p:cNvSpPr>
            <a:spLocks noGrp="1"/>
          </p:cNvSpPr>
          <p:nvPr/>
        </p:nvSpPr>
        <p:spPr>
          <a:xfrm>
            <a:off x="3844925" y="472440"/>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内容占位符 2"/>
          <p:cNvSpPr>
            <a:spLocks noGrp="1"/>
          </p:cNvSpPr>
          <p:nvPr>
            <p:ph idx="4294967295"/>
          </p:nvPr>
        </p:nvSpPr>
        <p:spPr>
          <a:xfrm>
            <a:off x="538163" y="2595563"/>
            <a:ext cx="11377612" cy="3357562"/>
          </a:xfrm>
          <a:prstGeom prst="rect">
            <a:avLst/>
          </a:prstGeom>
          <a:solidFill>
            <a:schemeClr val="bg1"/>
          </a:solid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风险评估</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主要内容包括</a:t>
            </a:r>
          </a:p>
          <a:p>
            <a:pPr>
              <a:lnSpc>
                <a:spcPct val="150000"/>
              </a:lnSpc>
              <a:buSzTx/>
              <a:buNone/>
            </a:pPr>
            <a:r>
              <a:rPr altLang="en-US" sz="2400" b="1" dirty="0">
                <a:solidFill>
                  <a:srgbClr val="0000FF"/>
                </a:solidFill>
                <a:latin typeface="Segoe UI" panose="020B0502040204020203" pitchFamily="34" charset="0"/>
                <a:ea typeface="等线" panose="02010600030101010101" pitchFamily="2" charset="-122"/>
              </a:rPr>
              <a:t>a）辨识生产经营单位存在的危险有害因素，确定可能发生的生产安全事故类别；</a:t>
            </a:r>
          </a:p>
          <a:p>
            <a:pPr>
              <a:lnSpc>
                <a:spcPct val="150000"/>
              </a:lnSpc>
              <a:buSzTx/>
              <a:buNone/>
            </a:pPr>
            <a:r>
              <a:rPr altLang="en-US" sz="2400" b="1" dirty="0">
                <a:solidFill>
                  <a:srgbClr val="0000FF"/>
                </a:solidFill>
                <a:latin typeface="Segoe UI" panose="020B0502040204020203" pitchFamily="34" charset="0"/>
                <a:ea typeface="等线" panose="02010600030101010101" pitchFamily="2" charset="-122"/>
              </a:rPr>
              <a:t>b）分析各种事故类别发生的可能性、危害后果和影响范围；</a:t>
            </a:r>
          </a:p>
          <a:p>
            <a:pPr>
              <a:lnSpc>
                <a:spcPct val="150000"/>
              </a:lnSpc>
              <a:buSzTx/>
              <a:buNone/>
            </a:pPr>
            <a:r>
              <a:rPr altLang="en-US" sz="2400" b="1" dirty="0">
                <a:solidFill>
                  <a:srgbClr val="0000FF"/>
                </a:solidFill>
                <a:latin typeface="Segoe UI" panose="020B0502040204020203" pitchFamily="34" charset="0"/>
                <a:ea typeface="等线" panose="02010600030101010101" pitchFamily="2" charset="-122"/>
              </a:rPr>
              <a:t>c）评估确定相应事故类别的风险等级。</a:t>
            </a:r>
          </a:p>
          <a:p>
            <a:pPr>
              <a:buSzTx/>
            </a:pPr>
            <a:endParaRPr lang="zh-CN" altLang="en-US" dirty="0">
              <a:latin typeface="Segoe UI" panose="020B0502040204020203" pitchFamily="34" charset="0"/>
              <a:ea typeface="等线" panose="02010600030101010101" pitchFamily="2" charset="-122"/>
            </a:endParaRPr>
          </a:p>
        </p:txBody>
      </p:sp>
      <p:sp>
        <p:nvSpPr>
          <p:cNvPr id="40962"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内容占位符 2"/>
          <p:cNvSpPr>
            <a:spLocks noGrp="1"/>
          </p:cNvSpPr>
          <p:nvPr>
            <p:ph idx="4294967295"/>
          </p:nvPr>
        </p:nvSpPr>
        <p:spPr>
          <a:xfrm>
            <a:off x="500380" y="2378710"/>
            <a:ext cx="11191875" cy="3793490"/>
          </a:xfrm>
          <a:prstGeom prst="rect">
            <a:avLst/>
          </a:prstGeom>
          <a:no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应急资源调查</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a）本单位可调用的应急队伍、装备、物资、场所；</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b）针对生产过程及存在的风险可采取的监测、监控、报警手段；</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c）上级单位、当地政府及周边企业可提供的应急资源；</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d）可协调使用的医疗、消防、专业抢险救援机构及其他社会化应急救援力量。</a:t>
            </a:r>
          </a:p>
        </p:txBody>
      </p:sp>
      <p:sp>
        <p:nvSpPr>
          <p:cNvPr id="41986"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内容占位符 2"/>
          <p:cNvSpPr>
            <a:spLocks noGrp="1"/>
          </p:cNvSpPr>
          <p:nvPr>
            <p:ph idx="4294967295"/>
          </p:nvPr>
        </p:nvSpPr>
        <p:spPr>
          <a:xfrm>
            <a:off x="405130" y="2665730"/>
            <a:ext cx="11380470" cy="3860165"/>
          </a:xfrm>
          <a:prstGeom prst="rect">
            <a:avLst/>
          </a:prstGeom>
          <a:no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编制应急预案</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应急预案编制应当遵循以人为本、依法依规、符合实际、注重实效的原则，以应急处置为核心, 体现自救互救和先期处置的特点，做到职责明确、程序规范、措施科学，尽可能简明化、图表化、流程化。</a:t>
            </a:r>
          </a:p>
        </p:txBody>
      </p:sp>
      <p:sp>
        <p:nvSpPr>
          <p:cNvPr id="43010"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内容占位符 2"/>
          <p:cNvSpPr>
            <a:spLocks noGrp="1"/>
          </p:cNvSpPr>
          <p:nvPr>
            <p:ph idx="4294967295"/>
          </p:nvPr>
        </p:nvSpPr>
        <p:spPr>
          <a:xfrm>
            <a:off x="405130" y="2110105"/>
            <a:ext cx="11380470" cy="4415790"/>
          </a:xfrm>
          <a:prstGeom prst="rect">
            <a:avLst/>
          </a:prstGeom>
          <a:noFill/>
          <a:ln w="9525">
            <a:noFill/>
          </a:ln>
        </p:spPr>
        <p:txBody>
          <a:bodyPr anchor="t"/>
          <a:lstStyle/>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应急预案编制工作包括：</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a）依据事故风险评估及应急资源调查结果，结合本单位组织管理体系、生产规模及处置特点，合 理确立本单位应急预案体系；</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b）结合组织管理体系及部门业务职能划分，科学设定本单位应急组织机构及职责分工；</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c）依据事故可能的危害程度和区域范围，结合应急处置权限及能力，清晰界定本单位的响应分级 标准，制定相应层级的应急处置措施；</a:t>
            </a:r>
          </a:p>
          <a:p>
            <a:pPr>
              <a:lnSpc>
                <a:spcPct val="150000"/>
              </a:lnSpc>
              <a:spcBef>
                <a:spcPct val="50000"/>
              </a:spcBef>
              <a:buSzTx/>
              <a:buNone/>
            </a:pPr>
            <a:r>
              <a:rPr lang="zh-CN" altLang="en-US" sz="2000" b="1" dirty="0">
                <a:solidFill>
                  <a:srgbClr val="0000FF"/>
                </a:solidFill>
                <a:latin typeface="Segoe UI" panose="020B0502040204020203" pitchFamily="34" charset="0"/>
                <a:ea typeface="等线" panose="02010600030101010101" pitchFamily="2" charset="-122"/>
              </a:rPr>
              <a:t>d）按照有关规定和要求，确定事故信息报告、响应分级与启动、指挥权移交、警戒疏散方面的内 容，落实与相关部门和单位应急预案的衔接。</a:t>
            </a:r>
          </a:p>
        </p:txBody>
      </p:sp>
      <p:sp>
        <p:nvSpPr>
          <p:cNvPr id="43010"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内容占位符 2"/>
          <p:cNvSpPr>
            <a:spLocks noGrp="1"/>
          </p:cNvSpPr>
          <p:nvPr>
            <p:ph idx="4294967295"/>
          </p:nvPr>
        </p:nvSpPr>
        <p:spPr>
          <a:xfrm>
            <a:off x="317500" y="2541588"/>
            <a:ext cx="11557000" cy="3022600"/>
          </a:xfrm>
          <a:prstGeom prst="rect">
            <a:avLst/>
          </a:prstGeom>
          <a:no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应急预案评审</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应急预案编制完成后，生产经营单位应按法律法规有关规定组织评审或论证。参加应急预案评审的 人员可包括有关安全生产及应急管理方面的、有现场处置经验的专家。应急预案论证可通过推演的方式开展。</a:t>
            </a:r>
          </a:p>
          <a:p>
            <a:pPr>
              <a:buSzTx/>
            </a:pPr>
            <a:endParaRPr lang="zh-CN" altLang="en-US" dirty="0">
              <a:latin typeface="Segoe UI" panose="020B0502040204020203" pitchFamily="34" charset="0"/>
              <a:ea typeface="等线" panose="02010600030101010101" pitchFamily="2" charset="-122"/>
            </a:endParaRPr>
          </a:p>
        </p:txBody>
      </p:sp>
      <p:sp>
        <p:nvSpPr>
          <p:cNvPr id="44034"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内容占位符 2"/>
          <p:cNvSpPr>
            <a:spLocks noGrp="1"/>
          </p:cNvSpPr>
          <p:nvPr>
            <p:ph idx="4294967295"/>
          </p:nvPr>
        </p:nvSpPr>
        <p:spPr>
          <a:xfrm>
            <a:off x="317500" y="2541905"/>
            <a:ext cx="11557000" cy="3846195"/>
          </a:xfrm>
          <a:prstGeom prst="rect">
            <a:avLst/>
          </a:prstGeom>
          <a:noFill/>
          <a:ln w="9525">
            <a:noFill/>
          </a:ln>
        </p:spPr>
        <p:txBody>
          <a:bodyPr anchor="t"/>
          <a:lstStyle/>
          <a:p>
            <a:pPr algn="ctr">
              <a:spcBef>
                <a:spcPct val="50000"/>
              </a:spcBef>
              <a:buSzTx/>
              <a:buNone/>
            </a:pPr>
            <a:r>
              <a:rPr lang="zh-CN" altLang="en-US" sz="3600" b="1" dirty="0">
                <a:solidFill>
                  <a:srgbClr val="0000FF"/>
                </a:solidFill>
                <a:latin typeface="Segoe UI" panose="020B0502040204020203" pitchFamily="34" charset="0"/>
                <a:ea typeface="等线" panose="02010600030101010101" pitchFamily="2" charset="-122"/>
              </a:rPr>
              <a:t>应急预案评审内容</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应急预案评审内容主要包括：</a:t>
            </a:r>
          </a:p>
          <a:p>
            <a:pPr marL="0" indent="0">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风险评估和应急资源调查的全面性、应急预案体系设计的针对性、应急组织体系的合理性、应急响应程序和措施的科学性、应急保障措施的可行性、应急预案的衔接性。</a:t>
            </a:r>
          </a:p>
          <a:p>
            <a:pPr>
              <a:buSzTx/>
            </a:pPr>
            <a:endParaRPr lang="zh-CN" altLang="en-US" dirty="0">
              <a:latin typeface="Segoe UI" panose="020B0502040204020203" pitchFamily="34" charset="0"/>
              <a:ea typeface="等线" panose="02010600030101010101" pitchFamily="2" charset="-122"/>
            </a:endParaRPr>
          </a:p>
        </p:txBody>
      </p:sp>
      <p:sp>
        <p:nvSpPr>
          <p:cNvPr id="44034"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ext Box 3"/>
          <p:cNvSpPr txBox="1"/>
          <p:nvPr/>
        </p:nvSpPr>
        <p:spPr>
          <a:xfrm>
            <a:off x="6678613" y="2141538"/>
            <a:ext cx="5375275" cy="2585085"/>
          </a:xfrm>
          <a:prstGeom prst="rect">
            <a:avLst/>
          </a:prstGeom>
          <a:noFill/>
          <a:ln w="28575">
            <a:noFill/>
          </a:ln>
        </p:spPr>
        <p:txBody>
          <a:bodyPr lIns="0" tIns="0" rIns="0" bIns="0" anchor="t">
            <a:spAutoFit/>
          </a:bodyPr>
          <a:lstStyle/>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综合应急预案</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buSzPct val="100000"/>
              <a:buFont typeface="Wingdings" panose="05000000000000000000" pitchFamily="2" charset="2"/>
              <a:buChar char="Ø"/>
            </a:pPr>
            <a:endParaRPr lang="zh-CN" altLang="en-US" sz="2400" b="1" dirty="0">
              <a:solidFill>
                <a:srgbClr val="0000FF"/>
              </a:solidFill>
              <a:latin typeface="Segoe UI" panose="020B0502040204020203" pitchFamily="34" charset="0"/>
              <a:ea typeface="等线" panose="02010600030101010101" pitchFamily="2" charset="-122"/>
            </a:endParaRP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专项应急预案</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buSzPct val="100000"/>
              <a:buFont typeface="Wingdings" panose="05000000000000000000" pitchFamily="2" charset="2"/>
              <a:buChar char="Ø"/>
            </a:pPr>
            <a:endParaRPr lang="zh-CN" altLang="en-US" sz="2400" b="1" dirty="0">
              <a:solidFill>
                <a:srgbClr val="0000FF"/>
              </a:solidFill>
              <a:latin typeface="Segoe UI" panose="020B0502040204020203" pitchFamily="34" charset="0"/>
              <a:ea typeface="等线" panose="02010600030101010101" pitchFamily="2" charset="-122"/>
            </a:endParaRP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现场应急处置方案 </a:t>
            </a:r>
          </a:p>
        </p:txBody>
      </p:sp>
      <p:sp>
        <p:nvSpPr>
          <p:cNvPr id="45058" name="竖卷形 7"/>
          <p:cNvSpPr/>
          <p:nvPr/>
        </p:nvSpPr>
        <p:spPr>
          <a:xfrm>
            <a:off x="4576763" y="1341438"/>
            <a:ext cx="2030412" cy="4824412"/>
          </a:xfrm>
          <a:prstGeom prst="verticalScroll">
            <a:avLst>
              <a:gd name="adj" fmla="val 12500"/>
            </a:avLst>
          </a:prstGeom>
          <a:solidFill>
            <a:srgbClr val="A4F8C6"/>
          </a:solidFill>
          <a:ln w="9525" cap="flat" cmpd="sng">
            <a:solidFill>
              <a:srgbClr val="0000FF"/>
            </a:solidFill>
            <a:prstDash val="solid"/>
            <a:round/>
            <a:headEnd type="none" w="med" len="med"/>
            <a:tailEnd type="none" w="med" len="med"/>
          </a:ln>
        </p:spPr>
        <p:txBody>
          <a:bodyPr anchor="t"/>
          <a:lstStyle/>
          <a:p>
            <a:pPr algn="ctr"/>
            <a:r>
              <a:rPr lang="zh-CN" altLang="zh-CN" sz="3200" b="1" dirty="0">
                <a:solidFill>
                  <a:srgbClr val="0000FF"/>
                </a:solidFill>
                <a:latin typeface="Segoe UI" panose="020B0502040204020203" pitchFamily="34" charset="0"/>
                <a:ea typeface="等线" panose="02010600030101010101" pitchFamily="2" charset="-122"/>
              </a:rPr>
              <a:t>生</a:t>
            </a:r>
            <a:r>
              <a:rPr lang="en-US" altLang="zh-CN" sz="3200" b="1" dirty="0">
                <a:solidFill>
                  <a:srgbClr val="0000FF"/>
                </a:solidFill>
                <a:latin typeface="Segoe UI" panose="020B0502040204020203" pitchFamily="34" charset="0"/>
                <a:ea typeface="等线" panose="02010600030101010101" pitchFamily="2" charset="-122"/>
              </a:rPr>
              <a:t> </a:t>
            </a:r>
            <a:r>
              <a:rPr lang="zh-CN" altLang="zh-CN" sz="3200" b="1" dirty="0">
                <a:solidFill>
                  <a:srgbClr val="0000FF"/>
                </a:solidFill>
                <a:latin typeface="Segoe UI" panose="020B0502040204020203" pitchFamily="34" charset="0"/>
                <a:ea typeface="等线" panose="02010600030101010101" pitchFamily="2" charset="-122"/>
              </a:rPr>
              <a:t>产</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zh-CN" sz="3200" b="1" dirty="0">
                <a:solidFill>
                  <a:srgbClr val="0000FF"/>
                </a:solidFill>
                <a:latin typeface="Segoe UI" panose="020B0502040204020203" pitchFamily="34" charset="0"/>
                <a:ea typeface="等线" panose="02010600030101010101" pitchFamily="2" charset="-122"/>
              </a:rPr>
              <a:t>安</a:t>
            </a:r>
            <a:r>
              <a:rPr lang="en-US" altLang="zh-CN" sz="3200" b="1" dirty="0">
                <a:solidFill>
                  <a:srgbClr val="0000FF"/>
                </a:solidFill>
                <a:latin typeface="Segoe UI" panose="020B0502040204020203" pitchFamily="34" charset="0"/>
                <a:ea typeface="等线" panose="02010600030101010101" pitchFamily="2" charset="-122"/>
              </a:rPr>
              <a:t> </a:t>
            </a:r>
            <a:r>
              <a:rPr lang="zh-CN" altLang="zh-CN" sz="3200" b="1" dirty="0">
                <a:solidFill>
                  <a:srgbClr val="0000FF"/>
                </a:solidFill>
                <a:latin typeface="Segoe UI" panose="020B0502040204020203" pitchFamily="34" charset="0"/>
                <a:ea typeface="等线" panose="02010600030101010101" pitchFamily="2" charset="-122"/>
              </a:rPr>
              <a:t>全</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zh-CN" sz="3200" b="1" dirty="0">
                <a:solidFill>
                  <a:srgbClr val="0000FF"/>
                </a:solidFill>
                <a:latin typeface="Segoe UI" panose="020B0502040204020203" pitchFamily="34" charset="0"/>
                <a:ea typeface="等线" panose="02010600030101010101" pitchFamily="2" charset="-122"/>
              </a:rPr>
              <a:t>事</a:t>
            </a:r>
            <a:r>
              <a:rPr lang="en-US" altLang="zh-CN" sz="3200" b="1" dirty="0">
                <a:solidFill>
                  <a:srgbClr val="0000FF"/>
                </a:solidFill>
                <a:latin typeface="Segoe UI" panose="020B0502040204020203" pitchFamily="34" charset="0"/>
                <a:ea typeface="等线" panose="02010600030101010101" pitchFamily="2" charset="-122"/>
              </a:rPr>
              <a:t> </a:t>
            </a:r>
            <a:r>
              <a:rPr lang="zh-CN" altLang="zh-CN" sz="3200" b="1" dirty="0">
                <a:solidFill>
                  <a:srgbClr val="0000FF"/>
                </a:solidFill>
                <a:latin typeface="Segoe UI" panose="020B0502040204020203" pitchFamily="34" charset="0"/>
                <a:ea typeface="等线" panose="02010600030101010101" pitchFamily="2" charset="-122"/>
              </a:rPr>
              <a:t>故</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zh-CN" sz="3200" b="1" dirty="0">
                <a:solidFill>
                  <a:srgbClr val="0000FF"/>
                </a:solidFill>
                <a:latin typeface="Segoe UI" panose="020B0502040204020203" pitchFamily="34" charset="0"/>
                <a:ea typeface="等线" panose="02010600030101010101" pitchFamily="2" charset="-122"/>
              </a:rPr>
              <a:t>应</a:t>
            </a:r>
            <a:r>
              <a:rPr lang="en-US" altLang="zh-CN" sz="3200" b="1" dirty="0">
                <a:solidFill>
                  <a:srgbClr val="0000FF"/>
                </a:solidFill>
                <a:latin typeface="Segoe UI" panose="020B0502040204020203" pitchFamily="34" charset="0"/>
                <a:ea typeface="等线" panose="02010600030101010101" pitchFamily="2" charset="-122"/>
              </a:rPr>
              <a:t> </a:t>
            </a:r>
            <a:r>
              <a:rPr lang="zh-CN" altLang="zh-CN" sz="3200" b="1" dirty="0">
                <a:solidFill>
                  <a:srgbClr val="0000FF"/>
                </a:solidFill>
                <a:latin typeface="Segoe UI" panose="020B0502040204020203" pitchFamily="34" charset="0"/>
                <a:ea typeface="等线" panose="02010600030101010101" pitchFamily="2" charset="-122"/>
              </a:rPr>
              <a:t>急</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zh-CN" sz="3200" b="1" dirty="0">
                <a:solidFill>
                  <a:srgbClr val="0000FF"/>
                </a:solidFill>
                <a:latin typeface="Segoe UI" panose="020B0502040204020203" pitchFamily="34" charset="0"/>
                <a:ea typeface="等线" panose="02010600030101010101" pitchFamily="2" charset="-122"/>
              </a:rPr>
              <a:t>预</a:t>
            </a:r>
            <a:r>
              <a:rPr lang="en-US" altLang="zh-CN" sz="3200" b="1" dirty="0">
                <a:solidFill>
                  <a:srgbClr val="0000FF"/>
                </a:solidFill>
                <a:latin typeface="Segoe UI" panose="020B0502040204020203" pitchFamily="34" charset="0"/>
                <a:ea typeface="等线" panose="02010600030101010101" pitchFamily="2" charset="-122"/>
              </a:rPr>
              <a:t> </a:t>
            </a:r>
            <a:r>
              <a:rPr lang="zh-CN" altLang="zh-CN" sz="3200" b="1" dirty="0">
                <a:solidFill>
                  <a:srgbClr val="0000FF"/>
                </a:solidFill>
                <a:latin typeface="Segoe UI" panose="020B0502040204020203" pitchFamily="34" charset="0"/>
                <a:ea typeface="等线" panose="02010600030101010101" pitchFamily="2" charset="-122"/>
              </a:rPr>
              <a:t>案</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en-US" sz="3200" b="1" dirty="0">
                <a:solidFill>
                  <a:srgbClr val="0000FF"/>
                </a:solidFill>
                <a:latin typeface="Segoe UI" panose="020B0502040204020203" pitchFamily="34" charset="0"/>
                <a:ea typeface="等线" panose="02010600030101010101" pitchFamily="2" charset="-122"/>
              </a:rPr>
              <a:t>的 组</a:t>
            </a:r>
            <a:endParaRPr lang="en-US" altLang="zh-CN" sz="3200" b="1" dirty="0">
              <a:solidFill>
                <a:srgbClr val="0000FF"/>
              </a:solidFill>
              <a:latin typeface="Segoe UI" panose="020B0502040204020203" pitchFamily="34" charset="0"/>
              <a:ea typeface="等线" panose="02010600030101010101" pitchFamily="2" charset="-122"/>
            </a:endParaRPr>
          </a:p>
          <a:p>
            <a:pPr algn="ctr"/>
            <a:r>
              <a:rPr lang="zh-CN" altLang="en-US" sz="3200" b="1" dirty="0">
                <a:solidFill>
                  <a:srgbClr val="0000FF"/>
                </a:solidFill>
                <a:latin typeface="Segoe UI" panose="020B0502040204020203" pitchFamily="34" charset="0"/>
                <a:ea typeface="等线" panose="02010600030101010101" pitchFamily="2" charset="-122"/>
              </a:rPr>
              <a:t>成 部</a:t>
            </a:r>
            <a:endParaRPr lang="en-US" altLang="zh-CN" sz="3200" b="1" dirty="0">
              <a:solidFill>
                <a:srgbClr val="0000FF"/>
              </a:solidFill>
              <a:latin typeface="Segoe UI" panose="020B0502040204020203" pitchFamily="34" charset="0"/>
              <a:ea typeface="等线" panose="02010600030101010101" pitchFamily="2" charset="-122"/>
            </a:endParaRPr>
          </a:p>
          <a:p>
            <a:r>
              <a:rPr lang="zh-CN" altLang="en-US" sz="3200" b="1" dirty="0">
                <a:solidFill>
                  <a:srgbClr val="0000FF"/>
                </a:solidFill>
                <a:latin typeface="Segoe UI" panose="020B0502040204020203" pitchFamily="34" charset="0"/>
                <a:ea typeface="等线" panose="02010600030101010101" pitchFamily="2" charset="-122"/>
              </a:rPr>
              <a:t>  分 </a:t>
            </a:r>
          </a:p>
        </p:txBody>
      </p:sp>
      <p:sp>
        <p:nvSpPr>
          <p:cNvPr id="45059" name="Rectangle 2"/>
          <p:cNvSpPr>
            <a:spLocks noGrp="1"/>
          </p:cNvSpPr>
          <p:nvPr/>
        </p:nvSpPr>
        <p:spPr>
          <a:xfrm>
            <a:off x="-3175" y="3336925"/>
            <a:ext cx="4502150" cy="835025"/>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4294967295"/>
          </p:nvPr>
        </p:nvSpPr>
        <p:spPr>
          <a:xfrm>
            <a:off x="2602230" y="3116580"/>
            <a:ext cx="8120380" cy="2475230"/>
          </a:xfrm>
          <a:prstGeom prst="rect">
            <a:avLst/>
          </a:prstGeom>
          <a:solidFill>
            <a:schemeClr val="bg1"/>
          </a:solidFill>
        </p:spPr>
        <p:txBody>
          <a:bodyPr/>
          <a:lstStyle/>
          <a:p>
            <a:pPr marL="342900" marR="0" lvl="0" indent="-342900" algn="l" defTabSz="914400" rtl="0" eaLnBrk="0" fontAlgn="base" latinLnBrk="0" hangingPunct="0">
              <a:lnSpc>
                <a:spcPct val="150000"/>
              </a:lnSpc>
              <a:spcBef>
                <a:spcPct val="20000"/>
              </a:spcBef>
              <a:spcAft>
                <a:spcPct val="0"/>
              </a:spcAft>
              <a:buClrTx/>
              <a:buSzTx/>
              <a:buFontTx/>
              <a:buChar char="•"/>
              <a:defRPr/>
            </a:pPr>
            <a:r>
              <a:rPr lang="zh-CN" altLang="en-US" sz="2400" b="1" u="sng" dirty="0">
                <a:solidFill>
                  <a:srgbClr val="0000FF"/>
                </a:solidFill>
                <a:latin typeface="Segoe UI" panose="020B0502040204020203" pitchFamily="34" charset="0"/>
                <a:ea typeface="等线" panose="02010600030101010101" pitchFamily="2" charset="-122"/>
                <a:sym typeface="+mn-ea"/>
              </a:rPr>
              <a:t>是指生产经营单位为应对各种生产安全事故而制定的综合性工作方案，是本单位应对 生产安全事故的总体工作程序、措施和应急预案体系的总纲。</a:t>
            </a:r>
            <a:endParaRPr lang="zh-CN" altLang="en-US" sz="2400" b="1" u="sng" dirty="0">
              <a:solidFill>
                <a:srgbClr val="0000FF"/>
              </a:solidFill>
              <a:latin typeface="Segoe UI" panose="020B0502040204020203" pitchFamily="34" charset="0"/>
              <a:ea typeface="等线" panose="02010600030101010101" pitchFamily="2" charset="-122"/>
            </a:endParaRPr>
          </a:p>
          <a:p>
            <a:pPr marL="0" marR="0" lvl="0" indent="0" algn="l" defTabSz="914400" rtl="0" eaLnBrk="0" fontAlgn="base" latinLnBrk="0" hangingPunct="0">
              <a:lnSpc>
                <a:spcPct val="150000"/>
              </a:lnSpc>
              <a:spcBef>
                <a:spcPct val="20000"/>
              </a:spcBef>
              <a:spcAft>
                <a:spcPct val="0"/>
              </a:spcAft>
              <a:buClrTx/>
              <a:buSzTx/>
              <a:buFontTx/>
              <a:buNone/>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p>
        </p:txBody>
      </p:sp>
      <p:sp>
        <p:nvSpPr>
          <p:cNvPr id="6" name="矩形 5"/>
          <p:cNvSpPr/>
          <p:nvPr/>
        </p:nvSpPr>
        <p:spPr>
          <a:xfrm>
            <a:off x="1449041" y="2214236"/>
            <a:ext cx="677108" cy="3123611"/>
          </a:xfrm>
          <a:prstGeom prst="rect">
            <a:avLst/>
          </a:prstGeom>
          <a:noFill/>
        </p:spPr>
        <p:txBody>
          <a:bodyPr vert="eaVert" wrap="none">
            <a:spAutoFit/>
            <a:scene3d>
              <a:camera prst="orthographicFront"/>
              <a:lightRig rig="threePt" dir="t"/>
            </a:scene3d>
            <a:sp3d extrusionH="57150">
              <a:bevelT w="69850" h="38100" prst="cross"/>
            </a:sp3d>
          </a:bodyPr>
          <a:lstStyle/>
          <a:p>
            <a:pPr marL="342900" marR="0" lvl="0" indent="-342900" algn="ctr" defTabSz="914400" rtl="0" eaLnBrk="0" fontAlgn="base" latinLnBrk="0" hangingPunct="0">
              <a:lnSpc>
                <a:spcPct val="100000"/>
              </a:lnSpc>
              <a:spcBef>
                <a:spcPct val="50000"/>
              </a:spcBef>
              <a:spcAft>
                <a:spcPct val="0"/>
              </a:spcAft>
              <a:buClr>
                <a:srgbClr val="000000"/>
              </a:buClr>
              <a:buSzTx/>
              <a:buFontTx/>
              <a:buNone/>
              <a:defRPr/>
            </a:pPr>
            <a:r>
              <a:rPr kumimoji="0" lang="zh-CN" altLang="en-US" sz="32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综 合 应 急 预 案</a:t>
            </a:r>
          </a:p>
        </p:txBody>
      </p:sp>
      <p:sp>
        <p:nvSpPr>
          <p:cNvPr id="46083"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overrideClrMapping bg1="lt1" tx1="dk1" bg2="lt2" tx2="dk2" accent1="accent1" accent2="accent2" accent3="accent3" accent4="accent4" accent5="accent5" accent6="accent6" hlink="hlink" folHlink="folHlink"/>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p:cNvSpPr>
            <a:spLocks noGrp="1"/>
          </p:cNvSpPr>
          <p:nvPr>
            <p:ph idx="4294967295"/>
          </p:nvPr>
        </p:nvSpPr>
        <p:spPr>
          <a:xfrm>
            <a:off x="1348105" y="2490470"/>
            <a:ext cx="3816350" cy="2113280"/>
          </a:xfrm>
          <a:prstGeom prst="rect">
            <a:avLst/>
          </a:prstGeom>
        </p:spPr>
        <p:txBody>
          <a:bodyPr/>
          <a:lstStyle/>
          <a:p>
            <a:pPr marL="342900" marR="0" lvl="0" indent="-342900" algn="l" defTabSz="914400" rtl="0" eaLnBrk="0" fontAlgn="base" latinLnBrk="0" hangingPunct="0">
              <a:lnSpc>
                <a:spcPts val="2500"/>
              </a:lnSpc>
              <a:spcBef>
                <a:spcPct val="20000"/>
              </a:spcBef>
              <a:spcAft>
                <a:spcPct val="0"/>
              </a:spcAft>
              <a:buClrTx/>
              <a:buSzTx/>
              <a:buFontTx/>
              <a:buChar char="•"/>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总则 </a:t>
            </a:r>
            <a:endPar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342900" marR="0" lvl="0" indent="-342900" algn="l" defTabSz="914400" rtl="0" eaLnBrk="0" fontAlgn="base" latinLnBrk="0" hangingPunct="0">
              <a:lnSpc>
                <a:spcPts val="2500"/>
              </a:lnSpc>
              <a:spcBef>
                <a:spcPct val="20000"/>
              </a:spcBef>
              <a:spcAft>
                <a:spcPct val="0"/>
              </a:spcAft>
              <a:buClrTx/>
              <a:buSzTx/>
              <a:buFontTx/>
              <a:buChar char="•"/>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应急组织机构及职责</a:t>
            </a:r>
          </a:p>
          <a:p>
            <a:pPr marL="342900" marR="0" lvl="0" indent="-342900" algn="l" defTabSz="914400" rtl="0" eaLnBrk="0" fontAlgn="base" latinLnBrk="0" hangingPunct="0">
              <a:lnSpc>
                <a:spcPts val="2500"/>
              </a:lnSpc>
              <a:spcBef>
                <a:spcPct val="20000"/>
              </a:spcBef>
              <a:spcAft>
                <a:spcPct val="0"/>
              </a:spcAft>
              <a:buClrTx/>
              <a:buSzTx/>
              <a:buFontTx/>
              <a:buChar char="•"/>
              <a:defRPr/>
            </a:pPr>
            <a:r>
              <a:rPr kumimoji="0" 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应急响应</a:t>
            </a:r>
          </a:p>
          <a:p>
            <a:pPr marL="342900" marR="0" lvl="0" indent="-342900" algn="l" defTabSz="914400" rtl="0" eaLnBrk="0" fontAlgn="base" latinLnBrk="0" hangingPunct="0">
              <a:lnSpc>
                <a:spcPts val="2500"/>
              </a:lnSpc>
              <a:spcBef>
                <a:spcPct val="20000"/>
              </a:spcBef>
              <a:spcAft>
                <a:spcPct val="0"/>
              </a:spcAft>
              <a:buClrTx/>
              <a:buSzTx/>
              <a:buFontTx/>
              <a:buChar char="•"/>
              <a:defRPr/>
            </a:pPr>
            <a:r>
              <a:rPr kumimoji="0" 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后期处置</a:t>
            </a:r>
          </a:p>
          <a:p>
            <a:pPr marL="342900" marR="0" lvl="0" indent="-342900" algn="l" defTabSz="914400" rtl="0" eaLnBrk="0" fontAlgn="base" latinLnBrk="0" hangingPunct="0">
              <a:lnSpc>
                <a:spcPts val="2500"/>
              </a:lnSpc>
              <a:spcBef>
                <a:spcPct val="20000"/>
              </a:spcBef>
              <a:spcAft>
                <a:spcPct val="0"/>
              </a:spcAft>
              <a:buClrTx/>
              <a:buSzTx/>
              <a:buFontTx/>
              <a:buChar char="•"/>
              <a:defRPr/>
            </a:pPr>
            <a:r>
              <a:rPr kumimoji="0" lang="zh-CN"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应急保障</a:t>
            </a:r>
            <a:endPar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p:txBody>
      </p:sp>
      <p:sp>
        <p:nvSpPr>
          <p:cNvPr id="7" name="矩形 6"/>
          <p:cNvSpPr/>
          <p:nvPr/>
        </p:nvSpPr>
        <p:spPr>
          <a:xfrm>
            <a:off x="514640" y="1444293"/>
            <a:ext cx="677108" cy="4606389"/>
          </a:xfrm>
          <a:prstGeom prst="rect">
            <a:avLst/>
          </a:prstGeom>
          <a:noFill/>
        </p:spPr>
        <p:txBody>
          <a:bodyPr vert="eaVert" wrap="none">
            <a:spAutoFit/>
            <a:scene3d>
              <a:camera prst="orthographicFront"/>
              <a:lightRig rig="threePt" dir="t"/>
            </a:scene3d>
            <a:sp3d extrusionH="57150">
              <a:bevelT w="69850" h="38100" prst="cross"/>
            </a:sp3d>
          </a:bodyPr>
          <a:lstStyle/>
          <a:p>
            <a:pPr marL="342900" marR="0" lvl="0" indent="-342900" algn="ctr" defTabSz="914400" rtl="0" eaLnBrk="0" fontAlgn="base" latinLnBrk="0" hangingPunct="0">
              <a:lnSpc>
                <a:spcPct val="100000"/>
              </a:lnSpc>
              <a:spcBef>
                <a:spcPct val="50000"/>
              </a:spcBef>
              <a:spcAft>
                <a:spcPct val="0"/>
              </a:spcAft>
              <a:buClr>
                <a:srgbClr val="000000"/>
              </a:buClr>
              <a:buSzTx/>
              <a:buFontTx/>
              <a:buNone/>
              <a:defRPr/>
            </a:pPr>
            <a:r>
              <a:rPr kumimoji="0" lang="zh-CN" altLang="en-US" sz="32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综合应急预案的主要内容</a:t>
            </a:r>
          </a:p>
        </p:txBody>
      </p:sp>
      <p:sp>
        <p:nvSpPr>
          <p:cNvPr id="47107" name="Rectangle 2"/>
          <p:cNvSpPr>
            <a:spLocks noGrp="1"/>
          </p:cNvSpPr>
          <p:nvPr/>
        </p:nvSpPr>
        <p:spPr>
          <a:xfrm>
            <a:off x="3606165" y="145098"/>
            <a:ext cx="4502150" cy="836612"/>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
        <p:nvSpPr>
          <p:cNvPr id="3" name="文本框 2"/>
          <p:cNvSpPr txBox="1"/>
          <p:nvPr/>
        </p:nvSpPr>
        <p:spPr>
          <a:xfrm>
            <a:off x="6325235" y="1663700"/>
            <a:ext cx="3527425" cy="645160"/>
          </a:xfrm>
          <a:prstGeom prst="rect">
            <a:avLst/>
          </a:prstGeom>
          <a:noFill/>
        </p:spPr>
        <p:txBody>
          <a:bodyPr wrap="square" rtlCol="0">
            <a:spAutoFit/>
          </a:bodyPr>
          <a:lstStyle/>
          <a:p>
            <a:r>
              <a:rPr lang="zh-CN" altLang="en-US" b="1"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总则</a:t>
            </a:r>
            <a:r>
              <a:rPr lang="zh-CN" altLang="en-US" dirty="0">
                <a:solidFill>
                  <a:srgbClr val="0000FF"/>
                </a:solidFill>
                <a:latin typeface="Segoe UI" panose="020B0502040204020203" pitchFamily="34" charset="0"/>
                <a:ea typeface="等线" panose="02010600030101010101" pitchFamily="2" charset="-122"/>
              </a:rPr>
              <a:t>：        </a:t>
            </a:r>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适用范围</a:t>
            </a:r>
          </a:p>
          <a:p>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响应分级</a:t>
            </a:r>
          </a:p>
        </p:txBody>
      </p:sp>
      <p:sp>
        <p:nvSpPr>
          <p:cNvPr id="4" name="文本框 3"/>
          <p:cNvSpPr txBox="1"/>
          <p:nvPr/>
        </p:nvSpPr>
        <p:spPr>
          <a:xfrm>
            <a:off x="6325235" y="2490470"/>
            <a:ext cx="3691890" cy="1753235"/>
          </a:xfrm>
          <a:prstGeom prst="rect">
            <a:avLst/>
          </a:prstGeom>
          <a:noFill/>
        </p:spPr>
        <p:txBody>
          <a:bodyPr wrap="square" rtlCol="0">
            <a:spAutoFit/>
          </a:bodyPr>
          <a:lstStyle/>
          <a:p>
            <a:pPr algn="l"/>
            <a:r>
              <a:rPr lang="zh-CN" altLang="en-US" b="1"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应急响应： </a:t>
            </a:r>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信息报告</a:t>
            </a:r>
          </a:p>
          <a:p>
            <a:pPr algn="l"/>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预警</a:t>
            </a:r>
          </a:p>
          <a:p>
            <a:pPr algn="l"/>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响应启动</a:t>
            </a:r>
          </a:p>
          <a:p>
            <a:pPr algn="l"/>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应急处置</a:t>
            </a:r>
          </a:p>
          <a:p>
            <a:pPr algn="l"/>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应急支援</a:t>
            </a:r>
          </a:p>
          <a:p>
            <a:pPr algn="l"/>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响应终止</a:t>
            </a:r>
          </a:p>
        </p:txBody>
      </p:sp>
      <p:sp>
        <p:nvSpPr>
          <p:cNvPr id="6" name="文本框 5"/>
          <p:cNvSpPr txBox="1"/>
          <p:nvPr/>
        </p:nvSpPr>
        <p:spPr>
          <a:xfrm>
            <a:off x="6325235" y="4757420"/>
            <a:ext cx="4535170" cy="1198880"/>
          </a:xfrm>
          <a:prstGeom prst="rect">
            <a:avLst/>
          </a:prstGeom>
          <a:noFill/>
        </p:spPr>
        <p:txBody>
          <a:bodyPr wrap="square" rtlCol="0">
            <a:spAutoFit/>
          </a:bodyPr>
          <a:lstStyle/>
          <a:p>
            <a:r>
              <a:rPr lang="zh-CN" altLang="en-US" b="1" dirty="0">
                <a:latin typeface="Segoe UI" panose="020B0502040204020203" pitchFamily="34" charset="0"/>
                <a:ea typeface="等线" panose="02010600030101010101" pitchFamily="2" charset="-122"/>
              </a:rPr>
              <a:t>应急保障：</a:t>
            </a:r>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通信与信息保障</a:t>
            </a:r>
          </a:p>
          <a:p>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应急队伍保障</a:t>
            </a:r>
          </a:p>
          <a:p>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物资装备保障</a:t>
            </a:r>
          </a:p>
          <a:p>
            <a:r>
              <a:rPr lang="zh-CN" altLang="en-US" b="1" dirty="0">
                <a:solidFill>
                  <a:srgbClr val="0000FF"/>
                </a:solidFill>
                <a:latin typeface="Segoe UI" panose="020B0502040204020203" pitchFamily="34" charset="0"/>
                <a:ea typeface="等线" panose="02010600030101010101" pitchFamily="2" charset="-122"/>
                <a:cs typeface="微软雅黑" panose="020B0503020204020204" pitchFamily="34" charset="-122"/>
              </a:rPr>
              <a:t>                  其他保障</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p:nvPr/>
        </p:nvSpPr>
        <p:spPr bwMode="auto">
          <a:xfrm>
            <a:off x="3375025" y="2168525"/>
            <a:ext cx="2597150" cy="3325813"/>
          </a:xfrm>
          <a:custGeom>
            <a:avLst/>
            <a:gdLst>
              <a:gd name="T0" fmla="*/ 915 w 1244"/>
              <a:gd name="T1" fmla="*/ 1278 h 1593"/>
              <a:gd name="T2" fmla="*/ 0 w 1244"/>
              <a:gd name="T3" fmla="*/ 1593 h 1593"/>
              <a:gd name="T4" fmla="*/ 1244 w 1244"/>
              <a:gd name="T5" fmla="*/ 0 h 1593"/>
              <a:gd name="T6" fmla="*/ 915 w 1244"/>
              <a:gd name="T7" fmla="*/ 1278 h 1593"/>
            </a:gdLst>
            <a:ahLst/>
            <a:cxnLst>
              <a:cxn ang="0">
                <a:pos x="T0" y="T1"/>
              </a:cxn>
              <a:cxn ang="0">
                <a:pos x="T2" y="T3"/>
              </a:cxn>
              <a:cxn ang="0">
                <a:pos x="T4" y="T5"/>
              </a:cxn>
              <a:cxn ang="0">
                <a:pos x="T6" y="T7"/>
              </a:cxn>
            </a:cxnLst>
            <a:rect l="0" t="0" r="r" b="b"/>
            <a:pathLst>
              <a:path w="1244" h="1593">
                <a:moveTo>
                  <a:pt x="915" y="1278"/>
                </a:moveTo>
                <a:lnTo>
                  <a:pt x="0" y="1593"/>
                </a:lnTo>
                <a:lnTo>
                  <a:pt x="1244" y="0"/>
                </a:lnTo>
                <a:lnTo>
                  <a:pt x="915" y="1278"/>
                </a:lnTo>
                <a:close/>
              </a:path>
            </a:pathLst>
          </a:custGeom>
          <a:solidFill>
            <a:schemeClr val="tx1"/>
          </a:solidFill>
          <a:ln>
            <a:noFill/>
          </a:ln>
        </p:spPr>
        <p:txBody>
          <a:bodyPr lIns="121881" tIns="60940" rIns="121881" bIns="60940"/>
          <a:lstStyle/>
          <a:p>
            <a:pPr marL="0" marR="0" lvl="0" indent="0" algn="l" defTabSz="914400" rtl="0" eaLnBrk="1" fontAlgn="base" latinLnBrk="0" hangingPunct="1">
              <a:lnSpc>
                <a:spcPct val="100000"/>
              </a:lnSpc>
              <a:spcBef>
                <a:spcPct val="0"/>
              </a:spcBef>
              <a:spcAft>
                <a:spcPct val="0"/>
              </a:spcAft>
              <a:buClrTx/>
              <a:buSzPct val="100000"/>
              <a:buFontTx/>
              <a:buNone/>
              <a:defRPr/>
            </a:pPr>
            <a:endParaRPr kumimoji="0" lang="zh-CN" altLang="en-US" sz="1705" b="0" i="0" u="none" strike="noStrike" kern="1200" cap="none" spc="0" normalizeH="0" baseline="0" noProof="1">
              <a:ln>
                <a:noFill/>
              </a:ln>
              <a:solidFill>
                <a:schemeClr val="tx1"/>
              </a:solidFill>
              <a:effectLst/>
              <a:uLnTx/>
              <a:uFillTx/>
              <a:latin typeface="微软雅黑" panose="020B0503020204020204" pitchFamily="34" charset="-122"/>
              <a:ea typeface="宋体" panose="02010600030101010101" pitchFamily="2" charset="-122"/>
              <a:cs typeface="微软雅黑" panose="020B0503020204020204" pitchFamily="34" charset="-122"/>
            </a:endParaRPr>
          </a:p>
        </p:txBody>
      </p:sp>
      <p:sp>
        <p:nvSpPr>
          <p:cNvPr id="27650" name="Rectangle 6"/>
          <p:cNvSpPr/>
          <p:nvPr/>
        </p:nvSpPr>
        <p:spPr>
          <a:xfrm>
            <a:off x="1588" y="1588"/>
            <a:ext cx="4676775" cy="6854825"/>
          </a:xfrm>
          <a:prstGeom prst="rect">
            <a:avLst/>
          </a:prstGeom>
          <a:solidFill>
            <a:srgbClr val="004898"/>
          </a:solidFill>
          <a:ln w="9525">
            <a:noFill/>
          </a:ln>
        </p:spPr>
        <p:txBody>
          <a:bodyPr lIns="121881" tIns="60940" rIns="121881" bIns="60940" anchor="t"/>
          <a:lstStyle/>
          <a:p>
            <a:endParaRPr lang="en-US" altLang="en-US" sz="1700" dirty="0">
              <a:latin typeface="微软雅黑" panose="020B0503020204020204" pitchFamily="34" charset="-122"/>
              <a:ea typeface="微软雅黑" panose="020B0503020204020204" pitchFamily="34" charset="-122"/>
            </a:endParaRPr>
          </a:p>
        </p:txBody>
      </p:sp>
      <p:grpSp>
        <p:nvGrpSpPr>
          <p:cNvPr id="27651" name="组合 1"/>
          <p:cNvGrpSpPr/>
          <p:nvPr/>
        </p:nvGrpSpPr>
        <p:grpSpPr>
          <a:xfrm>
            <a:off x="333375" y="1866900"/>
            <a:ext cx="5638800" cy="2970213"/>
            <a:chOff x="350533" y="1967772"/>
            <a:chExt cx="5948658" cy="3134002"/>
          </a:xfrm>
        </p:grpSpPr>
        <p:sp>
          <p:nvSpPr>
            <p:cNvPr id="7" name="Freeform 7"/>
            <p:cNvSpPr/>
            <p:nvPr/>
          </p:nvSpPr>
          <p:spPr bwMode="auto">
            <a:xfrm>
              <a:off x="499585" y="2287705"/>
              <a:ext cx="5799606" cy="2814069"/>
            </a:xfrm>
            <a:custGeom>
              <a:avLst/>
              <a:gdLst>
                <a:gd name="T0" fmla="*/ 2304 w 2633"/>
                <a:gd name="T1" fmla="*/ 1278 h 1278"/>
                <a:gd name="T2" fmla="*/ 343 w 2633"/>
                <a:gd name="T3" fmla="*/ 1276 h 1278"/>
                <a:gd name="T4" fmla="*/ 0 w 2633"/>
                <a:gd name="T5" fmla="*/ 13 h 1278"/>
                <a:gd name="T6" fmla="*/ 2633 w 2633"/>
                <a:gd name="T7" fmla="*/ 0 h 1278"/>
                <a:gd name="T8" fmla="*/ 2304 w 2633"/>
                <a:gd name="T9" fmla="*/ 1278 h 1278"/>
              </a:gdLst>
              <a:ahLst/>
              <a:cxnLst>
                <a:cxn ang="0">
                  <a:pos x="T0" y="T1"/>
                </a:cxn>
                <a:cxn ang="0">
                  <a:pos x="T2" y="T3"/>
                </a:cxn>
                <a:cxn ang="0">
                  <a:pos x="T4" y="T5"/>
                </a:cxn>
                <a:cxn ang="0">
                  <a:pos x="T6" y="T7"/>
                </a:cxn>
                <a:cxn ang="0">
                  <a:pos x="T8" y="T9"/>
                </a:cxn>
              </a:cxnLst>
              <a:rect l="0" t="0" r="r" b="b"/>
              <a:pathLst>
                <a:path w="2633" h="1278">
                  <a:moveTo>
                    <a:pt x="2304" y="1278"/>
                  </a:moveTo>
                  <a:lnTo>
                    <a:pt x="343" y="1276"/>
                  </a:lnTo>
                  <a:lnTo>
                    <a:pt x="0" y="13"/>
                  </a:lnTo>
                  <a:lnTo>
                    <a:pt x="2633" y="0"/>
                  </a:lnTo>
                  <a:lnTo>
                    <a:pt x="2304" y="1278"/>
                  </a:lnTo>
                  <a:close/>
                </a:path>
              </a:pathLst>
            </a:custGeom>
            <a:solidFill>
              <a:srgbClr val="E60012"/>
            </a:solidFill>
            <a:ln>
              <a:noFill/>
            </a:ln>
          </p:spPr>
          <p:txBody>
            <a:bodyPr lIns="121881" tIns="60940" rIns="121881" bIns="60940"/>
            <a:lstStyle/>
            <a:p>
              <a:pPr marL="0" marR="0" lvl="0" indent="0" algn="l" defTabSz="914400" rtl="0" eaLnBrk="1" fontAlgn="base" latinLnBrk="0" hangingPunct="1">
                <a:lnSpc>
                  <a:spcPct val="100000"/>
                </a:lnSpc>
                <a:spcBef>
                  <a:spcPct val="0"/>
                </a:spcBef>
                <a:spcAft>
                  <a:spcPct val="0"/>
                </a:spcAft>
                <a:buClrTx/>
                <a:buSzPct val="100000"/>
                <a:buFontTx/>
                <a:buNone/>
                <a:defRPr/>
              </a:pPr>
              <a:endParaRPr kumimoji="0" lang="zh-CN" altLang="en-US" sz="1705" b="0" i="0" u="none" strike="noStrike" kern="1200" cap="none" spc="0" normalizeH="0" baseline="0" noProof="1">
                <a:ln>
                  <a:noFill/>
                </a:ln>
                <a:solidFill>
                  <a:schemeClr val="tx1"/>
                </a:solidFill>
                <a:effectLst/>
                <a:uLnTx/>
                <a:uFillTx/>
                <a:latin typeface="微软雅黑" panose="020B0503020204020204" pitchFamily="34" charset="-122"/>
                <a:ea typeface="宋体" panose="02010600030101010101" pitchFamily="2" charset="-122"/>
                <a:cs typeface="微软雅黑" panose="020B0503020204020204" pitchFamily="34" charset="-122"/>
              </a:endParaRPr>
            </a:p>
          </p:txBody>
        </p:sp>
        <p:sp>
          <p:nvSpPr>
            <p:cNvPr id="8" name="Freeform 8"/>
            <p:cNvSpPr/>
            <p:nvPr/>
          </p:nvSpPr>
          <p:spPr bwMode="auto">
            <a:xfrm>
              <a:off x="534754" y="2312830"/>
              <a:ext cx="740233" cy="2783918"/>
            </a:xfrm>
            <a:custGeom>
              <a:avLst/>
              <a:gdLst>
                <a:gd name="T0" fmla="*/ 0 w 336"/>
                <a:gd name="T1" fmla="*/ 7 h 1264"/>
                <a:gd name="T2" fmla="*/ 336 w 336"/>
                <a:gd name="T3" fmla="*/ 0 h 1264"/>
                <a:gd name="T4" fmla="*/ 327 w 336"/>
                <a:gd name="T5" fmla="*/ 1264 h 1264"/>
                <a:gd name="T6" fmla="*/ 0 w 336"/>
                <a:gd name="T7" fmla="*/ 7 h 1264"/>
              </a:gdLst>
              <a:ahLst/>
              <a:cxnLst>
                <a:cxn ang="0">
                  <a:pos x="T0" y="T1"/>
                </a:cxn>
                <a:cxn ang="0">
                  <a:pos x="T2" y="T3"/>
                </a:cxn>
                <a:cxn ang="0">
                  <a:pos x="T4" y="T5"/>
                </a:cxn>
                <a:cxn ang="0">
                  <a:pos x="T6" y="T7"/>
                </a:cxn>
              </a:cxnLst>
              <a:rect l="0" t="0" r="r" b="b"/>
              <a:pathLst>
                <a:path w="336" h="1264">
                  <a:moveTo>
                    <a:pt x="0" y="7"/>
                  </a:moveTo>
                  <a:lnTo>
                    <a:pt x="336" y="0"/>
                  </a:lnTo>
                  <a:lnTo>
                    <a:pt x="327" y="1264"/>
                  </a:lnTo>
                  <a:lnTo>
                    <a:pt x="0" y="7"/>
                  </a:lnTo>
                  <a:close/>
                </a:path>
              </a:pathLst>
            </a:custGeom>
            <a:solidFill>
              <a:schemeClr val="tx1">
                <a:lumMod val="95000"/>
                <a:lumOff val="5000"/>
              </a:schemeClr>
            </a:solidFill>
            <a:ln>
              <a:noFill/>
            </a:ln>
          </p:spPr>
          <p:txBody>
            <a:bodyPr lIns="121881" tIns="60940" rIns="121881" bIns="60940"/>
            <a:lstStyle/>
            <a:p>
              <a:pPr marL="0" marR="0" lvl="0" indent="0" algn="l" defTabSz="914400" rtl="0" eaLnBrk="1" fontAlgn="base" latinLnBrk="0" hangingPunct="1">
                <a:lnSpc>
                  <a:spcPct val="100000"/>
                </a:lnSpc>
                <a:spcBef>
                  <a:spcPct val="0"/>
                </a:spcBef>
                <a:spcAft>
                  <a:spcPct val="0"/>
                </a:spcAft>
                <a:buClrTx/>
                <a:buSzPct val="100000"/>
                <a:buFontTx/>
                <a:buNone/>
                <a:defRPr/>
              </a:pPr>
              <a:endParaRPr kumimoji="0" lang="zh-CN" altLang="en-US" sz="1705" b="0" i="0" u="none" strike="noStrike" kern="1200" cap="none" spc="0" normalizeH="0" baseline="0" noProof="1">
                <a:ln>
                  <a:noFill/>
                </a:ln>
                <a:solidFill>
                  <a:schemeClr val="tx1"/>
                </a:solidFill>
                <a:effectLst/>
                <a:uLnTx/>
                <a:uFillTx/>
                <a:latin typeface="微软雅黑" panose="020B0503020204020204" pitchFamily="34" charset="-122"/>
                <a:ea typeface="宋体" panose="02010600030101010101" pitchFamily="2" charset="-122"/>
                <a:cs typeface="微软雅黑" panose="020B0503020204020204" pitchFamily="34" charset="-122"/>
              </a:endParaRPr>
            </a:p>
          </p:txBody>
        </p:sp>
        <p:sp>
          <p:nvSpPr>
            <p:cNvPr id="9" name="Freeform 9"/>
            <p:cNvSpPr/>
            <p:nvPr/>
          </p:nvSpPr>
          <p:spPr bwMode="auto">
            <a:xfrm>
              <a:off x="350533" y="1967772"/>
              <a:ext cx="904357" cy="3128976"/>
            </a:xfrm>
            <a:custGeom>
              <a:avLst/>
              <a:gdLst>
                <a:gd name="T0" fmla="*/ 0 w 411"/>
                <a:gd name="T1" fmla="*/ 197 h 1421"/>
                <a:gd name="T2" fmla="*/ 296 w 411"/>
                <a:gd name="T3" fmla="*/ 0 h 1421"/>
                <a:gd name="T4" fmla="*/ 411 w 411"/>
                <a:gd name="T5" fmla="*/ 1421 h 1421"/>
                <a:gd name="T6" fmla="*/ 0 w 411"/>
                <a:gd name="T7" fmla="*/ 197 h 1421"/>
              </a:gdLst>
              <a:ahLst/>
              <a:cxnLst>
                <a:cxn ang="0">
                  <a:pos x="T0" y="T1"/>
                </a:cxn>
                <a:cxn ang="0">
                  <a:pos x="T2" y="T3"/>
                </a:cxn>
                <a:cxn ang="0">
                  <a:pos x="T4" y="T5"/>
                </a:cxn>
                <a:cxn ang="0">
                  <a:pos x="T6" y="T7"/>
                </a:cxn>
              </a:cxnLst>
              <a:rect l="0" t="0" r="r" b="b"/>
              <a:pathLst>
                <a:path w="411" h="1421">
                  <a:moveTo>
                    <a:pt x="0" y="197"/>
                  </a:moveTo>
                  <a:lnTo>
                    <a:pt x="296" y="0"/>
                  </a:lnTo>
                  <a:lnTo>
                    <a:pt x="411" y="1421"/>
                  </a:lnTo>
                  <a:lnTo>
                    <a:pt x="0" y="197"/>
                  </a:lnTo>
                  <a:close/>
                </a:path>
              </a:pathLst>
            </a:custGeom>
            <a:solidFill>
              <a:srgbClr val="E60012"/>
            </a:solidFill>
            <a:ln>
              <a:noFill/>
            </a:ln>
          </p:spPr>
          <p:txBody>
            <a:bodyPr lIns="121881" tIns="60940" rIns="121881" bIns="60940"/>
            <a:lstStyle/>
            <a:p>
              <a:pPr marL="0" marR="0" lvl="0" indent="0" algn="l" defTabSz="914400" rtl="0" eaLnBrk="1" fontAlgn="base" latinLnBrk="0" hangingPunct="1">
                <a:lnSpc>
                  <a:spcPct val="100000"/>
                </a:lnSpc>
                <a:spcBef>
                  <a:spcPct val="0"/>
                </a:spcBef>
                <a:spcAft>
                  <a:spcPct val="0"/>
                </a:spcAft>
                <a:buClrTx/>
                <a:buSzPct val="100000"/>
                <a:buFontTx/>
                <a:buNone/>
                <a:defRPr/>
              </a:pPr>
              <a:endParaRPr kumimoji="0" lang="zh-CN" altLang="en-US" sz="1705" b="0" i="0" u="none" strike="noStrike" kern="1200" cap="none" spc="0" normalizeH="0" baseline="0" noProof="1">
                <a:ln>
                  <a:noFill/>
                </a:ln>
                <a:solidFill>
                  <a:schemeClr val="tx1"/>
                </a:solidFill>
                <a:effectLst/>
                <a:uLnTx/>
                <a:uFillTx/>
                <a:latin typeface="微软雅黑" panose="020B0503020204020204" pitchFamily="34" charset="-122"/>
                <a:ea typeface="宋体" panose="02010600030101010101" pitchFamily="2" charset="-122"/>
                <a:cs typeface="微软雅黑" panose="020B0503020204020204" pitchFamily="34" charset="-122"/>
              </a:endParaRPr>
            </a:p>
          </p:txBody>
        </p:sp>
      </p:grpSp>
      <p:sp>
        <p:nvSpPr>
          <p:cNvPr id="27655" name="矩形 19"/>
          <p:cNvSpPr/>
          <p:nvPr/>
        </p:nvSpPr>
        <p:spPr>
          <a:xfrm>
            <a:off x="2244725" y="2724150"/>
            <a:ext cx="1925638" cy="1016000"/>
          </a:xfrm>
          <a:prstGeom prst="rect">
            <a:avLst/>
          </a:prstGeom>
          <a:noFill/>
          <a:ln w="9525">
            <a:noFill/>
          </a:ln>
        </p:spPr>
        <p:txBody>
          <a:bodyPr wrap="none" lIns="0" tIns="0" rIns="0" bIns="0" anchor="t">
            <a:spAutoFit/>
          </a:bodyPr>
          <a:lstStyle/>
          <a:p>
            <a:pPr algn="ctr"/>
            <a:r>
              <a:rPr lang="zh-CN" altLang="en-US" sz="6600" b="1" dirty="0">
                <a:solidFill>
                  <a:schemeClr val="bg1"/>
                </a:solidFill>
                <a:latin typeface="Segoe UI" panose="020B0502040204020203" pitchFamily="34" charset="0"/>
                <a:ea typeface="等线" panose="02010600030101010101" pitchFamily="2" charset="-122"/>
                <a:sym typeface="Arial" panose="020B0604020202020204" pitchFamily="34" charset="0"/>
              </a:rPr>
              <a:t>目 录</a:t>
            </a:r>
          </a:p>
        </p:txBody>
      </p:sp>
      <p:sp>
        <p:nvSpPr>
          <p:cNvPr id="21" name="矩形 20"/>
          <p:cNvSpPr/>
          <p:nvPr/>
        </p:nvSpPr>
        <p:spPr>
          <a:xfrm>
            <a:off x="2319962" y="3770313"/>
            <a:ext cx="1775165" cy="408573"/>
          </a:xfrm>
          <a:prstGeom prst="rect">
            <a:avLst/>
          </a:prstGeom>
        </p:spPr>
        <p:txBody>
          <a:bodyPr wrap="none" lIns="0" tIns="0" rIns="0" bIns="0">
            <a:spAutoFit/>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2655" b="1" i="0" u="none" strike="noStrike" kern="1200" cap="none" spc="0" normalizeH="0" baseline="0" noProof="1">
                <a:ln>
                  <a:noFill/>
                </a:ln>
                <a:solidFill>
                  <a:schemeClr val="bg1"/>
                </a:solidFill>
                <a:effectLst/>
                <a:uLnTx/>
                <a:uFillTx/>
                <a:latin typeface="Segoe UI" panose="020B0502040204020203" pitchFamily="34" charset="0"/>
                <a:ea typeface="等线" panose="02010600030101010101" pitchFamily="2" charset="-122"/>
                <a:cs typeface="微软雅黑" panose="020B0503020204020204" pitchFamily="34" charset="-122"/>
                <a:sym typeface="Arial" panose="020B0604020202020204" pitchFamily="34" charset="0"/>
              </a:rPr>
              <a:t>CONTENTS</a:t>
            </a:r>
          </a:p>
        </p:txBody>
      </p:sp>
      <p:grpSp>
        <p:nvGrpSpPr>
          <p:cNvPr id="27657" name="组合 2"/>
          <p:cNvGrpSpPr/>
          <p:nvPr/>
        </p:nvGrpSpPr>
        <p:grpSpPr>
          <a:xfrm>
            <a:off x="6343650" y="1947863"/>
            <a:ext cx="5465763" cy="3109912"/>
            <a:chOff x="9933" y="3353"/>
            <a:chExt cx="8610" cy="4900"/>
          </a:xfrm>
        </p:grpSpPr>
        <p:sp>
          <p:nvSpPr>
            <p:cNvPr id="27658" name="Rectangle 6"/>
            <p:cNvSpPr txBox="1"/>
            <p:nvPr/>
          </p:nvSpPr>
          <p:spPr>
            <a:xfrm>
              <a:off x="9933" y="3672"/>
              <a:ext cx="1394" cy="1009"/>
            </a:xfrm>
            <a:prstGeom prst="rect">
              <a:avLst/>
            </a:prstGeom>
            <a:solidFill>
              <a:srgbClr val="E60012"/>
            </a:solidFill>
            <a:ln w="9525">
              <a:noFill/>
            </a:ln>
          </p:spPr>
          <p:txBody>
            <a:bodyPr anchor="t"/>
            <a:lstStyle/>
            <a:p>
              <a:pPr algn="ctr">
                <a:spcBef>
                  <a:spcPct val="20000"/>
                </a:spcBef>
              </a:pPr>
              <a:r>
                <a:rPr lang="en-US" altLang="zh-CN" sz="4000" b="1" dirty="0">
                  <a:solidFill>
                    <a:schemeClr val="bg1"/>
                  </a:solidFill>
                  <a:latin typeface="Segoe UI" panose="020B0502040204020203" pitchFamily="34" charset="0"/>
                  <a:ea typeface="等线" panose="02010600030101010101" pitchFamily="2" charset="-122"/>
                  <a:sym typeface="Arial" panose="020B0604020202020204" pitchFamily="34" charset="0"/>
                </a:rPr>
                <a:t>01</a:t>
              </a:r>
            </a:p>
          </p:txBody>
        </p:sp>
        <p:sp>
          <p:nvSpPr>
            <p:cNvPr id="27659" name="Rectangle 10"/>
            <p:cNvSpPr/>
            <p:nvPr/>
          </p:nvSpPr>
          <p:spPr>
            <a:xfrm>
              <a:off x="11875" y="3353"/>
              <a:ext cx="6668" cy="1646"/>
            </a:xfrm>
            <a:prstGeom prst="rect">
              <a:avLst/>
            </a:prstGeom>
            <a:noFill/>
            <a:ln w="9525">
              <a:noFill/>
            </a:ln>
          </p:spPr>
          <p:txBody>
            <a:bodyPr anchor="ctr"/>
            <a:lstStyle/>
            <a:p>
              <a:r>
                <a:rPr lang="zh-CN" altLang="en-US" sz="2400" b="1" dirty="0">
                  <a:latin typeface="Segoe UI" panose="020B0502040204020203" pitchFamily="34" charset="0"/>
                  <a:ea typeface="等线" panose="02010600030101010101" pitchFamily="2" charset="-122"/>
                  <a:sym typeface="Arial" panose="020B0604020202020204" pitchFamily="34" charset="0"/>
                </a:rPr>
                <a:t>应急预案基本概述</a:t>
              </a:r>
            </a:p>
          </p:txBody>
        </p:sp>
        <p:sp>
          <p:nvSpPr>
            <p:cNvPr id="27660" name="Rectangle 13"/>
            <p:cNvSpPr/>
            <p:nvPr/>
          </p:nvSpPr>
          <p:spPr>
            <a:xfrm>
              <a:off x="11847" y="5000"/>
              <a:ext cx="6478" cy="1646"/>
            </a:xfrm>
            <a:prstGeom prst="rect">
              <a:avLst/>
            </a:prstGeom>
            <a:noFill/>
            <a:ln w="9525">
              <a:noFill/>
            </a:ln>
          </p:spPr>
          <p:txBody>
            <a:bodyPr anchor="ctr"/>
            <a:lstStyle/>
            <a:p>
              <a:r>
                <a:rPr lang="zh-CN" altLang="en-US" sz="2400" b="1" dirty="0">
                  <a:latin typeface="Segoe UI" panose="020B0502040204020203" pitchFamily="34" charset="0"/>
                  <a:ea typeface="等线" panose="02010600030101010101" pitchFamily="2" charset="-122"/>
                  <a:sym typeface="Arial" panose="020B0604020202020204" pitchFamily="34" charset="0"/>
                </a:rPr>
                <a:t>应急救援管理</a:t>
              </a:r>
            </a:p>
          </p:txBody>
        </p:sp>
        <p:sp>
          <p:nvSpPr>
            <p:cNvPr id="27661" name="Rectangle 16"/>
            <p:cNvSpPr/>
            <p:nvPr/>
          </p:nvSpPr>
          <p:spPr>
            <a:xfrm>
              <a:off x="11808" y="6607"/>
              <a:ext cx="6516" cy="1646"/>
            </a:xfrm>
            <a:prstGeom prst="rect">
              <a:avLst/>
            </a:prstGeom>
            <a:noFill/>
            <a:ln w="9525">
              <a:noFill/>
            </a:ln>
          </p:spPr>
          <p:txBody>
            <a:bodyPr anchor="ctr"/>
            <a:lstStyle/>
            <a:p>
              <a:r>
                <a:rPr lang="zh-CN" altLang="zh-CN" sz="2400" b="1" dirty="0">
                  <a:latin typeface="Segoe UI" panose="020B0502040204020203" pitchFamily="34" charset="0"/>
                  <a:ea typeface="等线" panose="02010600030101010101" pitchFamily="2" charset="-122"/>
                  <a:sym typeface="Arial" panose="020B0604020202020204" pitchFamily="34" charset="0"/>
                </a:rPr>
                <a:t>应急预案的演练</a:t>
              </a:r>
            </a:p>
          </p:txBody>
        </p:sp>
        <p:sp>
          <p:nvSpPr>
            <p:cNvPr id="27662" name="Rectangle 6"/>
            <p:cNvSpPr txBox="1"/>
            <p:nvPr/>
          </p:nvSpPr>
          <p:spPr>
            <a:xfrm>
              <a:off x="9933" y="5308"/>
              <a:ext cx="1394" cy="1009"/>
            </a:xfrm>
            <a:prstGeom prst="rect">
              <a:avLst/>
            </a:prstGeom>
            <a:solidFill>
              <a:srgbClr val="2F5EB0"/>
            </a:solidFill>
            <a:ln w="9525">
              <a:noFill/>
            </a:ln>
          </p:spPr>
          <p:txBody>
            <a:bodyPr anchor="t"/>
            <a:lstStyle/>
            <a:p>
              <a:pPr algn="ctr">
                <a:spcBef>
                  <a:spcPct val="20000"/>
                </a:spcBef>
              </a:pPr>
              <a:r>
                <a:rPr lang="en-US" altLang="zh-CN" sz="4000" b="1" dirty="0">
                  <a:solidFill>
                    <a:schemeClr val="bg1"/>
                  </a:solidFill>
                  <a:latin typeface="Segoe UI" panose="020B0502040204020203" pitchFamily="34" charset="0"/>
                  <a:ea typeface="等线" panose="02010600030101010101" pitchFamily="2" charset="-122"/>
                  <a:sym typeface="Arial" panose="020B0604020202020204" pitchFamily="34" charset="0"/>
                </a:rPr>
                <a:t>02</a:t>
              </a:r>
            </a:p>
          </p:txBody>
        </p:sp>
        <p:sp>
          <p:nvSpPr>
            <p:cNvPr id="27663" name="Rectangle 6"/>
            <p:cNvSpPr txBox="1"/>
            <p:nvPr/>
          </p:nvSpPr>
          <p:spPr>
            <a:xfrm>
              <a:off x="9941" y="6944"/>
              <a:ext cx="1390" cy="1009"/>
            </a:xfrm>
            <a:prstGeom prst="rect">
              <a:avLst/>
            </a:prstGeom>
            <a:solidFill>
              <a:srgbClr val="E60012"/>
            </a:solidFill>
            <a:ln w="9525" cap="flat" cmpd="sng">
              <a:solidFill>
                <a:srgbClr val="E60012"/>
              </a:solidFill>
              <a:prstDash val="solid"/>
              <a:round/>
              <a:headEnd type="none" w="med" len="med"/>
              <a:tailEnd type="none" w="med" len="med"/>
            </a:ln>
          </p:spPr>
          <p:txBody>
            <a:bodyPr anchor="t"/>
            <a:lstStyle/>
            <a:p>
              <a:pPr algn="ctr">
                <a:spcBef>
                  <a:spcPct val="20000"/>
                </a:spcBef>
              </a:pPr>
              <a:r>
                <a:rPr lang="en-US" altLang="zh-CN" sz="4000" b="1" dirty="0">
                  <a:solidFill>
                    <a:schemeClr val="bg1"/>
                  </a:solidFill>
                  <a:latin typeface="Segoe UI" panose="020B0502040204020203" pitchFamily="34" charset="0"/>
                  <a:ea typeface="等线" panose="02010600030101010101" pitchFamily="2" charset="-122"/>
                  <a:sym typeface="Arial" panose="020B0604020202020204" pitchFamily="34" charset="0"/>
                </a:rPr>
                <a:t>03</a:t>
              </a:r>
            </a:p>
          </p:txBody>
        </p:sp>
      </p:gr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4294967295"/>
          </p:nvPr>
        </p:nvSpPr>
        <p:spPr>
          <a:xfrm>
            <a:off x="1740535" y="2456815"/>
            <a:ext cx="9963150" cy="3348990"/>
          </a:xfrm>
          <a:prstGeom prst="rect">
            <a:avLst/>
          </a:prstGeom>
          <a:solidFill>
            <a:schemeClr val="bg1"/>
          </a:solidFill>
        </p:spPr>
        <p:txBody>
          <a:bodyPr/>
          <a:lstStyle/>
          <a:p>
            <a:pPr marL="0" marR="0" lvl="0" indent="596265" algn="l" defTabSz="914400" rtl="0" eaLnBrk="0" fontAlgn="base" latinLnBrk="0" hangingPunct="0">
              <a:lnSpc>
                <a:spcPct val="150000"/>
              </a:lnSpc>
              <a:spcBef>
                <a:spcPct val="20000"/>
              </a:spcBef>
              <a:spcAft>
                <a:spcPct val="0"/>
              </a:spcAft>
              <a:buClrTx/>
              <a:buSzTx/>
              <a:buFontTx/>
              <a:buNone/>
              <a:defRPr/>
            </a:pPr>
            <a:r>
              <a:rPr kumimoji="0" 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专项应急预案是指生产经营单位为应对某一种或者多种类型生产安全事故，或者针对重要生产设施、重大危险源、重大活动防止生产安全事故而制定的专项工作方案。</a:t>
            </a:r>
          </a:p>
          <a:p>
            <a:pPr marL="0" marR="0" lvl="0" indent="607695" algn="l" defTabSz="914400" rtl="0" eaLnBrk="0" fontAlgn="base" latinLnBrk="0" hangingPunct="0">
              <a:lnSpc>
                <a:spcPct val="150000"/>
              </a:lnSpc>
              <a:spcBef>
                <a:spcPct val="20000"/>
              </a:spcBef>
              <a:spcAft>
                <a:spcPct val="0"/>
              </a:spcAft>
              <a:buClrTx/>
              <a:buSzTx/>
              <a:buFontTx/>
              <a:buNone/>
              <a:defRPr/>
            </a:pPr>
            <a:r>
              <a:rPr kumimoji="0" 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专项应急预案与综合应急预案中的应急组织机构、应急响应程序相近时，可不编写专项应急预案, 相应的应急处置措施并入综合应急预案。</a:t>
            </a:r>
          </a:p>
        </p:txBody>
      </p:sp>
      <p:sp>
        <p:nvSpPr>
          <p:cNvPr id="6" name="矩形 5"/>
          <p:cNvSpPr/>
          <p:nvPr/>
        </p:nvSpPr>
        <p:spPr>
          <a:xfrm>
            <a:off x="857225" y="2285991"/>
            <a:ext cx="677108" cy="3123611"/>
          </a:xfrm>
          <a:prstGeom prst="rect">
            <a:avLst/>
          </a:prstGeom>
          <a:noFill/>
        </p:spPr>
        <p:txBody>
          <a:bodyPr vert="eaVert" wrap="non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342900" marR="0" lvl="0" indent="-342900" algn="ctr" defTabSz="914400" rtl="0" eaLnBrk="0" fontAlgn="base" latinLnBrk="0" hangingPunct="0">
              <a:lnSpc>
                <a:spcPct val="100000"/>
              </a:lnSpc>
              <a:spcBef>
                <a:spcPct val="50000"/>
              </a:spcBef>
              <a:spcAft>
                <a:spcPct val="0"/>
              </a:spcAft>
              <a:buClr>
                <a:srgbClr val="000000"/>
              </a:buClr>
              <a:buSzTx/>
              <a:buFontTx/>
              <a:buNone/>
              <a:defRPr/>
            </a:pPr>
            <a:r>
              <a:rPr kumimoji="0" lang="zh-CN" altLang="en-US" sz="32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专 项 应 急 预 案</a:t>
            </a:r>
          </a:p>
        </p:txBody>
      </p:sp>
      <p:sp>
        <p:nvSpPr>
          <p:cNvPr id="48131"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内容占位符 2"/>
          <p:cNvSpPr>
            <a:spLocks noGrp="1"/>
          </p:cNvSpPr>
          <p:nvPr>
            <p:ph idx="4294967295"/>
          </p:nvPr>
        </p:nvSpPr>
        <p:spPr>
          <a:xfrm>
            <a:off x="4793298" y="2434590"/>
            <a:ext cx="3865562" cy="3222625"/>
          </a:xfrm>
          <a:prstGeom prst="rect">
            <a:avLst/>
          </a:prstGeom>
          <a:noFill/>
          <a:ln w="9525">
            <a:noFill/>
          </a:ln>
        </p:spPr>
        <p:txBody>
          <a:bodyPr anchor="t"/>
          <a:lstStyle/>
          <a:p>
            <a:pPr>
              <a:spcBef>
                <a:spcPct val="50000"/>
              </a:spcBef>
              <a:buSzTx/>
            </a:pPr>
            <a:r>
              <a:rPr lang="zh-CN" sz="2400" b="1" dirty="0">
                <a:solidFill>
                  <a:srgbClr val="0000FF"/>
                </a:solidFill>
                <a:latin typeface="Segoe UI" panose="020B0502040204020203" pitchFamily="34" charset="0"/>
                <a:ea typeface="等线" panose="02010600030101010101" pitchFamily="2" charset="-122"/>
              </a:rPr>
              <a:t>适用范围</a:t>
            </a:r>
          </a:p>
          <a:p>
            <a:pPr>
              <a:spcBef>
                <a:spcPct val="50000"/>
              </a:spcBef>
              <a:buSzTx/>
            </a:pPr>
            <a:r>
              <a:rPr lang="zh-CN" altLang="zh-CN" sz="2400" b="1" dirty="0">
                <a:solidFill>
                  <a:srgbClr val="0000FF"/>
                </a:solidFill>
                <a:latin typeface="Segoe UI" panose="020B0502040204020203" pitchFamily="34" charset="0"/>
                <a:ea typeface="等线" panose="02010600030101010101" pitchFamily="2" charset="-122"/>
              </a:rPr>
              <a:t>应急组织机构及职责</a:t>
            </a:r>
          </a:p>
          <a:p>
            <a:pPr>
              <a:spcBef>
                <a:spcPct val="50000"/>
              </a:spcBef>
              <a:buSzTx/>
            </a:pPr>
            <a:r>
              <a:rPr lang="zh-CN" altLang="zh-CN" sz="2400" b="1" dirty="0">
                <a:solidFill>
                  <a:srgbClr val="0000FF"/>
                </a:solidFill>
                <a:latin typeface="Segoe UI" panose="020B0502040204020203" pitchFamily="34" charset="0"/>
                <a:ea typeface="等线" panose="02010600030101010101" pitchFamily="2" charset="-122"/>
              </a:rPr>
              <a:t>响应启动</a:t>
            </a:r>
          </a:p>
          <a:p>
            <a:pPr>
              <a:spcBef>
                <a:spcPct val="50000"/>
              </a:spcBef>
              <a:buSzTx/>
            </a:pPr>
            <a:r>
              <a:rPr lang="zh-CN" altLang="zh-CN" sz="2400" b="1" dirty="0">
                <a:solidFill>
                  <a:srgbClr val="0000FF"/>
                </a:solidFill>
                <a:latin typeface="Segoe UI" panose="020B0502040204020203" pitchFamily="34" charset="0"/>
                <a:ea typeface="等线" panose="02010600030101010101" pitchFamily="2" charset="-122"/>
              </a:rPr>
              <a:t>处置措施</a:t>
            </a:r>
          </a:p>
          <a:p>
            <a:pPr>
              <a:spcBef>
                <a:spcPct val="50000"/>
              </a:spcBef>
              <a:buSzTx/>
            </a:pPr>
            <a:r>
              <a:rPr lang="zh-CN" altLang="zh-CN" sz="2400" b="1" dirty="0">
                <a:solidFill>
                  <a:srgbClr val="0000FF"/>
                </a:solidFill>
                <a:latin typeface="Segoe UI" panose="020B0502040204020203" pitchFamily="34" charset="0"/>
                <a:ea typeface="等线" panose="02010600030101010101" pitchFamily="2" charset="-122"/>
              </a:rPr>
              <a:t>应急保障</a:t>
            </a:r>
            <a:endParaRPr lang="zh-CN" altLang="zh-CN" dirty="0">
              <a:latin typeface="Segoe UI" panose="020B0502040204020203" pitchFamily="34" charset="0"/>
              <a:ea typeface="等线" panose="02010600030101010101" pitchFamily="2" charset="-122"/>
            </a:endParaRPr>
          </a:p>
        </p:txBody>
      </p:sp>
      <p:pic>
        <p:nvPicPr>
          <p:cNvPr id="49154" name="Picture 12" descr="j0291984"/>
          <p:cNvPicPr>
            <a:picLocks noChangeAspect="1"/>
          </p:cNvPicPr>
          <p:nvPr/>
        </p:nvPicPr>
        <p:blipFill>
          <a:blip r:embed="rId2"/>
          <a:stretch>
            <a:fillRect/>
          </a:stretch>
        </p:blipFill>
        <p:spPr>
          <a:xfrm>
            <a:off x="8982075" y="2254250"/>
            <a:ext cx="2720975" cy="2881313"/>
          </a:xfrm>
          <a:prstGeom prst="rect">
            <a:avLst/>
          </a:prstGeom>
          <a:noFill/>
          <a:ln w="9525">
            <a:noFill/>
          </a:ln>
        </p:spPr>
      </p:pic>
      <p:sp>
        <p:nvSpPr>
          <p:cNvPr id="49155" name="矩形 5"/>
          <p:cNvSpPr/>
          <p:nvPr/>
        </p:nvSpPr>
        <p:spPr>
          <a:xfrm>
            <a:off x="3524250" y="1214438"/>
            <a:ext cx="4875213" cy="584200"/>
          </a:xfrm>
          <a:prstGeom prst="rect">
            <a:avLst/>
          </a:prstGeom>
          <a:noFill/>
          <a:ln w="9525">
            <a:noFill/>
          </a:ln>
        </p:spPr>
        <p:txBody>
          <a:bodyPr anchor="t">
            <a:spAutoFit/>
          </a:bodyPr>
          <a:lstStyle/>
          <a:p>
            <a:pPr marL="342900" indent="-342900" algn="ctr" eaLnBrk="0" hangingPunct="0">
              <a:spcBef>
                <a:spcPct val="50000"/>
              </a:spcBef>
            </a:pPr>
            <a:r>
              <a:rPr lang="zh-CN" altLang="en-US" sz="3200" b="1" dirty="0">
                <a:solidFill>
                  <a:srgbClr val="0000FF"/>
                </a:solidFill>
                <a:latin typeface="Segoe UI" panose="020B0502040204020203" pitchFamily="34" charset="0"/>
                <a:ea typeface="等线" panose="02010600030101010101" pitchFamily="2" charset="-122"/>
              </a:rPr>
              <a:t>专项应急预案的主要内容</a:t>
            </a:r>
          </a:p>
        </p:txBody>
      </p:sp>
      <p:sp>
        <p:nvSpPr>
          <p:cNvPr id="49156" name="Rectangle 2"/>
          <p:cNvSpPr>
            <a:spLocks noGrp="1"/>
          </p:cNvSpPr>
          <p:nvPr/>
        </p:nvSpPr>
        <p:spPr>
          <a:xfrm>
            <a:off x="168275" y="3382963"/>
            <a:ext cx="4502150" cy="836612"/>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内容占位符 2"/>
          <p:cNvSpPr>
            <a:spLocks noGrp="1"/>
          </p:cNvSpPr>
          <p:nvPr>
            <p:ph idx="4294967295"/>
          </p:nvPr>
        </p:nvSpPr>
        <p:spPr>
          <a:xfrm>
            <a:off x="4383088" y="1436688"/>
            <a:ext cx="7648575" cy="4392612"/>
          </a:xfrm>
          <a:prstGeom prst="rect">
            <a:avLst/>
          </a:prstGeom>
          <a:noFill/>
          <a:ln w="9525">
            <a:noFill/>
          </a:ln>
        </p:spPr>
        <p:txBody>
          <a:bodyPr anchor="t"/>
          <a:lstStyle/>
          <a:p>
            <a:pPr>
              <a:spcBef>
                <a:spcPct val="50000"/>
              </a:spcBef>
              <a:buSzTx/>
            </a:pPr>
            <a:r>
              <a:rPr lang="zh-CN" altLang="en-US" b="1" dirty="0">
                <a:solidFill>
                  <a:srgbClr val="0000FF"/>
                </a:solidFill>
                <a:latin typeface="Segoe UI" panose="020B0502040204020203" pitchFamily="34" charset="0"/>
                <a:ea typeface="等线" panose="02010600030101010101" pitchFamily="2" charset="-122"/>
              </a:rPr>
              <a:t>煤矿专项预案：</a:t>
            </a:r>
            <a:endParaRPr lang="en-US" altLang="zh-CN" b="1" dirty="0">
              <a:solidFill>
                <a:srgbClr val="0000FF"/>
              </a:solidFill>
              <a:latin typeface="Segoe UI" panose="020B0502040204020203" pitchFamily="34" charset="0"/>
              <a:ea typeface="等线" panose="02010600030101010101" pitchFamily="2" charset="-122"/>
            </a:endParaRP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1</a:t>
            </a:r>
            <a:r>
              <a:rPr lang="zh-CN" altLang="zh-CN" sz="2400" b="1" dirty="0">
                <a:solidFill>
                  <a:srgbClr val="0000FF"/>
                </a:solidFill>
                <a:latin typeface="Segoe UI" panose="020B0502040204020203" pitchFamily="34" charset="0"/>
                <a:ea typeface="等线" panose="02010600030101010101" pitchFamily="2" charset="-122"/>
              </a:rPr>
              <a:t>）瓦斯（煤尘）事故专项应急预案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2</a:t>
            </a:r>
            <a:r>
              <a:rPr lang="zh-CN" altLang="zh-CN" sz="2400" b="1" dirty="0">
                <a:solidFill>
                  <a:srgbClr val="0000FF"/>
                </a:solidFill>
                <a:latin typeface="Segoe UI" panose="020B0502040204020203" pitchFamily="34" charset="0"/>
                <a:ea typeface="等线" panose="02010600030101010101" pitchFamily="2" charset="-122"/>
              </a:rPr>
              <a:t>）水害事故专项应急预案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3</a:t>
            </a:r>
            <a:r>
              <a:rPr lang="zh-CN" altLang="zh-CN" sz="2400" b="1" dirty="0">
                <a:solidFill>
                  <a:srgbClr val="0000FF"/>
                </a:solidFill>
                <a:latin typeface="Segoe UI" panose="020B0502040204020203" pitchFamily="34" charset="0"/>
                <a:ea typeface="等线" panose="02010600030101010101" pitchFamily="2" charset="-122"/>
              </a:rPr>
              <a:t>）火灾事故专项应急预案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4</a:t>
            </a:r>
            <a:r>
              <a:rPr lang="zh-CN" altLang="zh-CN" sz="2400" b="1" dirty="0">
                <a:solidFill>
                  <a:srgbClr val="0000FF"/>
                </a:solidFill>
                <a:latin typeface="Segoe UI" panose="020B0502040204020203" pitchFamily="34" charset="0"/>
                <a:ea typeface="等线" panose="02010600030101010101" pitchFamily="2" charset="-122"/>
              </a:rPr>
              <a:t>）</a:t>
            </a:r>
            <a:r>
              <a:rPr sz="2400" b="1" dirty="0">
                <a:solidFill>
                  <a:srgbClr val="0000FF"/>
                </a:solidFill>
                <a:latin typeface="Segoe UI" panose="020B0502040204020203" pitchFamily="34" charset="0"/>
                <a:ea typeface="等线" panose="02010600030101010101" pitchFamily="2" charset="-122"/>
              </a:rPr>
              <a:t>顶板事故专项应急预案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5</a:t>
            </a:r>
            <a:r>
              <a:rPr lang="zh-CN" altLang="zh-CN" sz="2400" b="1" dirty="0">
                <a:solidFill>
                  <a:srgbClr val="0000FF"/>
                </a:solidFill>
                <a:latin typeface="Segoe UI" panose="020B0502040204020203" pitchFamily="34" charset="0"/>
                <a:ea typeface="等线" panose="02010600030101010101" pitchFamily="2" charset="-122"/>
              </a:rPr>
              <a:t>）机电事故专项应急预案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6</a:t>
            </a:r>
            <a:r>
              <a:rPr lang="zh-CN" altLang="en-US" sz="2400" b="1" dirty="0">
                <a:solidFill>
                  <a:srgbClr val="0000FF"/>
                </a:solidFill>
                <a:latin typeface="Segoe UI" panose="020B0502040204020203" pitchFamily="34" charset="0"/>
                <a:ea typeface="等线" panose="02010600030101010101" pitchFamily="2" charset="-122"/>
              </a:rPr>
              <a:t>）提升运输事故专项应急预案</a:t>
            </a:r>
          </a:p>
          <a:p>
            <a:pPr>
              <a:lnSpc>
                <a:spcPts val="2600"/>
              </a:lnSpc>
              <a:spcBef>
                <a:spcPct val="50000"/>
              </a:spcBef>
              <a:buSzTx/>
            </a:pPr>
            <a:r>
              <a:rPr lang="en-US" altLang="zh-CN" sz="2400" b="1" dirty="0">
                <a:solidFill>
                  <a:srgbClr val="0000FF"/>
                </a:solidFill>
                <a:latin typeface="Segoe UI" panose="020B0502040204020203" pitchFamily="34" charset="0"/>
                <a:ea typeface="等线" panose="02010600030101010101" pitchFamily="2" charset="-122"/>
              </a:rPr>
              <a:t>7</a:t>
            </a:r>
            <a:r>
              <a:rPr lang="zh-CN" altLang="en-US" sz="2400" b="1" dirty="0">
                <a:solidFill>
                  <a:srgbClr val="0000FF"/>
                </a:solidFill>
                <a:latin typeface="Segoe UI" panose="020B0502040204020203" pitchFamily="34" charset="0"/>
                <a:ea typeface="等线" panose="02010600030101010101" pitchFamily="2" charset="-122"/>
              </a:rPr>
              <a:t>）爆破事故专项应急预案</a:t>
            </a:r>
          </a:p>
        </p:txBody>
      </p:sp>
      <p:sp>
        <p:nvSpPr>
          <p:cNvPr id="50178" name="Rectangle 2"/>
          <p:cNvSpPr>
            <a:spLocks noGrp="1"/>
          </p:cNvSpPr>
          <p:nvPr/>
        </p:nvSpPr>
        <p:spPr>
          <a:xfrm>
            <a:off x="25400" y="3382963"/>
            <a:ext cx="4502150" cy="836612"/>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3"/>
          <p:cNvSpPr>
            <a:spLocks noGrp="1"/>
          </p:cNvSpPr>
          <p:nvPr>
            <p:ph idx="4294967295"/>
          </p:nvPr>
        </p:nvSpPr>
        <p:spPr>
          <a:xfrm>
            <a:off x="2300605" y="2491740"/>
            <a:ext cx="8307070" cy="2950845"/>
          </a:xfrm>
          <a:prstGeom prst="rect">
            <a:avLst/>
          </a:prstGeom>
          <a:solidFill>
            <a:schemeClr val="bg1"/>
          </a:solidFill>
          <a:ln w="9525">
            <a:noFill/>
          </a:ln>
        </p:spPr>
        <p:txBody>
          <a:bodyPr anchor="t"/>
          <a:lstStyle/>
          <a:p>
            <a:pPr>
              <a:lnSpc>
                <a:spcPct val="150000"/>
              </a:lnSpc>
              <a:spcBef>
                <a:spcPct val="50000"/>
              </a:spcBef>
              <a:buSzTx/>
              <a:buNone/>
            </a:pPr>
            <a:r>
              <a:rPr lang="en-US" altLang="zh-CN" sz="2400" b="1" dirty="0">
                <a:solidFill>
                  <a:srgbClr val="0000FF"/>
                </a:solidFill>
                <a:latin typeface="Segoe UI" panose="020B0502040204020203" pitchFamily="34" charset="0"/>
                <a:ea typeface="等线" panose="02010600030101010101" pitchFamily="2" charset="-122"/>
              </a:rPr>
              <a:t>           </a:t>
            </a:r>
            <a:r>
              <a:rPr lang="zh-CN" altLang="en-US" sz="2400" b="1" dirty="0">
                <a:solidFill>
                  <a:srgbClr val="0000FF"/>
                </a:solidFill>
                <a:latin typeface="Segoe UI" panose="020B0502040204020203" pitchFamily="34" charset="0"/>
                <a:ea typeface="等线" panose="02010600030101010101" pitchFamily="2" charset="-122"/>
              </a:rPr>
              <a:t>现场处置方案是针对具体的装置、场所或设施、岗位所制定的应急处置措施。现场处置方案应具体、简单、针对性强。现场处置方案应根据风险评估及危险性控制措施逐一编制，做到事故相关人员应知应会，熟练掌握，并通过应急演练，做到迅速反应、正确处置。 </a:t>
            </a:r>
          </a:p>
        </p:txBody>
      </p:sp>
      <p:sp>
        <p:nvSpPr>
          <p:cNvPr id="51202" name="TextBox 3"/>
          <p:cNvSpPr txBox="1"/>
          <p:nvPr/>
        </p:nvSpPr>
        <p:spPr>
          <a:xfrm>
            <a:off x="1300480" y="2396490"/>
            <a:ext cx="607060" cy="3046095"/>
          </a:xfrm>
          <a:prstGeom prst="rect">
            <a:avLst/>
          </a:prstGeom>
          <a:noFill/>
          <a:ln w="9525">
            <a:noFill/>
          </a:ln>
        </p:spPr>
        <p:txBody>
          <a:bodyPr wrap="square" anchor="t">
            <a:spAutoFit/>
          </a:bodyPr>
          <a:lstStyle/>
          <a:p>
            <a:r>
              <a:rPr lang="zh-CN" altLang="en-US" sz="3200" b="1" dirty="0">
                <a:solidFill>
                  <a:srgbClr val="0000FF"/>
                </a:solidFill>
                <a:latin typeface="Segoe UI" panose="020B0502040204020203" pitchFamily="34" charset="0"/>
                <a:ea typeface="等线" panose="02010600030101010101" pitchFamily="2" charset="-122"/>
              </a:rPr>
              <a:t>现 </a:t>
            </a:r>
          </a:p>
          <a:p>
            <a:r>
              <a:rPr lang="zh-CN" altLang="en-US" sz="3200" b="1" dirty="0">
                <a:solidFill>
                  <a:srgbClr val="0000FF"/>
                </a:solidFill>
                <a:latin typeface="Segoe UI" panose="020B0502040204020203" pitchFamily="34" charset="0"/>
                <a:ea typeface="等线" panose="02010600030101010101" pitchFamily="2" charset="-122"/>
              </a:rPr>
              <a:t>场</a:t>
            </a:r>
          </a:p>
          <a:p>
            <a:r>
              <a:rPr lang="zh-CN" altLang="en-US" sz="3200" b="1" dirty="0">
                <a:solidFill>
                  <a:srgbClr val="0000FF"/>
                </a:solidFill>
                <a:latin typeface="Segoe UI" panose="020B0502040204020203" pitchFamily="34" charset="0"/>
                <a:ea typeface="等线" panose="02010600030101010101" pitchFamily="2" charset="-122"/>
              </a:rPr>
              <a:t>处</a:t>
            </a:r>
          </a:p>
          <a:p>
            <a:r>
              <a:rPr lang="zh-CN" altLang="en-US" sz="3200" b="1" dirty="0">
                <a:solidFill>
                  <a:srgbClr val="0000FF"/>
                </a:solidFill>
                <a:latin typeface="Segoe UI" panose="020B0502040204020203" pitchFamily="34" charset="0"/>
                <a:ea typeface="等线" panose="02010600030101010101" pitchFamily="2" charset="-122"/>
              </a:rPr>
              <a:t>置</a:t>
            </a:r>
          </a:p>
          <a:p>
            <a:r>
              <a:rPr lang="zh-CN" altLang="en-US" sz="3200" b="1" dirty="0">
                <a:solidFill>
                  <a:srgbClr val="0000FF"/>
                </a:solidFill>
                <a:latin typeface="Segoe UI" panose="020B0502040204020203" pitchFamily="34" charset="0"/>
                <a:ea typeface="等线" panose="02010600030101010101" pitchFamily="2" charset="-122"/>
              </a:rPr>
              <a:t>方</a:t>
            </a:r>
          </a:p>
          <a:p>
            <a:r>
              <a:rPr lang="zh-CN" altLang="en-US" sz="3200" b="1" dirty="0">
                <a:solidFill>
                  <a:srgbClr val="0000FF"/>
                </a:solidFill>
                <a:latin typeface="Segoe UI" panose="020B0502040204020203" pitchFamily="34" charset="0"/>
                <a:ea typeface="等线" panose="02010600030101010101" pitchFamily="2" charset="-122"/>
              </a:rPr>
              <a:t>案</a:t>
            </a:r>
            <a:endParaRPr lang="en-US" altLang="zh-CN" sz="3200" b="1" dirty="0">
              <a:solidFill>
                <a:srgbClr val="0000FF"/>
              </a:solidFill>
              <a:latin typeface="Segoe UI" panose="020B0502040204020203" pitchFamily="34" charset="0"/>
              <a:ea typeface="等线" panose="02010600030101010101" pitchFamily="2" charset="-122"/>
            </a:endParaRPr>
          </a:p>
        </p:txBody>
      </p:sp>
      <p:sp>
        <p:nvSpPr>
          <p:cNvPr id="51203" name="Rectangle 2"/>
          <p:cNvSpPr>
            <a:spLocks noGrp="1"/>
          </p:cNvSpPr>
          <p:nvPr/>
        </p:nvSpPr>
        <p:spPr>
          <a:xfrm>
            <a:off x="3844925" y="1393825"/>
            <a:ext cx="4502150" cy="835025"/>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竖卷形 4"/>
          <p:cNvSpPr/>
          <p:nvPr/>
        </p:nvSpPr>
        <p:spPr>
          <a:xfrm>
            <a:off x="1571625" y="2017713"/>
            <a:ext cx="1855788" cy="4059237"/>
          </a:xfrm>
          <a:prstGeom prst="verticalScroll">
            <a:avLst>
              <a:gd name="adj" fmla="val 12500"/>
            </a:avLst>
          </a:prstGeom>
          <a:solidFill>
            <a:srgbClr val="FFFF99"/>
          </a:solidFill>
          <a:ln w="9525" cap="flat" cmpd="sng">
            <a:solidFill>
              <a:srgbClr val="FF00FF"/>
            </a:solidFill>
            <a:prstDash val="solid"/>
            <a:round/>
            <a:headEnd type="none" w="med" len="med"/>
            <a:tailEnd type="none" w="med" len="med"/>
          </a:ln>
        </p:spPr>
        <p:txBody>
          <a:bodyPr anchor="t"/>
          <a:lstStyle/>
          <a:p>
            <a:pPr>
              <a:buClrTx/>
              <a:buSzPct val="100000"/>
            </a:pPr>
            <a:endParaRPr lang="en-US" altLang="zh-CN" sz="1400" b="1" dirty="0">
              <a:solidFill>
                <a:srgbClr val="0000FF"/>
              </a:solidFill>
              <a:latin typeface="Segoe UI" panose="020B0502040204020203" pitchFamily="34" charset="0"/>
              <a:ea typeface="等线" panose="02010600030101010101" pitchFamily="2" charset="-122"/>
            </a:endParaRPr>
          </a:p>
          <a:p>
            <a:pPr>
              <a:buClrTx/>
              <a:buSzPct val="100000"/>
            </a:pPr>
            <a:endParaRPr lang="en-US"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a)</a:t>
            </a:r>
            <a:r>
              <a:rPr lang="zh-CN" altLang="zh-CN" sz="1200" b="1" dirty="0">
                <a:solidFill>
                  <a:srgbClr val="0000FF"/>
                </a:solidFill>
                <a:latin typeface="Segoe UI" panose="020B0502040204020203" pitchFamily="34" charset="0"/>
                <a:ea typeface="等线" panose="02010600030101010101" pitchFamily="2" charset="-122"/>
              </a:rPr>
              <a:t>危险性分析，可能发生的</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类型</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b)</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发生的区域、地点或装置的名称</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c)</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可能发生的季节和造成的危害程度</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d)</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前可能出现的征兆。</a:t>
            </a:r>
          </a:p>
        </p:txBody>
      </p:sp>
      <p:sp>
        <p:nvSpPr>
          <p:cNvPr id="53250" name="竖卷形 5"/>
          <p:cNvSpPr/>
          <p:nvPr/>
        </p:nvSpPr>
        <p:spPr>
          <a:xfrm>
            <a:off x="3857625" y="1985963"/>
            <a:ext cx="1855788" cy="4059237"/>
          </a:xfrm>
          <a:prstGeom prst="verticalScroll">
            <a:avLst>
              <a:gd name="adj" fmla="val 12500"/>
            </a:avLst>
          </a:prstGeom>
          <a:solidFill>
            <a:srgbClr val="FF99FF"/>
          </a:solidFill>
          <a:ln w="9525" cap="flat" cmpd="sng">
            <a:solidFill>
              <a:srgbClr val="FFFF00"/>
            </a:solidFill>
            <a:prstDash val="solid"/>
            <a:round/>
            <a:headEnd type="none" w="med" len="med"/>
            <a:tailEnd type="none" w="med" len="med"/>
          </a:ln>
        </p:spPr>
        <p:txBody>
          <a:bodyPr anchor="t"/>
          <a:lstStyle/>
          <a:p>
            <a:r>
              <a:rPr lang="en-US" altLang="zh-CN" sz="1200" dirty="0">
                <a:latin typeface="Segoe UI" panose="020B0502040204020203" pitchFamily="34" charset="0"/>
                <a:ea typeface="等线" panose="02010600030101010101" pitchFamily="2" charset="-122"/>
              </a:rPr>
              <a:t> </a:t>
            </a:r>
          </a:p>
          <a:p>
            <a:endParaRPr lang="en-US" altLang="zh-CN" sz="1200" dirty="0">
              <a:latin typeface="Segoe UI" panose="020B0502040204020203" pitchFamily="34" charset="0"/>
              <a:ea typeface="等线" panose="02010600030101010101" pitchFamily="2" charset="-122"/>
            </a:endParaRPr>
          </a:p>
          <a:p>
            <a:r>
              <a:rPr lang="en-US" altLang="zh-CN" sz="1200" b="1" dirty="0">
                <a:solidFill>
                  <a:srgbClr val="0000FF"/>
                </a:solidFill>
                <a:latin typeface="Segoe UI" panose="020B0502040204020203" pitchFamily="34" charset="0"/>
                <a:ea typeface="等线" panose="02010600030101010101" pitchFamily="2" charset="-122"/>
              </a:rPr>
              <a:t>a)</a:t>
            </a:r>
            <a:r>
              <a:rPr lang="zh-CN" altLang="zh-CN" sz="1200" b="1" dirty="0">
                <a:solidFill>
                  <a:srgbClr val="0000FF"/>
                </a:solidFill>
                <a:latin typeface="Segoe UI" panose="020B0502040204020203" pitchFamily="34" charset="0"/>
                <a:ea typeface="等线" panose="02010600030101010101" pitchFamily="2" charset="-122"/>
              </a:rPr>
              <a:t>基层单位应急自救组织形式及人员构成情况</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r>
              <a:rPr lang="en-US" altLang="zh-CN" sz="1200" b="1" dirty="0">
                <a:solidFill>
                  <a:srgbClr val="0000FF"/>
                </a:solidFill>
                <a:latin typeface="Segoe UI" panose="020B0502040204020203" pitchFamily="34" charset="0"/>
                <a:ea typeface="等线" panose="02010600030101010101" pitchFamily="2" charset="-122"/>
              </a:rPr>
              <a:t>  b)</a:t>
            </a:r>
            <a:r>
              <a:rPr lang="zh-CN" altLang="zh-CN" sz="1200" b="1" dirty="0">
                <a:solidFill>
                  <a:srgbClr val="0000FF"/>
                </a:solidFill>
                <a:latin typeface="Segoe UI" panose="020B0502040204020203" pitchFamily="34" charset="0"/>
                <a:ea typeface="等线" panose="02010600030101010101" pitchFamily="2" charset="-122"/>
              </a:rPr>
              <a:t>应急自救组织机构、人员的具体职责，应同单位或车间、班组人员工作职责紧密结合，明确相关岗位和人员的应急工作职责。</a:t>
            </a:r>
            <a:endParaRPr lang="en-US" altLang="zh-CN" sz="1200" b="1" dirty="0">
              <a:solidFill>
                <a:srgbClr val="0000FF"/>
              </a:solidFill>
              <a:latin typeface="Segoe UI" panose="020B0502040204020203" pitchFamily="34" charset="0"/>
              <a:ea typeface="等线" panose="02010600030101010101" pitchFamily="2" charset="-122"/>
            </a:endParaRPr>
          </a:p>
          <a:p>
            <a:r>
              <a:rPr lang="zh-CN" altLang="zh-CN" sz="1200" b="1" dirty="0">
                <a:solidFill>
                  <a:srgbClr val="0000FF"/>
                </a:solidFill>
                <a:latin typeface="Segoe UI" panose="020B0502040204020203" pitchFamily="34" charset="0"/>
                <a:ea typeface="等线" panose="02010600030101010101" pitchFamily="2" charset="-122"/>
              </a:rPr>
              <a:t>应急处置</a:t>
            </a:r>
          </a:p>
        </p:txBody>
      </p:sp>
      <p:sp>
        <p:nvSpPr>
          <p:cNvPr id="53251" name="竖卷形 6"/>
          <p:cNvSpPr/>
          <p:nvPr/>
        </p:nvSpPr>
        <p:spPr>
          <a:xfrm>
            <a:off x="8304213" y="2017713"/>
            <a:ext cx="1854200" cy="4059237"/>
          </a:xfrm>
          <a:prstGeom prst="verticalScroll">
            <a:avLst>
              <a:gd name="adj" fmla="val 12500"/>
            </a:avLst>
          </a:prstGeom>
          <a:solidFill>
            <a:srgbClr val="FFCCCC"/>
          </a:solidFill>
          <a:ln w="9525" cap="flat" cmpd="sng">
            <a:solidFill>
              <a:srgbClr val="00CCFF"/>
            </a:solidFill>
            <a:prstDash val="solid"/>
            <a:round/>
            <a:headEnd type="none" w="med" len="med"/>
            <a:tailEnd type="none" w="med" len="med"/>
          </a:ln>
        </p:spPr>
        <p:txBody>
          <a:bodyPr anchor="t"/>
          <a:lstStyle/>
          <a:p>
            <a:pPr>
              <a:buClrTx/>
              <a:buSzPct val="100000"/>
            </a:pPr>
            <a:r>
              <a:rPr lang="en-US" altLang="zh-CN" sz="1200" dirty="0">
                <a:latin typeface="Segoe UI" panose="020B0502040204020203" pitchFamily="34" charset="0"/>
                <a:ea typeface="等线" panose="02010600030101010101" pitchFamily="2" charset="-122"/>
              </a:rPr>
              <a:t>a</a:t>
            </a:r>
            <a:r>
              <a:rPr lang="en-US" altLang="zh-CN" sz="1200" b="1" dirty="0">
                <a:solidFill>
                  <a:srgbClr val="0000FF"/>
                </a:solidFill>
                <a:latin typeface="Segoe UI" panose="020B0502040204020203" pitchFamily="34" charset="0"/>
                <a:ea typeface="等线" panose="02010600030101010101" pitchFamily="2" charset="-122"/>
              </a:rPr>
              <a:t>)</a:t>
            </a:r>
            <a:r>
              <a:rPr lang="zh-CN" altLang="zh-CN" sz="1200" b="1" dirty="0">
                <a:solidFill>
                  <a:srgbClr val="0000FF"/>
                </a:solidFill>
                <a:latin typeface="Segoe UI" panose="020B0502040204020203" pitchFamily="34" charset="0"/>
                <a:ea typeface="等线" panose="02010600030101010101" pitchFamily="2" charset="-122"/>
              </a:rPr>
              <a:t>佩戴个人防护器具方面的注意事项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b)</a:t>
            </a:r>
            <a:r>
              <a:rPr lang="zh-CN" altLang="zh-CN" sz="1200" b="1" dirty="0">
                <a:solidFill>
                  <a:srgbClr val="0000FF"/>
                </a:solidFill>
                <a:latin typeface="Segoe UI" panose="020B0502040204020203" pitchFamily="34" charset="0"/>
                <a:ea typeface="等线" panose="02010600030101010101" pitchFamily="2" charset="-122"/>
              </a:rPr>
              <a:t>使用抢险救援器材方面的注意事项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c)</a:t>
            </a:r>
            <a:r>
              <a:rPr lang="zh-CN" altLang="zh-CN" sz="1200" b="1" dirty="0">
                <a:solidFill>
                  <a:srgbClr val="0000FF"/>
                </a:solidFill>
                <a:latin typeface="Segoe UI" panose="020B0502040204020203" pitchFamily="34" charset="0"/>
                <a:ea typeface="等线" panose="02010600030101010101" pitchFamily="2" charset="-122"/>
              </a:rPr>
              <a:t>采取救援对策或措施方面的注意事项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d)</a:t>
            </a:r>
            <a:r>
              <a:rPr lang="zh-CN" altLang="zh-CN" sz="1200" b="1" dirty="0">
                <a:solidFill>
                  <a:srgbClr val="0000FF"/>
                </a:solidFill>
                <a:latin typeface="Segoe UI" panose="020B0502040204020203" pitchFamily="34" charset="0"/>
                <a:ea typeface="等线" panose="02010600030101010101" pitchFamily="2" charset="-122"/>
              </a:rPr>
              <a:t>现场自救和互救注意事项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e)</a:t>
            </a:r>
            <a:r>
              <a:rPr lang="zh-CN" altLang="zh-CN" sz="1200" b="1" dirty="0">
                <a:solidFill>
                  <a:srgbClr val="0000FF"/>
                </a:solidFill>
                <a:latin typeface="Segoe UI" panose="020B0502040204020203" pitchFamily="34" charset="0"/>
                <a:ea typeface="等线" panose="02010600030101010101" pitchFamily="2" charset="-122"/>
              </a:rPr>
              <a:t>现场应急处置能力确认和人员安全防护等事项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f)</a:t>
            </a:r>
            <a:r>
              <a:rPr lang="zh-CN" altLang="en-US" sz="1200" b="1" dirty="0">
                <a:solidFill>
                  <a:srgbClr val="0000FF"/>
                </a:solidFill>
                <a:latin typeface="Segoe UI" panose="020B0502040204020203" pitchFamily="34" charset="0"/>
                <a:ea typeface="等线" panose="02010600030101010101" pitchFamily="2" charset="-122"/>
              </a:rPr>
              <a:t>应急救援</a:t>
            </a:r>
            <a:r>
              <a:rPr lang="zh-CN" altLang="zh-CN" sz="1200" b="1" dirty="0">
                <a:solidFill>
                  <a:srgbClr val="0000FF"/>
                </a:solidFill>
                <a:latin typeface="Segoe UI" panose="020B0502040204020203" pitchFamily="34" charset="0"/>
                <a:ea typeface="等线" panose="02010600030101010101" pitchFamily="2" charset="-122"/>
              </a:rPr>
              <a:t>结束后的注意事项</a:t>
            </a:r>
            <a:r>
              <a:rPr lang="en-US" altLang="zh-CN" sz="1200" b="1" dirty="0">
                <a:solidFill>
                  <a:srgbClr val="0000FF"/>
                </a:solidFill>
                <a:latin typeface="Segoe UI" panose="020B0502040204020203" pitchFamily="34" charset="0"/>
                <a:ea typeface="等线" panose="02010600030101010101" pitchFamily="2" charset="-122"/>
              </a:rPr>
              <a:t>;</a:t>
            </a:r>
            <a:endParaRPr lang="zh-CN"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g)</a:t>
            </a:r>
            <a:r>
              <a:rPr lang="zh-CN" altLang="zh-CN" sz="1200" b="1" dirty="0">
                <a:solidFill>
                  <a:srgbClr val="0000FF"/>
                </a:solidFill>
                <a:latin typeface="Segoe UI" panose="020B0502040204020203" pitchFamily="34" charset="0"/>
                <a:ea typeface="等线" panose="02010600030101010101" pitchFamily="2" charset="-122"/>
              </a:rPr>
              <a:t>其他需要特别警示的事项。</a:t>
            </a:r>
          </a:p>
        </p:txBody>
      </p:sp>
      <p:sp>
        <p:nvSpPr>
          <p:cNvPr id="53252" name="竖卷形 7"/>
          <p:cNvSpPr/>
          <p:nvPr/>
        </p:nvSpPr>
        <p:spPr>
          <a:xfrm>
            <a:off x="6072188" y="2017713"/>
            <a:ext cx="1854200" cy="4059237"/>
          </a:xfrm>
          <a:prstGeom prst="verticalScroll">
            <a:avLst>
              <a:gd name="adj" fmla="val 12500"/>
            </a:avLst>
          </a:prstGeom>
          <a:solidFill>
            <a:srgbClr val="33CCFF"/>
          </a:solidFill>
          <a:ln w="9525" cap="flat" cmpd="sng">
            <a:solidFill>
              <a:srgbClr val="FF99FF"/>
            </a:solidFill>
            <a:prstDash val="solid"/>
            <a:round/>
            <a:headEnd type="none" w="med" len="med"/>
            <a:tailEnd type="none" w="med" len="med"/>
          </a:ln>
        </p:spPr>
        <p:txBody>
          <a:bodyPr anchor="t"/>
          <a:lstStyle/>
          <a:p>
            <a:pPr>
              <a:buClrTx/>
              <a:buSzPct val="100000"/>
            </a:pPr>
            <a:endParaRPr lang="en-US" altLang="zh-CN" sz="1200" b="1" dirty="0">
              <a:solidFill>
                <a:srgbClr val="0000FF"/>
              </a:solidFill>
              <a:latin typeface="Segoe UI" panose="020B0502040204020203" pitchFamily="34" charset="0"/>
              <a:ea typeface="等线" panose="02010600030101010101" pitchFamily="2" charset="-122"/>
            </a:endParaRPr>
          </a:p>
          <a:p>
            <a:pPr>
              <a:buClrTx/>
              <a:buSzPct val="100000"/>
            </a:pPr>
            <a:endParaRPr lang="en-US" altLang="zh-CN" sz="1200" b="1" dirty="0">
              <a:solidFill>
                <a:srgbClr val="0000FF"/>
              </a:solidFill>
              <a:latin typeface="Segoe UI" panose="020B0502040204020203" pitchFamily="34" charset="0"/>
              <a:ea typeface="等线" panose="02010600030101010101" pitchFamily="2" charset="-122"/>
            </a:endParaRP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a)</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应急处置程序。</a:t>
            </a: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b)</a:t>
            </a:r>
            <a:r>
              <a:rPr lang="zh-CN" altLang="zh-CN" sz="1200" b="1" dirty="0">
                <a:solidFill>
                  <a:srgbClr val="0000FF"/>
                </a:solidFill>
                <a:latin typeface="Segoe UI" panose="020B0502040204020203" pitchFamily="34" charset="0"/>
                <a:ea typeface="等线" panose="02010600030101010101" pitchFamily="2" charset="-122"/>
              </a:rPr>
              <a:t>现场应急处置措施。</a:t>
            </a:r>
          </a:p>
          <a:p>
            <a:pPr>
              <a:buClrTx/>
              <a:buSzPct val="100000"/>
            </a:pPr>
            <a:r>
              <a:rPr lang="en-US" altLang="zh-CN" sz="1200" b="1" dirty="0">
                <a:solidFill>
                  <a:srgbClr val="0000FF"/>
                </a:solidFill>
                <a:latin typeface="Segoe UI" panose="020B0502040204020203" pitchFamily="34" charset="0"/>
                <a:ea typeface="等线" panose="02010600030101010101" pitchFamily="2" charset="-122"/>
              </a:rPr>
              <a:t>   c)</a:t>
            </a:r>
            <a:r>
              <a:rPr lang="zh-CN" altLang="zh-CN" sz="1200" b="1" dirty="0">
                <a:solidFill>
                  <a:srgbClr val="0000FF"/>
                </a:solidFill>
                <a:latin typeface="Segoe UI" panose="020B0502040204020203" pitchFamily="34" charset="0"/>
                <a:ea typeface="等线" panose="02010600030101010101" pitchFamily="2" charset="-122"/>
              </a:rPr>
              <a:t>报警电话及上级管理部门、相关</a:t>
            </a:r>
            <a:r>
              <a:rPr lang="zh-CN" altLang="en-US" sz="1200" b="1" dirty="0">
                <a:solidFill>
                  <a:srgbClr val="0000FF"/>
                </a:solidFill>
                <a:latin typeface="Segoe UI" panose="020B0502040204020203" pitchFamily="34" charset="0"/>
                <a:ea typeface="等线" panose="02010600030101010101" pitchFamily="2" charset="-122"/>
              </a:rPr>
              <a:t>应急救援</a:t>
            </a:r>
            <a:r>
              <a:rPr lang="zh-CN" altLang="zh-CN" sz="1200" b="1" dirty="0">
                <a:solidFill>
                  <a:srgbClr val="0000FF"/>
                </a:solidFill>
                <a:latin typeface="Segoe UI" panose="020B0502040204020203" pitchFamily="34" charset="0"/>
                <a:ea typeface="等线" panose="02010600030101010101" pitchFamily="2" charset="-122"/>
              </a:rPr>
              <a:t>单位联络方式和联系人员</a:t>
            </a:r>
            <a:r>
              <a:rPr lang="zh-CN" altLang="en-US" sz="1200" b="1" dirty="0">
                <a:solidFill>
                  <a:srgbClr val="0000FF"/>
                </a:solidFill>
                <a:latin typeface="Segoe UI" panose="020B0502040204020203" pitchFamily="34" charset="0"/>
                <a:ea typeface="等线" panose="02010600030101010101" pitchFamily="2" charset="-122"/>
              </a:rPr>
              <a:t>事故</a:t>
            </a:r>
            <a:r>
              <a:rPr lang="zh-CN" altLang="zh-CN" sz="1200" b="1" dirty="0">
                <a:solidFill>
                  <a:srgbClr val="0000FF"/>
                </a:solidFill>
                <a:latin typeface="Segoe UI" panose="020B0502040204020203" pitchFamily="34" charset="0"/>
                <a:ea typeface="等线" panose="02010600030101010101" pitchFamily="2" charset="-122"/>
              </a:rPr>
              <a:t>报告的基本要求和内容。</a:t>
            </a:r>
          </a:p>
        </p:txBody>
      </p:sp>
      <p:sp>
        <p:nvSpPr>
          <p:cNvPr id="53253" name="TextBox 8"/>
          <p:cNvSpPr txBox="1"/>
          <p:nvPr/>
        </p:nvSpPr>
        <p:spPr>
          <a:xfrm>
            <a:off x="2255838" y="1973263"/>
            <a:ext cx="1112837" cy="338137"/>
          </a:xfrm>
          <a:prstGeom prst="rect">
            <a:avLst/>
          </a:prstGeom>
          <a:noFill/>
          <a:ln w="9525">
            <a:noFill/>
          </a:ln>
        </p:spPr>
        <p:txBody>
          <a:bodyPr anchor="t">
            <a:spAutoFit/>
          </a:bodyPr>
          <a:lstStyle/>
          <a:p>
            <a:r>
              <a:rPr lang="zh-CN" altLang="en-US" sz="1600" b="1" dirty="0">
                <a:solidFill>
                  <a:srgbClr val="0000FF"/>
                </a:solidFill>
                <a:latin typeface="Segoe UI" panose="020B0502040204020203" pitchFamily="34" charset="0"/>
                <a:ea typeface="等线" panose="02010600030101010101" pitchFamily="2" charset="-122"/>
              </a:rPr>
              <a:t>事故特征</a:t>
            </a:r>
          </a:p>
        </p:txBody>
      </p:sp>
      <p:sp>
        <p:nvSpPr>
          <p:cNvPr id="10" name="TextBox 9"/>
          <p:cNvSpPr txBox="1"/>
          <p:nvPr/>
        </p:nvSpPr>
        <p:spPr>
          <a:xfrm>
            <a:off x="4357688" y="1985963"/>
            <a:ext cx="1731963" cy="338138"/>
          </a:xfrm>
          <a:prstGeom prst="rect">
            <a:avLst/>
          </a:prstGeom>
          <a:noFill/>
        </p:spPr>
        <p:txBody>
          <a:bodyPr>
            <a:spAutoFit/>
          </a:bodyPr>
          <a:lstStyle/>
          <a:p>
            <a:pPr marR="0" defTabSz="914400">
              <a:buClr>
                <a:srgbClr val="000000"/>
              </a:buClr>
              <a:buSzTx/>
              <a:buFontTx/>
              <a:defRPr/>
            </a:pPr>
            <a:r>
              <a:rPr kumimoji="0" lang="zh-CN" altLang="en-US" sz="1600" b="1" kern="1200" cap="none" spc="-19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应急工作职责</a:t>
            </a:r>
          </a:p>
        </p:txBody>
      </p:sp>
      <p:sp>
        <p:nvSpPr>
          <p:cNvPr id="53255" name="TextBox 10"/>
          <p:cNvSpPr txBox="1"/>
          <p:nvPr/>
        </p:nvSpPr>
        <p:spPr>
          <a:xfrm>
            <a:off x="6791325" y="1973263"/>
            <a:ext cx="1114425" cy="338137"/>
          </a:xfrm>
          <a:prstGeom prst="rect">
            <a:avLst/>
          </a:prstGeom>
          <a:noFill/>
          <a:ln w="9525">
            <a:noFill/>
          </a:ln>
        </p:spPr>
        <p:txBody>
          <a:bodyPr anchor="t">
            <a:spAutoFit/>
          </a:bodyPr>
          <a:lstStyle/>
          <a:p>
            <a:r>
              <a:rPr lang="zh-CN" altLang="en-US" sz="1600" b="1" dirty="0">
                <a:solidFill>
                  <a:srgbClr val="0000FF"/>
                </a:solidFill>
                <a:latin typeface="Segoe UI" panose="020B0502040204020203" pitchFamily="34" charset="0"/>
                <a:ea typeface="等线" panose="02010600030101010101" pitchFamily="2" charset="-122"/>
              </a:rPr>
              <a:t>应急处置</a:t>
            </a:r>
          </a:p>
        </p:txBody>
      </p:sp>
      <p:sp>
        <p:nvSpPr>
          <p:cNvPr id="53256" name="TextBox 11"/>
          <p:cNvSpPr txBox="1"/>
          <p:nvPr/>
        </p:nvSpPr>
        <p:spPr>
          <a:xfrm>
            <a:off x="9023350" y="1973263"/>
            <a:ext cx="1114425" cy="338137"/>
          </a:xfrm>
          <a:prstGeom prst="rect">
            <a:avLst/>
          </a:prstGeom>
          <a:noFill/>
          <a:ln w="9525">
            <a:noFill/>
          </a:ln>
        </p:spPr>
        <p:txBody>
          <a:bodyPr anchor="t">
            <a:spAutoFit/>
          </a:bodyPr>
          <a:lstStyle/>
          <a:p>
            <a:r>
              <a:rPr lang="zh-CN" altLang="en-US" sz="1600" b="1" dirty="0">
                <a:solidFill>
                  <a:srgbClr val="0000FF"/>
                </a:solidFill>
                <a:latin typeface="Segoe UI" panose="020B0502040204020203" pitchFamily="34" charset="0"/>
                <a:ea typeface="等线" panose="02010600030101010101" pitchFamily="2" charset="-122"/>
              </a:rPr>
              <a:t>注意事项</a:t>
            </a:r>
          </a:p>
        </p:txBody>
      </p:sp>
      <p:sp>
        <p:nvSpPr>
          <p:cNvPr id="53257" name="矩形 16"/>
          <p:cNvSpPr/>
          <p:nvPr/>
        </p:nvSpPr>
        <p:spPr>
          <a:xfrm>
            <a:off x="3810000" y="1143000"/>
            <a:ext cx="4698722" cy="584775"/>
          </a:xfrm>
          <a:prstGeom prst="rect">
            <a:avLst/>
          </a:prstGeom>
          <a:noFill/>
          <a:ln w="9525">
            <a:noFill/>
          </a:ln>
        </p:spPr>
        <p:txBody>
          <a:bodyPr wrap="none" anchor="t">
            <a:spAutoFit/>
          </a:bodyPr>
          <a:lstStyle/>
          <a:p>
            <a:pPr>
              <a:buClrTx/>
              <a:buSzPct val="100000"/>
            </a:pPr>
            <a:r>
              <a:rPr lang="zh-CN" altLang="en-US" sz="3200" b="1" dirty="0">
                <a:solidFill>
                  <a:srgbClr val="0000FF"/>
                </a:solidFill>
                <a:latin typeface="Segoe UI" panose="020B0502040204020203" pitchFamily="34" charset="0"/>
                <a:ea typeface="等线" panose="02010600030101010101" pitchFamily="2" charset="-122"/>
              </a:rPr>
              <a:t>现场处置方案的主要内容</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 Box 2"/>
          <p:cNvSpPr txBox="1"/>
          <p:nvPr/>
        </p:nvSpPr>
        <p:spPr>
          <a:xfrm>
            <a:off x="912813" y="2949575"/>
            <a:ext cx="10366375" cy="1655390"/>
          </a:xfrm>
          <a:prstGeom prst="rect">
            <a:avLst/>
          </a:prstGeom>
          <a:solidFill>
            <a:schemeClr val="bg1"/>
          </a:solidFill>
          <a:ln w="9525">
            <a:noFill/>
          </a:ln>
        </p:spPr>
        <p:txBody>
          <a:bodyPr anchor="t">
            <a:spAutoFit/>
          </a:bodyPr>
          <a:lstStyle/>
          <a:p>
            <a:pPr>
              <a:lnSpc>
                <a:spcPct val="150000"/>
              </a:lnSpc>
            </a:pPr>
            <a:r>
              <a:rPr lang="en-US" altLang="zh-CN" sz="3600" b="1" dirty="0">
                <a:solidFill>
                  <a:srgbClr val="FF0000"/>
                </a:solidFill>
                <a:latin typeface="Segoe UI" panose="020B0502040204020203" pitchFamily="34" charset="0"/>
                <a:ea typeface="等线" panose="02010600030101010101" pitchFamily="2" charset="-122"/>
              </a:rPr>
              <a:t> </a:t>
            </a:r>
            <a:r>
              <a:rPr lang="zh-CN" altLang="en-US" sz="3600" b="1" dirty="0">
                <a:solidFill>
                  <a:srgbClr val="FF0000"/>
                </a:solidFill>
                <a:latin typeface="Segoe UI" panose="020B0502040204020203" pitchFamily="34" charset="0"/>
                <a:ea typeface="等线" panose="02010600030101010101" pitchFamily="2" charset="-122"/>
              </a:rPr>
              <a:t>有关资料统计结果表明：有效的应急救援比无序救援可将事故损失降低</a:t>
            </a:r>
            <a:r>
              <a:rPr lang="en-US" altLang="zh-CN" sz="3600" b="1" dirty="0">
                <a:solidFill>
                  <a:srgbClr val="FF0000"/>
                </a:solidFill>
                <a:latin typeface="Segoe UI" panose="020B0502040204020203" pitchFamily="34" charset="0"/>
                <a:ea typeface="等线" panose="02010600030101010101" pitchFamily="2" charset="-122"/>
              </a:rPr>
              <a:t>6%</a:t>
            </a:r>
            <a:r>
              <a:rPr lang="zh-CN" altLang="en-US" sz="3600" b="1" dirty="0">
                <a:solidFill>
                  <a:srgbClr val="FF0000"/>
                </a:solidFill>
                <a:latin typeface="Segoe UI" panose="020B0502040204020203" pitchFamily="34" charset="0"/>
                <a:ea typeface="等线" panose="02010600030101010101" pitchFamily="2" charset="-122"/>
              </a:rPr>
              <a:t>。</a:t>
            </a:r>
          </a:p>
        </p:txBody>
      </p:sp>
      <p:sp>
        <p:nvSpPr>
          <p:cNvPr id="54274" name="Rectangle 2"/>
          <p:cNvSpPr>
            <a:spLocks noGrp="1"/>
          </p:cNvSpPr>
          <p:nvPr/>
        </p:nvSpPr>
        <p:spPr>
          <a:xfrm>
            <a:off x="3844925" y="1393825"/>
            <a:ext cx="4502150" cy="835025"/>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Box 2"/>
          <p:cNvSpPr txBox="1"/>
          <p:nvPr/>
        </p:nvSpPr>
        <p:spPr>
          <a:xfrm>
            <a:off x="4076700" y="1538288"/>
            <a:ext cx="7791450" cy="4338637"/>
          </a:xfrm>
          <a:prstGeom prst="rect">
            <a:avLst/>
          </a:prstGeom>
          <a:solidFill>
            <a:schemeClr val="bg1"/>
          </a:solidFill>
          <a:ln w="9525">
            <a:noFill/>
          </a:ln>
        </p:spPr>
        <p:txBody>
          <a:bodyPr anchor="t">
            <a:spAutoFit/>
          </a:bodyPr>
          <a:lstStyle/>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应急管理是一个动态的过程，</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包括预防、准备、响应和恢复四个阶段。</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尽管在实际情况中，</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这些阶段往往是交叉的，</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但每一阶段都有自己明确的目标，</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而且每一阶段又是构筑在前一阶段的基础之上。因而，</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预防、准备、响应和恢复的相互关联，</a:t>
            </a:r>
          </a:p>
          <a:p>
            <a:pPr>
              <a:spcBef>
                <a:spcPct val="50000"/>
              </a:spcBef>
              <a:buSzPct val="100000"/>
              <a:buFont typeface="Wingdings" panose="05000000000000000000" pitchFamily="2" charset="2"/>
            </a:pPr>
            <a:r>
              <a:rPr lang="zh-CN" altLang="en-US" sz="2400" b="1" dirty="0">
                <a:solidFill>
                  <a:srgbClr val="0000FF"/>
                </a:solidFill>
                <a:latin typeface="Segoe UI" panose="020B0502040204020203" pitchFamily="34" charset="0"/>
                <a:ea typeface="等线" panose="02010600030101010101" pitchFamily="2" charset="-122"/>
              </a:rPr>
              <a:t>构成了重大事故应急管理的循环过程。</a:t>
            </a:r>
            <a:r>
              <a:rPr lang="zh-CN" altLang="en-US" sz="2400" dirty="0">
                <a:solidFill>
                  <a:srgbClr val="0000FF"/>
                </a:solidFill>
                <a:latin typeface="Segoe UI" panose="020B0502040204020203" pitchFamily="34" charset="0"/>
                <a:ea typeface="等线" panose="02010600030101010101" pitchFamily="2" charset="-122"/>
              </a:rPr>
              <a:t> </a:t>
            </a:r>
          </a:p>
        </p:txBody>
      </p:sp>
      <p:sp>
        <p:nvSpPr>
          <p:cNvPr id="55298" name="Rectangle 2"/>
          <p:cNvSpPr>
            <a:spLocks noGrp="1"/>
          </p:cNvSpPr>
          <p:nvPr>
            <p:ph type="title"/>
          </p:nvPr>
        </p:nvSpPr>
        <p:spPr>
          <a:xfrm>
            <a:off x="100013" y="3009900"/>
            <a:ext cx="3890962" cy="836613"/>
          </a:xfrm>
          <a:prstGeom prst="rect">
            <a:avLst/>
          </a:prstGeom>
          <a:noFill/>
          <a:ln w="9525">
            <a:noFill/>
          </a:ln>
        </p:spPr>
        <p:txBody>
          <a:bodyPr anchor="ctr"/>
          <a:lstStyle/>
          <a:p>
            <a:r>
              <a:rPr lang="zh-CN" altLang="en-US" sz="4000" dirty="0">
                <a:solidFill>
                  <a:schemeClr val="tx1"/>
                </a:solidFill>
                <a:latin typeface="Segoe UI" panose="020B0502040204020203" pitchFamily="34" charset="0"/>
                <a:ea typeface="等线" panose="02010600030101010101" pitchFamily="2" charset="-122"/>
              </a:rPr>
              <a:t>应急救援管理</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45" name="组合 1"/>
          <p:cNvGrpSpPr/>
          <p:nvPr/>
        </p:nvGrpSpPr>
        <p:grpSpPr>
          <a:xfrm>
            <a:off x="4292600" y="3800475"/>
            <a:ext cx="3408363" cy="2409825"/>
            <a:chOff x="3360" y="5205"/>
            <a:chExt cx="5368" cy="3795"/>
          </a:xfrm>
        </p:grpSpPr>
        <p:grpSp>
          <p:nvGrpSpPr>
            <p:cNvPr id="57346" name="Group 4"/>
            <p:cNvGrpSpPr/>
            <p:nvPr/>
          </p:nvGrpSpPr>
          <p:grpSpPr>
            <a:xfrm>
              <a:off x="3578" y="5205"/>
              <a:ext cx="5151" cy="3652"/>
              <a:chOff x="1824" y="2016"/>
              <a:chExt cx="2400" cy="2016"/>
            </a:xfrm>
          </p:grpSpPr>
          <p:sp>
            <p:nvSpPr>
              <p:cNvPr id="57347" name="Oval 5"/>
              <p:cNvSpPr/>
              <p:nvPr/>
            </p:nvSpPr>
            <p:spPr>
              <a:xfrm>
                <a:off x="2208" y="2256"/>
                <a:ext cx="1584" cy="1536"/>
              </a:xfrm>
              <a:prstGeom prst="ellipse">
                <a:avLst/>
              </a:prstGeom>
              <a:solidFill>
                <a:schemeClr val="accent1"/>
              </a:solidFill>
              <a:ln w="9525" cap="flat" cmpd="sng">
                <a:solidFill>
                  <a:schemeClr val="tx1"/>
                </a:solidFill>
                <a:prstDash val="solid"/>
                <a:miter/>
                <a:headEnd type="none" w="med" len="med"/>
                <a:tailEnd type="none" w="med" len="med"/>
              </a:ln>
            </p:spPr>
            <p:txBody>
              <a:bodyPr wrap="none" anchor="ctr"/>
              <a:lstStyle/>
              <a:p>
                <a:endParaRPr lang="zh-CN" altLang="en-US" dirty="0">
                  <a:latin typeface="微软雅黑" panose="020B0503020204020204" pitchFamily="34" charset="-122"/>
                  <a:ea typeface="微软雅黑" panose="020B0503020204020204" pitchFamily="34" charset="-122"/>
                </a:endParaRPr>
              </a:p>
            </p:txBody>
          </p:sp>
          <p:sp>
            <p:nvSpPr>
              <p:cNvPr id="57348" name="AutoShape 6"/>
              <p:cNvSpPr/>
              <p:nvPr/>
            </p:nvSpPr>
            <p:spPr>
              <a:xfrm rot="10554596">
                <a:off x="2544" y="2931"/>
                <a:ext cx="960" cy="672"/>
              </a:xfrm>
              <a:custGeom>
                <a:avLst/>
                <a:gdLst/>
                <a:ahLst/>
                <a:cxnLst>
                  <a:cxn ang="0">
                    <a:pos x="720" y="336"/>
                  </a:cxn>
                  <a:cxn ang="0">
                    <a:pos x="480" y="168"/>
                  </a:cxn>
                  <a:cxn ang="0">
                    <a:pos x="250" y="288"/>
                  </a:cxn>
                  <a:cxn ang="0">
                    <a:pos x="20" y="241"/>
                  </a:cxn>
                  <a:cxn ang="0">
                    <a:pos x="480" y="0"/>
                  </a:cxn>
                  <a:cxn ang="0">
                    <a:pos x="960" y="336"/>
                  </a:cxn>
                  <a:cxn ang="0">
                    <a:pos x="960" y="336"/>
                  </a:cxn>
                  <a:cxn ang="0">
                    <a:pos x="1080" y="336"/>
                  </a:cxn>
                  <a:cxn ang="0">
                    <a:pos x="840" y="504"/>
                  </a:cxn>
                  <a:cxn ang="0">
                    <a:pos x="600" y="336"/>
                  </a:cxn>
                  <a:cxn ang="0">
                    <a:pos x="720" y="336"/>
                  </a:cxn>
                </a:cxnLst>
                <a:rect l="0" t="0" r="0" b="0"/>
                <a:pathLst>
                  <a:path w="21600" h="21600">
                    <a:moveTo>
                      <a:pt x="16200" y="10800"/>
                    </a:moveTo>
                    <a:cubicBezTo>
                      <a:pt x="16200" y="7817"/>
                      <a:pt x="13782" y="5400"/>
                      <a:pt x="10800" y="5400"/>
                    </a:cubicBezTo>
                    <a:cubicBezTo>
                      <a:pt x="8406" y="5399"/>
                      <a:pt x="6297" y="6976"/>
                      <a:pt x="5620" y="9272"/>
                    </a:cubicBezTo>
                    <a:lnTo>
                      <a:pt x="441" y="7744"/>
                    </a:lnTo>
                    <a:cubicBezTo>
                      <a:pt x="1795" y="3152"/>
                      <a:pt x="601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E253E9"/>
              </a:solidFill>
              <a:ln w="12700" cap="sq" cmpd="sng">
                <a:solidFill>
                  <a:schemeClr val="tx1"/>
                </a:solidFill>
                <a:prstDash val="solid"/>
                <a:miter/>
                <a:headEnd type="none" w="sm" len="sm"/>
                <a:tailEnd type="none" w="sm" len="sm"/>
              </a:ln>
            </p:spPr>
            <p:txBody>
              <a:bodyPr/>
              <a:lstStyle/>
              <a:p>
                <a:endParaRPr lang="zh-CN" altLang="en-US"/>
              </a:p>
            </p:txBody>
          </p:sp>
          <p:sp>
            <p:nvSpPr>
              <p:cNvPr id="57349" name="AutoShape 7"/>
              <p:cNvSpPr/>
              <p:nvPr/>
            </p:nvSpPr>
            <p:spPr>
              <a:xfrm>
                <a:off x="2496" y="2400"/>
                <a:ext cx="1008" cy="672"/>
              </a:xfrm>
              <a:custGeom>
                <a:avLst/>
                <a:gdLst/>
                <a:ahLst/>
                <a:cxnLst>
                  <a:cxn ang="0">
                    <a:pos x="756" y="336"/>
                  </a:cxn>
                  <a:cxn ang="0">
                    <a:pos x="504" y="168"/>
                  </a:cxn>
                  <a:cxn ang="0">
                    <a:pos x="268" y="276"/>
                  </a:cxn>
                  <a:cxn ang="0">
                    <a:pos x="33" y="217"/>
                  </a:cxn>
                  <a:cxn ang="0">
                    <a:pos x="504" y="0"/>
                  </a:cxn>
                  <a:cxn ang="0">
                    <a:pos x="1008" y="336"/>
                  </a:cxn>
                  <a:cxn ang="0">
                    <a:pos x="1008" y="336"/>
                  </a:cxn>
                  <a:cxn ang="0">
                    <a:pos x="1134" y="336"/>
                  </a:cxn>
                  <a:cxn ang="0">
                    <a:pos x="882" y="504"/>
                  </a:cxn>
                  <a:cxn ang="0">
                    <a:pos x="630" y="336"/>
                  </a:cxn>
                  <a:cxn ang="0">
                    <a:pos x="756" y="336"/>
                  </a:cxn>
                </a:cxnLst>
                <a:rect l="0" t="0" r="0" b="0"/>
                <a:pathLst>
                  <a:path w="21600" h="21600">
                    <a:moveTo>
                      <a:pt x="16200" y="10800"/>
                    </a:moveTo>
                    <a:cubicBezTo>
                      <a:pt x="16200" y="7817"/>
                      <a:pt x="13782" y="5400"/>
                      <a:pt x="10800" y="5400"/>
                    </a:cubicBezTo>
                    <a:cubicBezTo>
                      <a:pt x="8556" y="5399"/>
                      <a:pt x="6546" y="6787"/>
                      <a:pt x="5750" y="8885"/>
                    </a:cubicBezTo>
                    <a:lnTo>
                      <a:pt x="701" y="6971"/>
                    </a:lnTo>
                    <a:cubicBezTo>
                      <a:pt x="2292" y="2775"/>
                      <a:pt x="6312" y="-1"/>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E253E9"/>
              </a:solidFill>
              <a:ln w="12700" cap="sq" cmpd="sng">
                <a:solidFill>
                  <a:schemeClr val="tx1"/>
                </a:solidFill>
                <a:prstDash val="solid"/>
                <a:miter/>
                <a:headEnd type="none" w="sm" len="sm"/>
                <a:tailEnd type="none" w="sm" len="sm"/>
              </a:ln>
            </p:spPr>
            <p:txBody>
              <a:bodyPr/>
              <a:lstStyle/>
              <a:p>
                <a:endParaRPr lang="zh-CN" altLang="en-US"/>
              </a:p>
            </p:txBody>
          </p:sp>
          <p:sp>
            <p:nvSpPr>
              <p:cNvPr id="57350" name="Rectangle 8"/>
              <p:cNvSpPr/>
              <p:nvPr/>
            </p:nvSpPr>
            <p:spPr>
              <a:xfrm>
                <a:off x="2640" y="3696"/>
                <a:ext cx="768" cy="336"/>
              </a:xfrm>
              <a:prstGeom prst="rect">
                <a:avLst/>
              </a:prstGeom>
              <a:solidFill>
                <a:srgbClr val="FFFF00"/>
              </a:solidFill>
              <a:ln w="12700" cap="sq" cmpd="sng">
                <a:solidFill>
                  <a:schemeClr val="tx1"/>
                </a:solidFill>
                <a:prstDash val="solid"/>
                <a:miter/>
                <a:headEnd type="none" w="sm" len="sm"/>
                <a:tailEnd type="none" w="sm" len="sm"/>
              </a:ln>
            </p:spPr>
            <p:txBody>
              <a:bodyPr wrap="none" anchor="ctr"/>
              <a:lstStyle/>
              <a:p>
                <a:pPr algn="ctr"/>
                <a:r>
                  <a:rPr lang="zh-CN" altLang="en-US" sz="2400" b="1" dirty="0">
                    <a:solidFill>
                      <a:srgbClr val="0000FF"/>
                    </a:solidFill>
                    <a:latin typeface="Segoe UI" panose="020B0502040204020203" pitchFamily="34" charset="0"/>
                    <a:ea typeface="等线" panose="02010600030101010101" pitchFamily="2" charset="-122"/>
                  </a:rPr>
                  <a:t>响应</a:t>
                </a:r>
              </a:p>
            </p:txBody>
          </p:sp>
          <p:sp>
            <p:nvSpPr>
              <p:cNvPr id="57351" name="Rectangle 9"/>
              <p:cNvSpPr/>
              <p:nvPr/>
            </p:nvSpPr>
            <p:spPr>
              <a:xfrm>
                <a:off x="3600" y="2832"/>
                <a:ext cx="624" cy="336"/>
              </a:xfrm>
              <a:prstGeom prst="rect">
                <a:avLst/>
              </a:prstGeom>
              <a:solidFill>
                <a:srgbClr val="FFFF00"/>
              </a:solidFill>
              <a:ln w="12700" cap="sq" cmpd="sng">
                <a:solidFill>
                  <a:srgbClr val="FFFF00"/>
                </a:solidFill>
                <a:prstDash val="solid"/>
                <a:miter/>
                <a:headEnd type="none" w="sm" len="sm"/>
                <a:tailEnd type="none" w="sm" len="sm"/>
              </a:ln>
            </p:spPr>
            <p:txBody>
              <a:bodyPr wrap="none" anchor="ctr"/>
              <a:lstStyle/>
              <a:p>
                <a:pPr algn="ctr"/>
                <a:r>
                  <a:rPr lang="zh-CN" altLang="en-US" sz="2400" b="1" dirty="0">
                    <a:solidFill>
                      <a:srgbClr val="0000FF"/>
                    </a:solidFill>
                    <a:latin typeface="Segoe UI" panose="020B0502040204020203" pitchFamily="34" charset="0"/>
                    <a:ea typeface="等线" panose="02010600030101010101" pitchFamily="2" charset="-122"/>
                  </a:rPr>
                  <a:t>准备</a:t>
                </a:r>
              </a:p>
            </p:txBody>
          </p:sp>
          <p:sp>
            <p:nvSpPr>
              <p:cNvPr id="57352" name="Rectangle 10"/>
              <p:cNvSpPr/>
              <p:nvPr/>
            </p:nvSpPr>
            <p:spPr>
              <a:xfrm>
                <a:off x="2640" y="2016"/>
                <a:ext cx="720" cy="336"/>
              </a:xfrm>
              <a:prstGeom prst="rect">
                <a:avLst/>
              </a:prstGeom>
              <a:solidFill>
                <a:srgbClr val="FFFF00"/>
              </a:solidFill>
              <a:ln w="12700" cap="sq" cmpd="sng">
                <a:solidFill>
                  <a:schemeClr val="tx1"/>
                </a:solidFill>
                <a:prstDash val="solid"/>
                <a:miter/>
                <a:headEnd type="none" w="sm" len="sm"/>
                <a:tailEnd type="none" w="sm" len="sm"/>
              </a:ln>
            </p:spPr>
            <p:txBody>
              <a:bodyPr wrap="none" anchor="ctr"/>
              <a:lstStyle/>
              <a:p>
                <a:pPr algn="ctr"/>
                <a:r>
                  <a:rPr lang="zh-CN" altLang="en-US" sz="2400" b="1" dirty="0">
                    <a:solidFill>
                      <a:srgbClr val="0000FF"/>
                    </a:solidFill>
                    <a:latin typeface="Segoe UI" panose="020B0502040204020203" pitchFamily="34" charset="0"/>
                    <a:ea typeface="等线" panose="02010600030101010101" pitchFamily="2" charset="-122"/>
                  </a:rPr>
                  <a:t>预防</a:t>
                </a:r>
              </a:p>
            </p:txBody>
          </p:sp>
          <p:sp>
            <p:nvSpPr>
              <p:cNvPr id="57353" name="Rectangle 11"/>
              <p:cNvSpPr/>
              <p:nvPr/>
            </p:nvSpPr>
            <p:spPr>
              <a:xfrm>
                <a:off x="1824" y="2880"/>
                <a:ext cx="624" cy="288"/>
              </a:xfrm>
              <a:prstGeom prst="rect">
                <a:avLst/>
              </a:prstGeom>
              <a:solidFill>
                <a:srgbClr val="FFFF00"/>
              </a:solidFill>
              <a:ln w="12700" cap="sq" cmpd="sng">
                <a:solidFill>
                  <a:schemeClr val="tx1"/>
                </a:solidFill>
                <a:prstDash val="solid"/>
                <a:miter/>
                <a:headEnd type="none" w="sm" len="sm"/>
                <a:tailEnd type="none" w="sm" len="sm"/>
              </a:ln>
            </p:spPr>
            <p:txBody>
              <a:bodyPr wrap="none" anchor="ctr"/>
              <a:lstStyle/>
              <a:p>
                <a:pPr algn="ctr"/>
                <a:r>
                  <a:rPr lang="zh-CN" altLang="en-US" sz="2400" b="1" dirty="0">
                    <a:solidFill>
                      <a:srgbClr val="0000FF"/>
                    </a:solidFill>
                    <a:latin typeface="Segoe UI" panose="020B0502040204020203" pitchFamily="34" charset="0"/>
                    <a:ea typeface="等线" panose="02010600030101010101" pitchFamily="2" charset="-122"/>
                  </a:rPr>
                  <a:t>恢复</a:t>
                </a:r>
              </a:p>
            </p:txBody>
          </p:sp>
        </p:grpSp>
        <p:sp>
          <p:nvSpPr>
            <p:cNvPr id="57354" name="Oval 13"/>
            <p:cNvSpPr/>
            <p:nvPr/>
          </p:nvSpPr>
          <p:spPr>
            <a:xfrm>
              <a:off x="3360" y="6360"/>
              <a:ext cx="2640" cy="2640"/>
            </a:xfrm>
            <a:prstGeom prst="ellipse">
              <a:avLst/>
            </a:prstGeom>
            <a:noFill/>
            <a:ln w="9525">
              <a:noFill/>
            </a:ln>
          </p:spPr>
          <p:txBody>
            <a:bodyPr wrap="none" anchor="ctr"/>
            <a:lstStyle/>
            <a:p>
              <a:endParaRPr lang="zh-CN" altLang="en-US" dirty="0">
                <a:latin typeface="微软雅黑" panose="020B0503020204020204" pitchFamily="34" charset="-122"/>
                <a:ea typeface="微软雅黑" panose="020B0503020204020204" pitchFamily="34" charset="-122"/>
              </a:endParaRPr>
            </a:p>
          </p:txBody>
        </p:sp>
        <p:sp>
          <p:nvSpPr>
            <p:cNvPr id="57355" name="Oval 14"/>
            <p:cNvSpPr/>
            <p:nvPr/>
          </p:nvSpPr>
          <p:spPr>
            <a:xfrm>
              <a:off x="4947" y="6072"/>
              <a:ext cx="2310" cy="1831"/>
            </a:xfrm>
            <a:prstGeom prst="ellipse">
              <a:avLst/>
            </a:prstGeom>
            <a:noFill/>
            <a:ln w="9525">
              <a:noFill/>
            </a:ln>
          </p:spPr>
          <p:txBody>
            <a:bodyPr wrap="none" anchor="ctr"/>
            <a:lstStyle/>
            <a:p>
              <a:pPr algn="ctr"/>
              <a:r>
                <a:rPr lang="zh-CN" altLang="en-US" dirty="0">
                  <a:latin typeface="Segoe UI" panose="020B0502040204020203" pitchFamily="34" charset="0"/>
                  <a:ea typeface="等线" panose="02010600030101010101" pitchFamily="2" charset="-122"/>
                </a:rPr>
                <a:t>应急管理</a:t>
              </a:r>
            </a:p>
          </p:txBody>
        </p:sp>
      </p:grpSp>
      <p:sp>
        <p:nvSpPr>
          <p:cNvPr id="57356" name="Rectangle 3"/>
          <p:cNvSpPr txBox="1"/>
          <p:nvPr/>
        </p:nvSpPr>
        <p:spPr>
          <a:xfrm>
            <a:off x="523875" y="2017713"/>
            <a:ext cx="11144250" cy="1614487"/>
          </a:xfrm>
          <a:prstGeom prst="rect">
            <a:avLst/>
          </a:prstGeom>
          <a:solidFill>
            <a:schemeClr val="bg1"/>
          </a:solidFill>
          <a:ln w="9525">
            <a:noFill/>
          </a:ln>
        </p:spPr>
        <p:txBody>
          <a:bodyPr anchor="t"/>
          <a:lstStyle/>
          <a:p>
            <a:pPr>
              <a:lnSpc>
                <a:spcPct val="150000"/>
              </a:lnSpc>
              <a:spcBef>
                <a:spcPct val="50000"/>
              </a:spcBef>
              <a:buSzPct val="100000"/>
              <a:buFont typeface="Wingdings" panose="05000000000000000000" pitchFamily="2" charset="2"/>
            </a:pPr>
            <a:r>
              <a:rPr lang="zh-CN" altLang="en-US" b="1" dirty="0">
                <a:solidFill>
                  <a:srgbClr val="FF0000"/>
                </a:solidFill>
                <a:latin typeface="Segoe UI" panose="020B0502040204020203" pitchFamily="34" charset="0"/>
                <a:ea typeface="等线" panose="02010600030101010101" pitchFamily="2" charset="-122"/>
              </a:rPr>
              <a:t>    </a:t>
            </a:r>
            <a:r>
              <a:rPr lang="zh-CN" altLang="en-US" sz="2000" b="1" dirty="0">
                <a:solidFill>
                  <a:srgbClr val="0000FF"/>
                </a:solidFill>
                <a:latin typeface="Segoe UI" panose="020B0502040204020203" pitchFamily="34" charset="0"/>
                <a:ea typeface="等线" panose="02010600030101010101" pitchFamily="2" charset="-122"/>
              </a:rPr>
              <a:t>尽管重大事故的发生具有突发性和偶然性，但重大事故的应急管理不只限于事故发生后的应急救援行动。应急管理是对重大事故的全过程管理，贯穿于事故发生前、中、后的各个过程，充分体现了“预防为主，常备不懈”的应急思想。</a:t>
            </a:r>
          </a:p>
        </p:txBody>
      </p:sp>
      <p:sp>
        <p:nvSpPr>
          <p:cNvPr id="57357" name="Rectangle 2"/>
          <p:cNvSpPr>
            <a:spLocks noGrp="1"/>
          </p:cNvSpPr>
          <p:nvPr/>
        </p:nvSpPr>
        <p:spPr>
          <a:xfrm>
            <a:off x="3810000" y="1181100"/>
            <a:ext cx="3890963"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应急救援管理</a:t>
            </a:r>
          </a:p>
        </p:txBody>
      </p:sp>
    </p:spTree>
  </p:cSld>
  <p:clrMapOvr>
    <a:masterClrMapping/>
  </p:clrMapOvr>
  <p:transition>
    <p:cover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body" sz="half" idx="4294967295"/>
          </p:nvPr>
        </p:nvSpPr>
        <p:spPr>
          <a:xfrm>
            <a:off x="530225" y="2287588"/>
            <a:ext cx="11131550" cy="3490913"/>
          </a:xfrm>
          <a:prstGeom prst="rect">
            <a:avLst/>
          </a:prstGeom>
        </p:spPr>
        <p:txBody>
          <a:bodyPr/>
          <a:lstStyle/>
          <a:p>
            <a:pPr marL="342900" marR="0" lvl="0" indent="-342900" algn="l" defTabSz="914400" rtl="0" eaLnBrk="0" fontAlgn="base" latinLnBrk="0" hangingPunct="0">
              <a:lnSpc>
                <a:spcPct val="115000"/>
              </a:lnSpc>
              <a:spcBef>
                <a:spcPct val="20000"/>
              </a:spcBef>
              <a:spcAft>
                <a:spcPct val="0"/>
              </a:spcAft>
              <a:buClrTx/>
              <a:buSzTx/>
              <a:buFontTx/>
              <a:buChar char="•"/>
              <a:defRPr/>
            </a:pPr>
            <a:r>
              <a:rPr kumimoji="0" lang="zh-CN" altLang="en-US" sz="2400" b="0" i="0" u="none" strike="noStrike" kern="0" cap="none" spc="0" normalizeH="0" baseline="0" noProof="0" dirty="0">
                <a:ln>
                  <a:noFill/>
                </a:ln>
                <a:solidFill>
                  <a:srgbClr val="0000FF"/>
                </a:solidFill>
                <a:effectLst>
                  <a:outerShdw blurRad="38100" dist="38100" dir="2700000" algn="tl">
                    <a:srgbClr val="C0C0C0"/>
                  </a:outerShdw>
                </a:effectLst>
                <a:uLnTx/>
                <a:uFillTx/>
                <a:latin typeface="Segoe UI" panose="020B0502040204020203" pitchFamily="34" charset="0"/>
                <a:ea typeface="等线" panose="02010600030101010101" pitchFamily="2" charset="-122"/>
                <a:cs typeface="微软雅黑" panose="020B0503020204020204" pitchFamily="34" charset="-122"/>
              </a:rPr>
              <a:t>预防：</a:t>
            </a:r>
            <a:r>
              <a:rPr kumimoji="0" lang="zh-CN" altLang="en-US" sz="24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一是预防事故发生；二是降低事故后果。</a:t>
            </a:r>
          </a:p>
          <a:p>
            <a:pPr marL="342900" marR="0" lvl="0" indent="-342900" algn="l" defTabSz="914400" rtl="0" eaLnBrk="0" fontAlgn="base" latinLnBrk="0" hangingPunct="0">
              <a:lnSpc>
                <a:spcPct val="115000"/>
              </a:lnSpc>
              <a:spcBef>
                <a:spcPct val="20000"/>
              </a:spcBef>
              <a:spcAft>
                <a:spcPct val="0"/>
              </a:spcAft>
              <a:buClrTx/>
              <a:buSzTx/>
              <a:buFontTx/>
              <a:buChar char="•"/>
              <a:defRPr/>
            </a:pPr>
            <a:r>
              <a:rPr kumimoji="0" lang="zh-CN" altLang="en-US" sz="2400" b="0" i="0" u="none" strike="noStrike" kern="0" cap="none" spc="0" normalizeH="0" baseline="0" noProof="0" dirty="0">
                <a:ln>
                  <a:noFill/>
                </a:ln>
                <a:solidFill>
                  <a:srgbClr val="0000FF"/>
                </a:solidFill>
                <a:effectLst>
                  <a:outerShdw blurRad="38100" dist="38100" dir="2700000" algn="tl">
                    <a:srgbClr val="C0C0C0"/>
                  </a:outerShdw>
                </a:effectLst>
                <a:uLnTx/>
                <a:uFillTx/>
                <a:latin typeface="Segoe UI" panose="020B0502040204020203" pitchFamily="34" charset="0"/>
                <a:ea typeface="等线" panose="02010600030101010101" pitchFamily="2" charset="-122"/>
                <a:cs typeface="微软雅黑" panose="020B0503020204020204" pitchFamily="34" charset="-122"/>
              </a:rPr>
              <a:t>准备：</a:t>
            </a:r>
            <a:r>
              <a:rPr kumimoji="0" lang="zh-CN" altLang="en-US" sz="24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应急机构的建立和职责落实、预案的编制、应急队伍的建设、应急设备、物资的准备和维护、预案的演练、与外部应急力量的衔接等。</a:t>
            </a:r>
          </a:p>
          <a:p>
            <a:pPr marL="342900" marR="0" lvl="0" indent="-342900" algn="l" defTabSz="914400" rtl="0" eaLnBrk="0" fontAlgn="base" latinLnBrk="0" hangingPunct="0">
              <a:lnSpc>
                <a:spcPct val="115000"/>
              </a:lnSpc>
              <a:spcBef>
                <a:spcPct val="20000"/>
              </a:spcBef>
              <a:spcAft>
                <a:spcPct val="0"/>
              </a:spcAft>
              <a:buClrTx/>
              <a:buSzTx/>
              <a:buFontTx/>
              <a:buChar char="•"/>
              <a:defRPr/>
            </a:pPr>
            <a:r>
              <a:rPr kumimoji="0" lang="zh-CN" altLang="en-US" sz="2400" b="0" i="0" u="none" strike="noStrike" kern="0" cap="none" spc="0" normalizeH="0" baseline="0" noProof="0" dirty="0">
                <a:ln>
                  <a:noFill/>
                </a:ln>
                <a:solidFill>
                  <a:srgbClr val="0000FF"/>
                </a:solidFill>
                <a:effectLst>
                  <a:outerShdw blurRad="38100" dist="38100" dir="2700000" algn="tl">
                    <a:srgbClr val="C0C0C0"/>
                  </a:outerShdw>
                </a:effectLst>
                <a:uLnTx/>
                <a:uFillTx/>
                <a:latin typeface="Segoe UI" panose="020B0502040204020203" pitchFamily="34" charset="0"/>
                <a:ea typeface="等线" panose="02010600030101010101" pitchFamily="2" charset="-122"/>
                <a:cs typeface="微软雅黑" panose="020B0503020204020204" pitchFamily="34" charset="-122"/>
              </a:rPr>
              <a:t>响应：</a:t>
            </a:r>
            <a:r>
              <a:rPr kumimoji="0" lang="zh-CN" altLang="en-US" sz="24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事故的报警与通报、人员疏散、急救与医疗、消防和工程抢险措施、信息收集与应急决策和外部救援等。</a:t>
            </a:r>
          </a:p>
          <a:p>
            <a:pPr marL="342900" marR="0" lvl="0" indent="-342900" algn="l" defTabSz="914400" rtl="0" eaLnBrk="0" fontAlgn="base" latinLnBrk="0" hangingPunct="0">
              <a:lnSpc>
                <a:spcPct val="115000"/>
              </a:lnSpc>
              <a:spcBef>
                <a:spcPct val="20000"/>
              </a:spcBef>
              <a:spcAft>
                <a:spcPct val="0"/>
              </a:spcAft>
              <a:buClrTx/>
              <a:buSzTx/>
              <a:buFontTx/>
              <a:buChar char="•"/>
              <a:defRPr/>
            </a:pPr>
            <a:r>
              <a:rPr kumimoji="0" lang="zh-CN" altLang="en-US" sz="2400" b="0" i="0" u="none" strike="noStrike" kern="0" cap="none" spc="0" normalizeH="0" baseline="0" noProof="0" dirty="0">
                <a:ln>
                  <a:noFill/>
                </a:ln>
                <a:solidFill>
                  <a:srgbClr val="0000FF"/>
                </a:solidFill>
                <a:effectLst>
                  <a:outerShdw blurRad="38100" dist="38100" dir="2700000" algn="tl">
                    <a:srgbClr val="C0C0C0"/>
                  </a:outerShdw>
                </a:effectLst>
                <a:uLnTx/>
                <a:uFillTx/>
                <a:latin typeface="Segoe UI" panose="020B0502040204020203" pitchFamily="34" charset="0"/>
                <a:ea typeface="等线" panose="02010600030101010101" pitchFamily="2" charset="-122"/>
                <a:cs typeface="微软雅黑" panose="020B0503020204020204" pitchFamily="34" charset="-122"/>
              </a:rPr>
              <a:t>恢复：</a:t>
            </a:r>
            <a:r>
              <a:rPr kumimoji="0" lang="zh-CN" altLang="en-US" sz="24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包括事故损失评估、原因调查、清理废墟等。</a:t>
            </a:r>
          </a:p>
          <a:p>
            <a:pPr marL="342900" marR="0" lvl="0" indent="-342900" algn="l" defTabSz="914400" rtl="0" eaLnBrk="0" fontAlgn="base" latinLnBrk="0" hangingPunct="0">
              <a:lnSpc>
                <a:spcPct val="115000"/>
              </a:lnSpc>
              <a:spcBef>
                <a:spcPct val="20000"/>
              </a:spcBef>
              <a:spcAft>
                <a:spcPct val="0"/>
              </a:spcAft>
              <a:buClrTx/>
              <a:buSzTx/>
              <a:buFontTx/>
              <a:buChar char="•"/>
              <a:defRPr/>
            </a:pPr>
            <a:r>
              <a:rPr kumimoji="0" lang="zh-CN" altLang="en-US" sz="2400" b="0" i="0" u="none" strike="noStrike" kern="0" cap="none" spc="0" normalizeH="0" baseline="0" noProof="0" dirty="0">
                <a:ln>
                  <a:noFill/>
                </a:ln>
                <a:solidFill>
                  <a:srgbClr val="FF3300"/>
                </a:solidFill>
                <a:effectLst/>
                <a:uLnTx/>
                <a:uFillTx/>
                <a:latin typeface="Segoe UI" panose="020B0502040204020203" pitchFamily="34" charset="0"/>
                <a:ea typeface="等线" panose="02010600030101010101" pitchFamily="2" charset="-122"/>
                <a:cs typeface="微软雅黑" panose="020B0503020204020204" pitchFamily="34" charset="-122"/>
              </a:rPr>
              <a:t>例如：应急救援器材的准备。</a:t>
            </a:r>
            <a:endParaRPr kumimoji="0" lang="en-US" altLang="zh-CN" sz="24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endParaRPr>
          </a:p>
        </p:txBody>
      </p:sp>
      <p:sp>
        <p:nvSpPr>
          <p:cNvPr id="58370" name="Rectangle 2"/>
          <p:cNvSpPr>
            <a:spLocks noGrp="1"/>
          </p:cNvSpPr>
          <p:nvPr/>
        </p:nvSpPr>
        <p:spPr>
          <a:xfrm>
            <a:off x="4149725" y="1362075"/>
            <a:ext cx="38925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应急救援管理</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sz="half" idx="4294967295"/>
          </p:nvPr>
        </p:nvSpPr>
        <p:spPr>
          <a:xfrm>
            <a:off x="606425" y="2490788"/>
            <a:ext cx="10979150" cy="3481388"/>
          </a:xfrm>
          <a:prstGeom prst="rect">
            <a:avLst/>
          </a:prstGeom>
          <a:solidFill>
            <a:schemeClr val="bg1"/>
          </a:solidFill>
        </p:spPr>
        <p:txBody>
          <a:bodyPr/>
          <a:lstStyle/>
          <a:p>
            <a:pPr marL="342900" marR="0" lvl="0" indent="-342900" algn="l" defTabSz="914400" rtl="0" eaLnBrk="0" fontAlgn="base" latinLnBrk="0" hangingPunct="0">
              <a:lnSpc>
                <a:spcPct val="110000"/>
              </a:lnSpc>
              <a:spcBef>
                <a:spcPct val="15000"/>
              </a:spcBef>
              <a:spcAft>
                <a:spcPct val="0"/>
              </a:spcAft>
              <a:buClrTx/>
              <a:buSzTx/>
              <a:buFontTx/>
              <a:buChar char="•"/>
              <a:defRPr/>
            </a:pPr>
            <a:r>
              <a:rPr kumimoji="0" lang="zh-CN" altLang="en-US" sz="3200" b="1"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典型的响应</a:t>
            </a:r>
            <a:r>
              <a:rPr kumimoji="0" lang="zh-CN" altLang="en-US" sz="3200" b="1" i="0" u="none" strike="noStrike" kern="120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级别可分为</a:t>
            </a:r>
            <a:r>
              <a:rPr kumimoji="0" lang="en-US" altLang="zh-CN" sz="3200" b="1" i="0" u="none" strike="noStrike" kern="120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3</a:t>
            </a:r>
            <a:r>
              <a:rPr kumimoji="0" lang="zh-CN" altLang="en-US" sz="3200" b="1" i="0" u="none" strike="noStrike" kern="120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级：</a:t>
            </a:r>
          </a:p>
          <a:p>
            <a:pPr marL="342900" marR="0" lvl="0" indent="-342900" algn="l" defTabSz="914400" rtl="0" eaLnBrk="0" fontAlgn="base" latinLnBrk="0" hangingPunct="0">
              <a:lnSpc>
                <a:spcPct val="110000"/>
              </a:lnSpc>
              <a:spcBef>
                <a:spcPct val="15000"/>
              </a:spcBef>
              <a:spcAft>
                <a:spcPct val="0"/>
              </a:spcAft>
              <a:buClrTx/>
              <a:buSzTx/>
              <a:buFont typeface="Wingdings" panose="05000000000000000000" pitchFamily="2" charset="2"/>
              <a:buNone/>
              <a:defRPr/>
            </a:pP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r>
              <a:rPr kumimoji="0" lang="en-US" altLang="zh-CN"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1</a:t>
            </a: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）一级紧急情况。</a:t>
            </a:r>
            <a:r>
              <a:rPr kumimoji="0" lang="zh-CN" altLang="en-US" sz="2400" b="1"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必须利用所有有关部门及一切资源的紧急情况，或者需要各个部门同外部机构联合处理的各种紧急情况，通常要宣布进入紧急状态。</a:t>
            </a:r>
          </a:p>
          <a:p>
            <a:pPr marL="342900" marR="0" lvl="0" indent="-342900" algn="l" defTabSz="914400" rtl="0" eaLnBrk="0" fontAlgn="base" latinLnBrk="0" hangingPunct="0">
              <a:lnSpc>
                <a:spcPct val="110000"/>
              </a:lnSpc>
              <a:spcBef>
                <a:spcPct val="15000"/>
              </a:spcBef>
              <a:spcAft>
                <a:spcPct val="0"/>
              </a:spcAft>
              <a:buClrTx/>
              <a:buSzTx/>
              <a:buFont typeface="Wingdings" panose="05000000000000000000" pitchFamily="2" charset="2"/>
              <a:buNone/>
              <a:defRPr/>
            </a:pP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r>
              <a:rPr kumimoji="0" lang="en-US" altLang="zh-CN"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2</a:t>
            </a: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）二级紧急情况。</a:t>
            </a:r>
            <a:r>
              <a:rPr kumimoji="0" lang="zh-CN" altLang="en-US" sz="2400" b="1"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需要两个或更多个部门响应的紧急情况。</a:t>
            </a:r>
          </a:p>
          <a:p>
            <a:pPr marL="342900" marR="0" lvl="0" indent="-342900" algn="l" defTabSz="914400" rtl="0" eaLnBrk="0" fontAlgn="base" latinLnBrk="0" hangingPunct="0">
              <a:lnSpc>
                <a:spcPct val="110000"/>
              </a:lnSpc>
              <a:spcBef>
                <a:spcPct val="15000"/>
              </a:spcBef>
              <a:spcAft>
                <a:spcPct val="0"/>
              </a:spcAft>
              <a:buClrTx/>
              <a:buSzTx/>
              <a:buFont typeface="Wingdings" panose="05000000000000000000" pitchFamily="2" charset="2"/>
              <a:buNone/>
              <a:defRPr/>
            </a:pP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r>
              <a:rPr kumimoji="0" lang="en-US" altLang="zh-CN"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3</a:t>
            </a: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）三级紧急情况</a:t>
            </a:r>
            <a:r>
              <a:rPr kumimoji="0" lang="zh-CN" altLang="en-US" sz="2400" b="1"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rPr>
              <a:t>。能被一个部门正常可利用的资源处理的紧急情况。</a:t>
            </a:r>
          </a:p>
          <a:p>
            <a:pPr marL="342900" marR="0" lvl="0" indent="-342900" algn="l" defTabSz="914400" rtl="0" eaLnBrk="0" fontAlgn="base" latinLnBrk="0" hangingPunct="0">
              <a:lnSpc>
                <a:spcPct val="110000"/>
              </a:lnSpc>
              <a:spcBef>
                <a:spcPct val="15000"/>
              </a:spcBef>
              <a:spcAft>
                <a:spcPct val="0"/>
              </a:spcAft>
              <a:buClrTx/>
              <a:buSzTx/>
              <a:buFontTx/>
              <a:buChar char="•"/>
              <a:defRPr/>
            </a:pPr>
            <a:r>
              <a:rPr kumimoji="0" lang="zh-CN" altLang="en-US" sz="2400" b="1" i="0" u="none" strike="noStrike" kern="0" cap="none" spc="0" normalizeH="0" baseline="0" noProof="0" dirty="0">
                <a:ln>
                  <a:noFill/>
                </a:ln>
                <a:solidFill>
                  <a:srgbClr val="FF0066"/>
                </a:solidFill>
                <a:effectLst/>
                <a:uLnTx/>
                <a:uFillTx/>
                <a:latin typeface="Segoe UI" panose="020B0502040204020203" pitchFamily="34" charset="0"/>
                <a:ea typeface="等线" panose="02010600030101010101" pitchFamily="2" charset="-122"/>
                <a:cs typeface="微软雅黑" panose="020B0503020204020204" pitchFamily="34" charset="-122"/>
              </a:rPr>
              <a:t>一级紧急情况级别最高。</a:t>
            </a:r>
          </a:p>
          <a:p>
            <a:pPr marL="342900" marR="0" lvl="0" indent="-342900" algn="l" defTabSz="914400" rtl="0" eaLnBrk="0" fontAlgn="base" latinLnBrk="0" hangingPunct="0">
              <a:lnSpc>
                <a:spcPct val="110000"/>
              </a:lnSpc>
              <a:spcBef>
                <a:spcPct val="15000"/>
              </a:spcBef>
              <a:spcAft>
                <a:spcPct val="0"/>
              </a:spcAft>
              <a:buClrTx/>
              <a:buSzTx/>
              <a:buFontTx/>
              <a:buChar char="•"/>
              <a:defRPr/>
            </a:pPr>
            <a:r>
              <a:rPr kumimoji="0" lang="zh-CN" altLang="en-US" sz="2400" b="1" i="0" u="none" strike="noStrike" kern="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例如：</a:t>
            </a:r>
            <a:r>
              <a:rPr kumimoji="0" lang="zh-CN" altLang="en-US" sz="2400" b="1" i="0" u="none" strike="noStrike" kern="0" cap="none" spc="0" normalizeH="0" baseline="0" noProof="0" dirty="0">
                <a:ln>
                  <a:noFill/>
                </a:ln>
                <a:solidFill>
                  <a:srgbClr val="000000"/>
                </a:solidFill>
                <a:effectLst/>
                <a:uLnTx/>
                <a:uFillTx/>
                <a:latin typeface="Segoe UI" panose="020B0502040204020203" pitchFamily="34" charset="0"/>
                <a:ea typeface="等线" panose="02010600030101010101" pitchFamily="2" charset="-122"/>
                <a:cs typeface="微软雅黑" panose="020B0503020204020204" pitchFamily="34" charset="-122"/>
              </a:rPr>
              <a:t>某车间发生火灾，有可能引起大爆炸。</a:t>
            </a:r>
          </a:p>
          <a:p>
            <a:pPr marL="342900" marR="0" lvl="0" indent="-342900" algn="l" defTabSz="914400" rtl="0" eaLnBrk="0" fontAlgn="base" latinLnBrk="0" hangingPunct="0">
              <a:lnSpc>
                <a:spcPct val="80000"/>
              </a:lnSpc>
              <a:spcBef>
                <a:spcPct val="20000"/>
              </a:spcBef>
              <a:spcAft>
                <a:spcPct val="0"/>
              </a:spcAft>
              <a:buClrTx/>
              <a:buSzTx/>
              <a:buFontTx/>
              <a:buChar char="•"/>
              <a:defRPr/>
            </a:pPr>
            <a:endParaRPr kumimoji="0" lang="en-US" altLang="zh-CN" sz="2600" b="0" i="0" u="none" strike="noStrike" kern="0" cap="none" spc="0" normalizeH="0" baseline="0" noProof="0" dirty="0">
              <a:ln>
                <a:noFill/>
              </a:ln>
              <a:solidFill>
                <a:schemeClr val="tx1"/>
              </a:solidFill>
              <a:effectLst/>
              <a:uLnTx/>
              <a:uFillTx/>
              <a:latin typeface="Segoe UI" panose="020B0502040204020203" pitchFamily="34" charset="0"/>
              <a:ea typeface="等线" panose="02010600030101010101" pitchFamily="2" charset="-122"/>
              <a:cs typeface="微软雅黑" panose="020B0503020204020204" pitchFamily="34" charset="-122"/>
            </a:endParaRPr>
          </a:p>
        </p:txBody>
      </p:sp>
      <p:sp>
        <p:nvSpPr>
          <p:cNvPr id="59394" name="Rectangle 2"/>
          <p:cNvSpPr>
            <a:spLocks noGrp="1"/>
          </p:cNvSpPr>
          <p:nvPr/>
        </p:nvSpPr>
        <p:spPr>
          <a:xfrm>
            <a:off x="4149725" y="1362075"/>
            <a:ext cx="38925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应急救援管理</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ext Box 2"/>
          <p:cNvSpPr txBox="1"/>
          <p:nvPr/>
        </p:nvSpPr>
        <p:spPr>
          <a:xfrm>
            <a:off x="622935" y="2132648"/>
            <a:ext cx="11061700" cy="3538537"/>
          </a:xfrm>
          <a:prstGeom prst="rect">
            <a:avLst/>
          </a:prstGeom>
          <a:solidFill>
            <a:schemeClr val="bg1"/>
          </a:solidFill>
          <a:ln w="9525">
            <a:noFill/>
          </a:ln>
        </p:spPr>
        <p:txBody>
          <a:bodyPr anchor="t">
            <a:spAutoFit/>
          </a:bodyPr>
          <a:lstStyle/>
          <a:p>
            <a:pPr>
              <a:spcBef>
                <a:spcPct val="50000"/>
              </a:spcBef>
              <a:buSzPct val="100000"/>
              <a:buFont typeface="Wingdings" panose="05000000000000000000" pitchFamily="2" charset="2"/>
              <a:buChar char="Ø"/>
            </a:pPr>
            <a:r>
              <a:rPr lang="zh-CN" altLang="en-US" sz="3200" b="1" dirty="0">
                <a:solidFill>
                  <a:srgbClr val="FF0000"/>
                </a:solidFill>
                <a:latin typeface="Segoe UI" panose="020B0502040204020203" pitchFamily="34" charset="0"/>
                <a:ea typeface="等线" panose="02010600030101010101" pitchFamily="2" charset="-122"/>
              </a:rPr>
              <a:t>术语和定义</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应急预案</a:t>
            </a:r>
            <a:endParaRPr lang="en-US" altLang="zh-CN" sz="2400" b="1" u="sng" dirty="0">
              <a:solidFill>
                <a:srgbClr val="0000FF"/>
              </a:solidFill>
              <a:latin typeface="Segoe UI" panose="020B0502040204020203" pitchFamily="34" charset="0"/>
              <a:ea typeface="等线" panose="02010600030101010101" pitchFamily="2" charset="-122"/>
            </a:endParaRPr>
          </a:p>
          <a:p>
            <a:pPr algn="just">
              <a:spcBef>
                <a:spcPct val="50000"/>
              </a:spcBef>
            </a:pPr>
            <a:r>
              <a:rPr lang="zh-CN" altLang="en-US" sz="2400" b="1" dirty="0">
                <a:solidFill>
                  <a:srgbClr val="0000FF"/>
                </a:solidFill>
                <a:latin typeface="Segoe UI" panose="020B0502040204020203" pitchFamily="34" charset="0"/>
                <a:ea typeface="等线" panose="02010600030101010101" pitchFamily="2" charset="-122"/>
              </a:rPr>
              <a:t>是针对可能发生的事故，为迅速、有序地开展应急行动而预先制定的行动方案。</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应急准备</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针对可能发生的事故，为迅速、科学、有序地开展应急行动而预先进行的思想准备、组织准备和物资准备。</a:t>
            </a:r>
            <a:endParaRPr lang="en-US" altLang="zh-CN" sz="2400" b="1" u="sng" dirty="0">
              <a:solidFill>
                <a:srgbClr val="0000FF"/>
              </a:solidFill>
              <a:latin typeface="Segoe UI" panose="020B0502040204020203" pitchFamily="34" charset="0"/>
              <a:ea typeface="等线" panose="02010600030101010101" pitchFamily="2" charset="-122"/>
            </a:endParaRPr>
          </a:p>
          <a:p>
            <a:endParaRPr lang="zh-CN" altLang="en-US" sz="2400" dirty="0">
              <a:latin typeface="Segoe UI" panose="020B0502040204020203" pitchFamily="34" charset="0"/>
              <a:ea typeface="等线" panose="02010600030101010101" pitchFamily="2" charset="-122"/>
            </a:endParaRPr>
          </a:p>
        </p:txBody>
      </p:sp>
      <p:sp>
        <p:nvSpPr>
          <p:cNvPr id="29698" name="Rectangle 2"/>
          <p:cNvSpPr>
            <a:spLocks noGrp="1"/>
          </p:cNvSpPr>
          <p:nvPr>
            <p:ph type="title"/>
          </p:nvPr>
        </p:nvSpPr>
        <p:spPr>
          <a:xfrm>
            <a:off x="3386138" y="1235075"/>
            <a:ext cx="4500562" cy="836613"/>
          </a:xfrm>
          <a:prstGeom prst="rect">
            <a:avLst/>
          </a:prstGeom>
          <a:noFill/>
          <a:ln w="9525">
            <a:noFill/>
          </a:ln>
        </p:spPr>
        <p:txBody>
          <a:bodyPr anchor="ctr"/>
          <a:lstStyle/>
          <a:p>
            <a:r>
              <a:rPr lang="zh-CN" altLang="en-US" sz="4000" dirty="0">
                <a:solidFill>
                  <a:schemeClr val="tx1"/>
                </a:solidFill>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p:cNvSpPr>
          <p:nvPr>
            <p:ph type="body" idx="4294967295"/>
          </p:nvPr>
        </p:nvSpPr>
        <p:spPr>
          <a:xfrm>
            <a:off x="591185" y="908050"/>
            <a:ext cx="10968355" cy="5516880"/>
          </a:xfrm>
        </p:spPr>
        <p:txBody>
          <a:bodyPr wrap="square" lIns="91440" tIns="45720" rIns="91440" bIns="45720" anchor="t"/>
          <a:lstStyle/>
          <a:p>
            <a:pPr algn="ctr">
              <a:buNone/>
            </a:pPr>
            <a:r>
              <a:rPr lang="zh-CN" altLang="zh-CN" sz="3600" dirty="0">
                <a:latin typeface="Segoe UI" panose="020B0502040204020203" pitchFamily="34" charset="0"/>
                <a:ea typeface="等线" panose="02010600030101010101" pitchFamily="2" charset="-122"/>
              </a:rPr>
              <a:t>各类事故应急处置要点</a:t>
            </a:r>
          </a:p>
          <a:p>
            <a:pPr algn="ctr">
              <a:buNone/>
            </a:pPr>
            <a:endParaRPr lang="zh-CN" altLang="zh-CN" sz="3600" dirty="0">
              <a:latin typeface="Segoe UI" panose="020B0502040204020203" pitchFamily="34" charset="0"/>
              <a:ea typeface="等线" panose="02010600030101010101" pitchFamily="2" charset="-122"/>
            </a:endParaRPr>
          </a:p>
          <a:p>
            <a:r>
              <a:rPr lang="zh-CN" altLang="zh-CN" sz="2400" b="1" dirty="0">
                <a:latin typeface="Segoe UI" panose="020B0502040204020203" pitchFamily="34" charset="0"/>
                <a:ea typeface="等线" panose="02010600030101010101" pitchFamily="2" charset="-122"/>
              </a:rPr>
              <a:t>（一）人身伤害事故处置要点</a:t>
            </a:r>
          </a:p>
          <a:p>
            <a:r>
              <a:rPr lang="en-US" altLang="zh-CN" sz="2400" dirty="0">
                <a:latin typeface="Segoe UI" panose="020B0502040204020203" pitchFamily="34" charset="0"/>
                <a:ea typeface="等线" panose="02010600030101010101" pitchFamily="2" charset="-122"/>
              </a:rPr>
              <a:t>1.</a:t>
            </a:r>
            <a:r>
              <a:rPr lang="zh-CN" altLang="zh-CN" sz="2400" dirty="0">
                <a:solidFill>
                  <a:srgbClr val="FF0000"/>
                </a:solidFill>
                <a:latin typeface="Segoe UI" panose="020B0502040204020203" pitchFamily="34" charset="0"/>
                <a:ea typeface="等线" panose="02010600030101010101" pitchFamily="2" charset="-122"/>
              </a:rPr>
              <a:t>采取急救措施，迅速联系救护车辆，以最快的方式将伤员送医院救治。</a:t>
            </a:r>
            <a:endParaRPr lang="en-US" altLang="zh-CN" sz="2400" dirty="0">
              <a:solidFill>
                <a:srgbClr val="FF0000"/>
              </a:solidFill>
              <a:latin typeface="Segoe UI" panose="020B0502040204020203" pitchFamily="34" charset="0"/>
              <a:ea typeface="等线" panose="02010600030101010101" pitchFamily="2" charset="-122"/>
            </a:endParaRPr>
          </a:p>
          <a:p>
            <a:r>
              <a:rPr lang="en-US" altLang="zh-CN" sz="2400" dirty="0">
                <a:latin typeface="Segoe UI" panose="020B0502040204020203" pitchFamily="34" charset="0"/>
                <a:ea typeface="等线" panose="02010600030101010101" pitchFamily="2" charset="-122"/>
              </a:rPr>
              <a:t>2.</a:t>
            </a:r>
            <a:r>
              <a:rPr lang="zh-CN" altLang="zh-CN" sz="2400" dirty="0">
                <a:latin typeface="Segoe UI" panose="020B0502040204020203" pitchFamily="34" charset="0"/>
                <a:ea typeface="等线" panose="02010600030101010101" pitchFamily="2" charset="-122"/>
              </a:rPr>
              <a:t>报警时要讲清楚</a:t>
            </a:r>
            <a:r>
              <a:rPr lang="zh-CN" altLang="zh-CN" sz="2400" u="sng" dirty="0">
                <a:latin typeface="Segoe UI" panose="020B0502040204020203" pitchFamily="34" charset="0"/>
                <a:ea typeface="等线" panose="02010600030101010101" pitchFamily="2" charset="-122"/>
              </a:rPr>
              <a:t>单位名称、具体地址、报警人姓名及联系电话</a:t>
            </a:r>
            <a:r>
              <a:rPr lang="zh-CN" altLang="zh-CN" sz="2400" dirty="0">
                <a:latin typeface="Segoe UI" panose="020B0502040204020203" pitchFamily="34" charset="0"/>
                <a:ea typeface="等线" panose="02010600030101010101" pitchFamily="2" charset="-122"/>
              </a:rPr>
              <a:t>。报警后，要派人到主要路口接应、引导救援人员和车辆及时到达事故现场。</a:t>
            </a:r>
          </a:p>
          <a:p>
            <a:r>
              <a:rPr lang="en-US" altLang="zh-CN" sz="2400" dirty="0">
                <a:latin typeface="Segoe UI" panose="020B0502040204020203" pitchFamily="34" charset="0"/>
                <a:ea typeface="等线" panose="02010600030101010101" pitchFamily="2" charset="-122"/>
              </a:rPr>
              <a:t>3.</a:t>
            </a:r>
            <a:r>
              <a:rPr lang="zh-CN" altLang="zh-CN" sz="2400" dirty="0">
                <a:latin typeface="Segoe UI" panose="020B0502040204020203" pitchFamily="34" charset="0"/>
                <a:ea typeface="等线" panose="02010600030101010101" pitchFamily="2" charset="-122"/>
              </a:rPr>
              <a:t>事故现场急救常识</a:t>
            </a:r>
          </a:p>
          <a:p>
            <a:r>
              <a:rPr lang="zh-CN" altLang="zh-CN" sz="2400" u="sng" dirty="0">
                <a:latin typeface="Segoe UI" panose="020B0502040204020203" pitchFamily="34" charset="0"/>
                <a:ea typeface="等线" panose="02010600030101010101" pitchFamily="2" charset="-122"/>
              </a:rPr>
              <a:t>急救原则：先救命，后治伤。</a:t>
            </a:r>
          </a:p>
          <a:p>
            <a:r>
              <a:rPr lang="zh-CN" altLang="zh-CN" sz="2400" u="sng" dirty="0">
                <a:latin typeface="Segoe UI" panose="020B0502040204020203" pitchFamily="34" charset="0"/>
                <a:ea typeface="等线" panose="02010600030101010101" pitchFamily="2" charset="-122"/>
              </a:rPr>
              <a:t>急救步骤：止血、包扎、固定、救运。</a:t>
            </a:r>
            <a:endParaRPr lang="zh-CN" altLang="zh-CN" sz="2400" dirty="0">
              <a:solidFill>
                <a:srgbClr val="FF0000"/>
              </a:solidFill>
              <a:latin typeface="Segoe UI" panose="020B0502040204020203" pitchFamily="34" charset="0"/>
              <a:ea typeface="等线" panose="02010600030101010101" pitchFamily="2" charset="-122"/>
            </a:endParaRPr>
          </a:p>
          <a:p>
            <a:pPr>
              <a:buNone/>
            </a:pPr>
            <a:endParaRPr lang="zh-CN" altLang="zh-CN" sz="3600" dirty="0">
              <a:latin typeface="Segoe UI" panose="020B0502040204020203" pitchFamily="34" charset="0"/>
              <a:ea typeface="等线" panose="02010600030101010101" pitchFamily="2" charset="-122"/>
            </a:endParaRPr>
          </a:p>
          <a:p>
            <a:pPr>
              <a:buNone/>
            </a:pPr>
            <a:r>
              <a:rPr lang="en-US" altLang="zh-CN" sz="3600" dirty="0">
                <a:latin typeface="Segoe UI" panose="020B0502040204020203" pitchFamily="34" charset="0"/>
                <a:ea typeface="等线" panose="02010600030101010101" pitchFamily="2" charset="-122"/>
              </a:rPr>
              <a:t> </a:t>
            </a:r>
            <a:endParaRPr lang="zh-CN" altLang="zh-CN" sz="3600" dirty="0">
              <a:latin typeface="Segoe UI" panose="020B0502040204020203" pitchFamily="34" charset="0"/>
              <a:ea typeface="等线" panose="02010600030101010101" pitchFamily="2" charset="-122"/>
            </a:endParaRPr>
          </a:p>
          <a:p>
            <a:pPr>
              <a:buNone/>
            </a:pPr>
            <a:endParaRPr lang="zh-CN" altLang="zh-CN" sz="3600" dirty="0">
              <a:solidFill>
                <a:srgbClr val="FF0000"/>
              </a:solidFill>
              <a:latin typeface="Segoe UI" panose="020B0502040204020203" pitchFamily="34" charset="0"/>
              <a:ea typeface="等线" panose="02010600030101010101" pitchFamily="2" charset="-122"/>
            </a:endParaRPr>
          </a:p>
          <a:p>
            <a:endParaRPr lang="zh-CN" altLang="zh-CN" sz="3600" dirty="0">
              <a:latin typeface="Segoe UI" panose="020B0502040204020203" pitchFamily="34" charset="0"/>
              <a:ea typeface="等线" panose="02010600030101010101" pitchFamily="2" charset="-122"/>
            </a:endParaRPr>
          </a:p>
          <a:p>
            <a:pPr>
              <a:buNone/>
            </a:pPr>
            <a:endParaRPr lang="zh-CN" altLang="zh-CN" sz="3600" dirty="0">
              <a:solidFill>
                <a:srgbClr val="FF0000"/>
              </a:solidFill>
              <a:latin typeface="Segoe UI" panose="020B0502040204020203" pitchFamily="34" charset="0"/>
              <a:ea typeface="等线" panose="02010600030101010101" pitchFamily="2" charset="-122"/>
            </a:endParaRPr>
          </a:p>
          <a:p>
            <a:pPr>
              <a:buNone/>
            </a:pPr>
            <a:endParaRPr lang="en-US" altLang="zh-CN" sz="4000" b="1" dirty="0">
              <a:latin typeface="Segoe UI" panose="020B0502040204020203" pitchFamily="34" charset="0"/>
              <a:ea typeface="等线" panose="02010600030101010101" pitchFamily="2" charset="-122"/>
            </a:endParaRPr>
          </a:p>
          <a:p>
            <a:endParaRPr lang="en-US" altLang="zh-CN" sz="4000" b="1" dirty="0">
              <a:latin typeface="Segoe UI" panose="020B0502040204020203" pitchFamily="34" charset="0"/>
              <a:ea typeface="等线" panose="02010600030101010101" pitchFamily="2" charset="-122"/>
            </a:endParaRPr>
          </a:p>
        </p:txBody>
      </p:sp>
    </p:spTree>
  </p:cSld>
  <p:clrMapOvr>
    <a:masterClrMapping/>
  </p:clrMapOvr>
  <p:transition spd="med">
    <p:strips dir="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p:cNvSpPr>
          <p:nvPr>
            <p:ph type="body" idx="4294967295"/>
          </p:nvPr>
        </p:nvSpPr>
        <p:spPr>
          <a:xfrm>
            <a:off x="990600" y="981075"/>
            <a:ext cx="10196830" cy="5678805"/>
          </a:xfrm>
        </p:spPr>
        <p:txBody>
          <a:bodyPr wrap="square" lIns="91440" tIns="45720" rIns="91440" bIns="45720" anchor="t"/>
          <a:lstStyle/>
          <a:p>
            <a:r>
              <a:rPr lang="zh-CN" altLang="zh-CN" sz="2400" b="1" dirty="0">
                <a:latin typeface="Segoe UI" panose="020B0502040204020203" pitchFamily="34" charset="0"/>
                <a:ea typeface="等线" panose="02010600030101010101" pitchFamily="2" charset="-122"/>
              </a:rPr>
              <a:t>（二）触电事故处置要点</a:t>
            </a:r>
          </a:p>
          <a:p>
            <a:r>
              <a:rPr lang="en-US" altLang="zh-CN" sz="2400" dirty="0">
                <a:latin typeface="Segoe UI" panose="020B0502040204020203" pitchFamily="34" charset="0"/>
                <a:ea typeface="等线" panose="02010600030101010101" pitchFamily="2" charset="-122"/>
              </a:rPr>
              <a:t>1.</a:t>
            </a:r>
            <a:r>
              <a:rPr lang="zh-CN" altLang="zh-CN" sz="2400" dirty="0">
                <a:latin typeface="Segoe UI" panose="020B0502040204020203" pitchFamily="34" charset="0"/>
                <a:ea typeface="等线" panose="02010600030101010101" pitchFamily="2" charset="-122"/>
              </a:rPr>
              <a:t>立即关闭电源或用木材等绝缘物把电线自触电者身上拨开。</a:t>
            </a:r>
          </a:p>
          <a:p>
            <a:r>
              <a:rPr lang="en-US" altLang="zh-CN" sz="2400" dirty="0">
                <a:latin typeface="Segoe UI" panose="020B0502040204020203" pitchFamily="34" charset="0"/>
                <a:ea typeface="等线" panose="02010600030101010101" pitchFamily="2" charset="-122"/>
              </a:rPr>
              <a:t>2.</a:t>
            </a:r>
            <a:r>
              <a:rPr lang="zh-CN" altLang="zh-CN" sz="2400" dirty="0">
                <a:latin typeface="Segoe UI" panose="020B0502040204020203" pitchFamily="34" charset="0"/>
                <a:ea typeface="等线" panose="02010600030101010101" pitchFamily="2" charset="-122"/>
              </a:rPr>
              <a:t>进行抢救时，注意勿直接接触触电者。</a:t>
            </a:r>
          </a:p>
          <a:p>
            <a:r>
              <a:rPr lang="en-US" altLang="zh-CN" sz="2400" dirty="0">
                <a:latin typeface="Segoe UI" panose="020B0502040204020203" pitchFamily="34" charset="0"/>
                <a:ea typeface="等线" panose="02010600030101010101" pitchFamily="2" charset="-122"/>
              </a:rPr>
              <a:t>3.</a:t>
            </a:r>
            <a:r>
              <a:rPr lang="zh-CN" altLang="zh-CN" sz="2400" dirty="0">
                <a:latin typeface="Segoe UI" panose="020B0502040204020203" pitchFamily="34" charset="0"/>
                <a:ea typeface="等线" panose="02010600030101010101" pitchFamily="2" charset="-122"/>
              </a:rPr>
              <a:t>若触电者在高处，使其脱离电源时要有防止高空坠落的措施。</a:t>
            </a:r>
            <a:endParaRPr lang="en-US" altLang="zh-CN" sz="2400" dirty="0">
              <a:latin typeface="Segoe UI" panose="020B0502040204020203" pitchFamily="34" charset="0"/>
              <a:ea typeface="等线" panose="02010600030101010101" pitchFamily="2" charset="-122"/>
            </a:endParaRPr>
          </a:p>
          <a:p>
            <a:r>
              <a:rPr lang="zh-CN" altLang="zh-CN" sz="2400" b="1" dirty="0">
                <a:latin typeface="Segoe UI" panose="020B0502040204020203" pitchFamily="34" charset="0"/>
                <a:ea typeface="等线" panose="02010600030101010101" pitchFamily="2" charset="-122"/>
              </a:rPr>
              <a:t>（三）</a:t>
            </a:r>
            <a:r>
              <a:rPr lang="zh-CN" altLang="en-US" sz="2400" b="1" dirty="0">
                <a:latin typeface="Segoe UI" panose="020B0502040204020203" pitchFamily="34" charset="0"/>
                <a:ea typeface="等线" panose="02010600030101010101" pitchFamily="2" charset="-122"/>
              </a:rPr>
              <a:t>火灾事故处置要点</a:t>
            </a:r>
          </a:p>
          <a:p>
            <a:r>
              <a:rPr lang="en-US" altLang="zh-CN" sz="2400" dirty="0">
                <a:latin typeface="Segoe UI" panose="020B0502040204020203" pitchFamily="34" charset="0"/>
                <a:ea typeface="等线" panose="02010600030101010101" pitchFamily="2" charset="-122"/>
              </a:rPr>
              <a:t>1.</a:t>
            </a:r>
            <a:r>
              <a:rPr lang="zh-CN" altLang="en-US" sz="2400" dirty="0">
                <a:latin typeface="Segoe UI" panose="020B0502040204020203" pitchFamily="34" charset="0"/>
                <a:ea typeface="等线" panose="02010600030101010101" pitchFamily="2" charset="-122"/>
              </a:rPr>
              <a:t>首先切断火源，查清着火材料、火势等情况，立即拨打火警电话报警。</a:t>
            </a:r>
          </a:p>
          <a:p>
            <a:r>
              <a:rPr lang="en-US" altLang="zh-CN" sz="2400" dirty="0">
                <a:latin typeface="Segoe UI" panose="020B0502040204020203" pitchFamily="34" charset="0"/>
                <a:ea typeface="等线" panose="02010600030101010101" pitchFamily="2" charset="-122"/>
              </a:rPr>
              <a:t>2.</a:t>
            </a:r>
            <a:r>
              <a:rPr lang="zh-CN" altLang="en-US" sz="2400" dirty="0">
                <a:latin typeface="Segoe UI" panose="020B0502040204020203" pitchFamily="34" charset="0"/>
                <a:ea typeface="等线" panose="02010600030101010101" pitchFamily="2" charset="-122"/>
              </a:rPr>
              <a:t>指派人员在路口为消防车引路。</a:t>
            </a:r>
            <a:endParaRPr lang="en-US" altLang="zh-CN" sz="2400" dirty="0">
              <a:latin typeface="Segoe UI" panose="020B0502040204020203" pitchFamily="34" charset="0"/>
              <a:ea typeface="等线" panose="02010600030101010101" pitchFamily="2" charset="-122"/>
            </a:endParaRPr>
          </a:p>
          <a:p>
            <a:r>
              <a:rPr lang="en-US" altLang="zh-CN" sz="2400" dirty="0">
                <a:latin typeface="Segoe UI" panose="020B0502040204020203" pitchFamily="34" charset="0"/>
                <a:ea typeface="等线" panose="02010600030101010101" pitchFamily="2" charset="-122"/>
              </a:rPr>
              <a:t>3.</a:t>
            </a:r>
            <a:r>
              <a:rPr lang="zh-CN" altLang="zh-CN" sz="2400" u="sng" dirty="0">
                <a:latin typeface="Segoe UI" panose="020B0502040204020203" pitchFamily="34" charset="0"/>
                <a:ea typeface="等线" panose="02010600030101010101" pitchFamily="2" charset="-122"/>
              </a:rPr>
              <a:t>初期火灾，根据燃烧物性质，可使用干粉灭火器、水、沙土等器材进行扑救。若有人员被困时，应以解救被困人员为第一要务</a:t>
            </a:r>
            <a:r>
              <a:rPr lang="zh-CN" altLang="zh-CN" sz="2400" dirty="0">
                <a:latin typeface="Segoe UI" panose="020B0502040204020203" pitchFamily="34" charset="0"/>
                <a:ea typeface="等线" panose="02010600030101010101" pitchFamily="2" charset="-122"/>
              </a:rPr>
              <a:t>。</a:t>
            </a:r>
          </a:p>
          <a:p>
            <a:r>
              <a:rPr lang="en-US" altLang="zh-CN" sz="2400" dirty="0">
                <a:latin typeface="Segoe UI" panose="020B0502040204020203" pitchFamily="34" charset="0"/>
                <a:ea typeface="等线" panose="02010600030101010101" pitchFamily="2" charset="-122"/>
              </a:rPr>
              <a:t>4.</a:t>
            </a:r>
            <a:r>
              <a:rPr lang="zh-CN" altLang="zh-CN" sz="2400" u="sng" dirty="0">
                <a:latin typeface="Segoe UI" panose="020B0502040204020203" pitchFamily="34" charset="0"/>
                <a:ea typeface="等线" panose="02010600030101010101" pitchFamily="2" charset="-122"/>
              </a:rPr>
              <a:t>当火势蔓延时，现场人员必须撤离至安全地带，等待专业消防队灭火，不得逗留或继续灭火。</a:t>
            </a:r>
          </a:p>
          <a:p>
            <a:r>
              <a:rPr lang="en-US" altLang="zh-CN" sz="2400" dirty="0">
                <a:latin typeface="Segoe UI" panose="020B0502040204020203" pitchFamily="34" charset="0"/>
                <a:ea typeface="等线" panose="02010600030101010101" pitchFamily="2" charset="-122"/>
              </a:rPr>
              <a:t>5.</a:t>
            </a:r>
            <a:r>
              <a:rPr lang="zh-CN" altLang="zh-CN" sz="2400" u="sng" dirty="0">
                <a:latin typeface="Segoe UI" panose="020B0502040204020203" pitchFamily="34" charset="0"/>
                <a:ea typeface="等线" panose="02010600030101010101" pitchFamily="2" charset="-122"/>
              </a:rPr>
              <a:t>灭火后，要安排专人认真检查余烬，防止复燃。</a:t>
            </a:r>
            <a:endParaRPr lang="en-US" altLang="zh-CN" sz="2400" u="sng" dirty="0">
              <a:latin typeface="Segoe UI" panose="020B0502040204020203" pitchFamily="34" charset="0"/>
              <a:ea typeface="等线" panose="02010600030101010101" pitchFamily="2" charset="-122"/>
            </a:endParaRPr>
          </a:p>
          <a:p>
            <a:endParaRPr lang="zh-CN" altLang="en-US" sz="2400" dirty="0">
              <a:latin typeface="Segoe UI" panose="020B0502040204020203" pitchFamily="34" charset="0"/>
              <a:ea typeface="等线" panose="02010600030101010101" pitchFamily="2" charset="-122"/>
            </a:endParaRPr>
          </a:p>
          <a:p>
            <a:endParaRPr lang="zh-CN" altLang="zh-CN" sz="3600" dirty="0">
              <a:solidFill>
                <a:srgbClr val="FF0000"/>
              </a:solidFill>
              <a:latin typeface="Segoe UI" panose="020B0502040204020203" pitchFamily="34" charset="0"/>
              <a:ea typeface="等线" panose="02010600030101010101" pitchFamily="2" charset="-122"/>
            </a:endParaRPr>
          </a:p>
          <a:p>
            <a:endParaRPr lang="zh-CN" altLang="zh-CN" sz="3600" dirty="0">
              <a:latin typeface="Segoe UI" panose="020B0502040204020203" pitchFamily="34" charset="0"/>
              <a:ea typeface="等线" panose="02010600030101010101" pitchFamily="2" charset="-122"/>
            </a:endParaRPr>
          </a:p>
          <a:p>
            <a:pPr>
              <a:buNone/>
            </a:pPr>
            <a:endParaRPr lang="zh-CN" altLang="zh-CN" sz="3600" dirty="0">
              <a:solidFill>
                <a:srgbClr val="FF0000"/>
              </a:solidFill>
              <a:latin typeface="Segoe UI" panose="020B0502040204020203" pitchFamily="34" charset="0"/>
              <a:ea typeface="等线" panose="02010600030101010101" pitchFamily="2" charset="-122"/>
            </a:endParaRPr>
          </a:p>
          <a:p>
            <a:pPr>
              <a:buNone/>
            </a:pPr>
            <a:endParaRPr lang="en-US" altLang="zh-CN" sz="4000" b="1" dirty="0">
              <a:latin typeface="Segoe UI" panose="020B0502040204020203" pitchFamily="34" charset="0"/>
              <a:ea typeface="等线" panose="02010600030101010101" pitchFamily="2" charset="-122"/>
            </a:endParaRPr>
          </a:p>
          <a:p>
            <a:endParaRPr lang="en-US" altLang="zh-CN" sz="4000" b="1" dirty="0">
              <a:latin typeface="Segoe UI" panose="020B0502040204020203" pitchFamily="34" charset="0"/>
              <a:ea typeface="等线" panose="02010600030101010101" pitchFamily="2" charset="-122"/>
            </a:endParaRPr>
          </a:p>
        </p:txBody>
      </p:sp>
    </p:spTree>
  </p:cSld>
  <p:clrMapOvr>
    <a:masterClrMapping/>
  </p:clrMapOvr>
  <p:transition spd="med">
    <p:strips dir="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p:cNvSpPr>
          <p:nvPr>
            <p:ph type="body" idx="4294967295"/>
          </p:nvPr>
        </p:nvSpPr>
        <p:spPr>
          <a:xfrm>
            <a:off x="730885" y="981075"/>
            <a:ext cx="10785475" cy="5449570"/>
          </a:xfrm>
        </p:spPr>
        <p:txBody>
          <a:bodyPr wrap="square" lIns="91440" tIns="45720" rIns="91440" bIns="45720" anchor="t"/>
          <a:lstStyle/>
          <a:p>
            <a:r>
              <a:rPr lang="zh-CN" altLang="en-US" sz="2000" b="1" dirty="0">
                <a:latin typeface="Segoe UI" panose="020B0502040204020203" pitchFamily="34" charset="0"/>
                <a:ea typeface="等线" panose="02010600030101010101" pitchFamily="2" charset="-122"/>
              </a:rPr>
              <a:t>（四）</a:t>
            </a:r>
            <a:r>
              <a:rPr lang="zh-CN" altLang="zh-CN" sz="2000" b="1" dirty="0">
                <a:latin typeface="Segoe UI" panose="020B0502040204020203" pitchFamily="34" charset="0"/>
                <a:ea typeface="等线" panose="02010600030101010101" pitchFamily="2" charset="-122"/>
              </a:rPr>
              <a:t>特种设备事故处置要点</a:t>
            </a:r>
          </a:p>
          <a:p>
            <a:r>
              <a:rPr lang="en-US" altLang="zh-CN" sz="2000" dirty="0">
                <a:latin typeface="Segoe UI" panose="020B0502040204020203" pitchFamily="34" charset="0"/>
                <a:ea typeface="等线" panose="02010600030101010101" pitchFamily="2" charset="-122"/>
              </a:rPr>
              <a:t>1.</a:t>
            </a:r>
            <a:r>
              <a:rPr lang="zh-CN" altLang="zh-CN" sz="2000" dirty="0">
                <a:latin typeface="Segoe UI" panose="020B0502040204020203" pitchFamily="34" charset="0"/>
                <a:ea typeface="等线" panose="02010600030101010101" pitchFamily="2" charset="-122"/>
              </a:rPr>
              <a:t>切断电源、排空压力。</a:t>
            </a:r>
          </a:p>
          <a:p>
            <a:r>
              <a:rPr lang="en-US" altLang="zh-CN" sz="2000" dirty="0">
                <a:latin typeface="Segoe UI" panose="020B0502040204020203" pitchFamily="34" charset="0"/>
                <a:ea typeface="等线" panose="02010600030101010101" pitchFamily="2" charset="-122"/>
              </a:rPr>
              <a:t>2.</a:t>
            </a:r>
            <a:r>
              <a:rPr lang="zh-CN" altLang="zh-CN" sz="2000" dirty="0">
                <a:latin typeface="Segoe UI" panose="020B0502040204020203" pitchFamily="34" charset="0"/>
                <a:ea typeface="等线" panose="02010600030101010101" pitchFamily="2" charset="-122"/>
              </a:rPr>
              <a:t>救治伤员。</a:t>
            </a:r>
          </a:p>
          <a:p>
            <a:r>
              <a:rPr lang="en-US" altLang="zh-CN" sz="2000" dirty="0">
                <a:latin typeface="Segoe UI" panose="020B0502040204020203" pitchFamily="34" charset="0"/>
                <a:ea typeface="等线" panose="02010600030101010101" pitchFamily="2" charset="-122"/>
              </a:rPr>
              <a:t>3.</a:t>
            </a:r>
            <a:r>
              <a:rPr lang="zh-CN" altLang="zh-CN" sz="2000" dirty="0">
                <a:latin typeface="Segoe UI" panose="020B0502040204020203" pitchFamily="34" charset="0"/>
                <a:ea typeface="等线" panose="02010600030101010101" pitchFamily="2" charset="-122"/>
              </a:rPr>
              <a:t>对周围设备、管道、电缆等防护处理后复救。</a:t>
            </a:r>
          </a:p>
          <a:p>
            <a:r>
              <a:rPr lang="zh-CN" altLang="zh-CN" sz="2000" b="1" dirty="0">
                <a:latin typeface="Segoe UI" panose="020B0502040204020203" pitchFamily="34" charset="0"/>
                <a:ea typeface="等线" panose="02010600030101010101" pitchFamily="2" charset="-122"/>
              </a:rPr>
              <a:t>（</a:t>
            </a:r>
            <a:r>
              <a:rPr lang="zh-CN" altLang="en-US" sz="2000" b="1" dirty="0">
                <a:latin typeface="Segoe UI" panose="020B0502040204020203" pitchFamily="34" charset="0"/>
                <a:ea typeface="等线" panose="02010600030101010101" pitchFamily="2" charset="-122"/>
              </a:rPr>
              <a:t>五</a:t>
            </a:r>
            <a:r>
              <a:rPr lang="zh-CN" altLang="zh-CN" sz="2000" b="1" dirty="0">
                <a:latin typeface="Segoe UI" panose="020B0502040204020203" pitchFamily="34" charset="0"/>
                <a:ea typeface="等线" panose="02010600030101010101" pitchFamily="2" charset="-122"/>
              </a:rPr>
              <a:t>）中暑事故处置要点</a:t>
            </a:r>
          </a:p>
          <a:p>
            <a:r>
              <a:rPr lang="en-US" altLang="zh-CN" sz="2000" dirty="0">
                <a:latin typeface="Segoe UI" panose="020B0502040204020203" pitchFamily="34" charset="0"/>
                <a:ea typeface="等线" panose="02010600030101010101" pitchFamily="2" charset="-122"/>
              </a:rPr>
              <a:t>1.</a:t>
            </a:r>
            <a:r>
              <a:rPr lang="zh-CN" altLang="zh-CN" sz="2000" dirty="0">
                <a:latin typeface="Segoe UI" panose="020B0502040204020203" pitchFamily="34" charset="0"/>
                <a:ea typeface="等线" panose="02010600030101010101" pitchFamily="2" charset="-122"/>
              </a:rPr>
              <a:t>合理安排作业时间，避免或减少高温时段室外作业。</a:t>
            </a:r>
          </a:p>
          <a:p>
            <a:r>
              <a:rPr lang="en-US" altLang="zh-CN" sz="2000" dirty="0">
                <a:latin typeface="Segoe UI" panose="020B0502040204020203" pitchFamily="34" charset="0"/>
                <a:ea typeface="等线" panose="02010600030101010101" pitchFamily="2" charset="-122"/>
              </a:rPr>
              <a:t>2.</a:t>
            </a:r>
            <a:r>
              <a:rPr lang="zh-CN" altLang="zh-CN" sz="2000" dirty="0">
                <a:latin typeface="Segoe UI" panose="020B0502040204020203" pitchFamily="34" charset="0"/>
                <a:ea typeface="等线" panose="02010600030101010101" pitchFamily="2" charset="-122"/>
              </a:rPr>
              <a:t>配发防暑降温药品和饮品。</a:t>
            </a:r>
          </a:p>
          <a:p>
            <a:r>
              <a:rPr lang="en-US" altLang="zh-CN" sz="2000" dirty="0">
                <a:latin typeface="Segoe UI" panose="020B0502040204020203" pitchFamily="34" charset="0"/>
                <a:ea typeface="等线" panose="02010600030101010101" pitchFamily="2" charset="-122"/>
              </a:rPr>
              <a:t>3.</a:t>
            </a:r>
            <a:r>
              <a:rPr lang="zh-CN" altLang="zh-CN" sz="2000" dirty="0">
                <a:latin typeface="Segoe UI" panose="020B0502040204020203" pitchFamily="34" charset="0"/>
                <a:ea typeface="等线" panose="02010600030101010101" pitchFamily="2" charset="-122"/>
              </a:rPr>
              <a:t>将中暑者移至阴凉、通风处所休息，并采取饮水、冲洗等降温措施后送至医院救治。</a:t>
            </a:r>
            <a:endParaRPr lang="en-US" altLang="zh-CN" sz="2000" dirty="0">
              <a:latin typeface="Segoe UI" panose="020B0502040204020203" pitchFamily="34" charset="0"/>
              <a:ea typeface="等线" panose="02010600030101010101" pitchFamily="2" charset="-122"/>
            </a:endParaRPr>
          </a:p>
          <a:p>
            <a:r>
              <a:rPr lang="zh-CN" altLang="zh-CN" sz="2000" b="1" dirty="0">
                <a:latin typeface="Segoe UI" panose="020B0502040204020203" pitchFamily="34" charset="0"/>
                <a:ea typeface="等线" panose="02010600030101010101" pitchFamily="2" charset="-122"/>
              </a:rPr>
              <a:t>（</a:t>
            </a:r>
            <a:r>
              <a:rPr lang="zh-CN" altLang="en-US" sz="2000" b="1" dirty="0">
                <a:latin typeface="Segoe UI" panose="020B0502040204020203" pitchFamily="34" charset="0"/>
                <a:ea typeface="等线" panose="02010600030101010101" pitchFamily="2" charset="-122"/>
              </a:rPr>
              <a:t>六</a:t>
            </a:r>
            <a:r>
              <a:rPr lang="zh-CN" altLang="zh-CN" sz="2000" b="1" dirty="0">
                <a:latin typeface="Segoe UI" panose="020B0502040204020203" pitchFamily="34" charset="0"/>
                <a:ea typeface="等线" panose="02010600030101010101" pitchFamily="2" charset="-122"/>
              </a:rPr>
              <a:t>）职业危害事故处置要点</a:t>
            </a:r>
          </a:p>
          <a:p>
            <a:r>
              <a:rPr lang="en-US" altLang="zh-CN" sz="2000" dirty="0">
                <a:latin typeface="Segoe UI" panose="020B0502040204020203" pitchFamily="34" charset="0"/>
                <a:ea typeface="等线" panose="02010600030101010101" pitchFamily="2" charset="-122"/>
              </a:rPr>
              <a:t>1.</a:t>
            </a:r>
            <a:r>
              <a:rPr lang="zh-CN" altLang="zh-CN" sz="2000" dirty="0">
                <a:latin typeface="Segoe UI" panose="020B0502040204020203" pitchFamily="34" charset="0"/>
                <a:ea typeface="等线" panose="02010600030101010101" pitchFamily="2" charset="-122"/>
              </a:rPr>
              <a:t>人员紧急疏散、撤离。</a:t>
            </a:r>
          </a:p>
          <a:p>
            <a:r>
              <a:rPr lang="en-US" altLang="zh-CN" sz="2000" dirty="0">
                <a:latin typeface="Segoe UI" panose="020B0502040204020203" pitchFamily="34" charset="0"/>
                <a:ea typeface="等线" panose="02010600030101010101" pitchFamily="2" charset="-122"/>
              </a:rPr>
              <a:t>2.</a:t>
            </a:r>
            <a:r>
              <a:rPr lang="zh-CN" altLang="zh-CN" sz="2000" dirty="0">
                <a:latin typeface="Segoe UI" panose="020B0502040204020203" pitchFamily="34" charset="0"/>
                <a:ea typeface="等线" panose="02010600030101010101" pitchFamily="2" charset="-122"/>
              </a:rPr>
              <a:t>报告专业部门进行检测。</a:t>
            </a:r>
          </a:p>
          <a:p>
            <a:r>
              <a:rPr lang="en-US" altLang="zh-CN" sz="2000" dirty="0">
                <a:latin typeface="Segoe UI" panose="020B0502040204020203" pitchFamily="34" charset="0"/>
                <a:ea typeface="等线" panose="02010600030101010101" pitchFamily="2" charset="-122"/>
              </a:rPr>
              <a:t>3.</a:t>
            </a:r>
            <a:r>
              <a:rPr lang="zh-CN" altLang="zh-CN" sz="2000" dirty="0">
                <a:latin typeface="Segoe UI" panose="020B0502040204020203" pitchFamily="34" charset="0"/>
                <a:ea typeface="等线" panose="02010600030101010101" pitchFamily="2" charset="-122"/>
              </a:rPr>
              <a:t>对受伤人员现场救护并送医院救治。</a:t>
            </a:r>
          </a:p>
          <a:p>
            <a:r>
              <a:rPr lang="en-US" altLang="zh-CN" sz="2000" dirty="0">
                <a:latin typeface="Segoe UI" panose="020B0502040204020203" pitchFamily="34" charset="0"/>
                <a:ea typeface="等线" panose="02010600030101010101" pitchFamily="2" charset="-122"/>
              </a:rPr>
              <a:t>4.</a:t>
            </a:r>
            <a:r>
              <a:rPr lang="zh-CN" altLang="zh-CN" sz="2000" dirty="0">
                <a:latin typeface="Segoe UI" panose="020B0502040204020203" pitchFamily="34" charset="0"/>
                <a:ea typeface="等线" panose="02010600030101010101" pitchFamily="2" charset="-122"/>
              </a:rPr>
              <a:t>对接触者进行医学观察。</a:t>
            </a:r>
            <a:endParaRPr lang="en-US" altLang="zh-CN" sz="2000" dirty="0">
              <a:latin typeface="Segoe UI" panose="020B0502040204020203" pitchFamily="34" charset="0"/>
              <a:ea typeface="等线" panose="02010600030101010101" pitchFamily="2" charset="-122"/>
            </a:endParaRPr>
          </a:p>
          <a:p>
            <a:endParaRPr lang="en-US" altLang="zh-CN" sz="2000" b="1" dirty="0">
              <a:latin typeface="Segoe UI" panose="020B0502040204020203" pitchFamily="34" charset="0"/>
              <a:ea typeface="等线" panose="02010600030101010101" pitchFamily="2" charset="-122"/>
            </a:endParaRPr>
          </a:p>
        </p:txBody>
      </p:sp>
    </p:spTree>
  </p:cSld>
  <p:clrMapOvr>
    <a:masterClrMapping/>
  </p:clrMapOvr>
  <p:transition spd="med">
    <p:strips dir="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3"/>
          <p:cNvSpPr>
            <a:spLocks noGrp="1"/>
          </p:cNvSpPr>
          <p:nvPr>
            <p:ph type="body" idx="4294967295"/>
          </p:nvPr>
        </p:nvSpPr>
        <p:spPr>
          <a:xfrm>
            <a:off x="890270" y="981075"/>
            <a:ext cx="10665460" cy="5054600"/>
          </a:xfrm>
        </p:spPr>
        <p:txBody>
          <a:bodyPr wrap="square" lIns="91440" tIns="45720" rIns="91440" bIns="45720" anchor="t"/>
          <a:lstStyle/>
          <a:p>
            <a:r>
              <a:rPr lang="zh-CN" altLang="zh-CN" sz="2000" b="1" dirty="0">
                <a:latin typeface="Segoe UI" panose="020B0502040204020203" pitchFamily="34" charset="0"/>
                <a:ea typeface="等线" panose="02010600030101010101" pitchFamily="2" charset="-122"/>
              </a:rPr>
              <a:t>人身伤害事故现场应急处置措施和注意事项：</a:t>
            </a:r>
          </a:p>
          <a:p>
            <a:r>
              <a:rPr lang="zh-CN" altLang="zh-CN" sz="2000" dirty="0">
                <a:latin typeface="Segoe UI" panose="020B0502040204020203" pitchFamily="34" charset="0"/>
                <a:ea typeface="等线" panose="02010600030101010101" pitchFamily="2" charset="-122"/>
              </a:rPr>
              <a:t>（一）发生各类事故有人员受到伤害时，现场作业人员首先要抢救伤者，并为伤者采取急救措施。</a:t>
            </a:r>
          </a:p>
          <a:p>
            <a:r>
              <a:rPr lang="zh-CN" altLang="zh-CN" sz="2000" dirty="0">
                <a:latin typeface="Segoe UI" panose="020B0502040204020203" pitchFamily="34" charset="0"/>
                <a:ea typeface="等线" panose="02010600030101010101" pitchFamily="2" charset="-122"/>
              </a:rPr>
              <a:t>（二）以最快捷的方式向</a:t>
            </a:r>
            <a:r>
              <a:rPr lang="zh-CN" altLang="en-US" sz="2000" dirty="0">
                <a:latin typeface="Segoe UI" panose="020B0502040204020203" pitchFamily="34" charset="0"/>
                <a:ea typeface="等线" panose="02010600030101010101" pitchFamily="2" charset="-122"/>
              </a:rPr>
              <a:t>安质环保部</a:t>
            </a:r>
            <a:r>
              <a:rPr lang="zh-CN" altLang="zh-CN" sz="2000" dirty="0">
                <a:latin typeface="Segoe UI" panose="020B0502040204020203" pitchFamily="34" charset="0"/>
                <a:ea typeface="等线" panose="02010600030101010101" pitchFamily="2" charset="-122"/>
              </a:rPr>
              <a:t>汇报，不得延误或隐瞒。</a:t>
            </a:r>
          </a:p>
          <a:p>
            <a:r>
              <a:rPr lang="zh-CN" altLang="zh-CN" sz="2000" dirty="0">
                <a:latin typeface="Segoe UI" panose="020B0502040204020203" pitchFamily="34" charset="0"/>
                <a:ea typeface="等线" panose="02010600030101010101" pitchFamily="2" charset="-122"/>
              </a:rPr>
              <a:t>（三）部调度室接到发生人身事故的通知后，问清事故发生地点，简单了解受伤情况，迅速联系救护车辆，以最快的方式将伤员送医院救治。</a:t>
            </a:r>
            <a:endParaRPr lang="en-US" altLang="zh-CN" sz="2000" dirty="0">
              <a:latin typeface="Segoe UI" panose="020B0502040204020203" pitchFamily="34" charset="0"/>
              <a:ea typeface="等线" panose="02010600030101010101" pitchFamily="2" charset="-122"/>
            </a:endParaRPr>
          </a:p>
          <a:p>
            <a:r>
              <a:rPr lang="zh-CN" altLang="zh-CN" sz="2000" dirty="0">
                <a:latin typeface="Segoe UI" panose="020B0502040204020203" pitchFamily="34" charset="0"/>
                <a:ea typeface="等线" panose="02010600030101010101" pitchFamily="2" charset="-122"/>
              </a:rPr>
              <a:t>报警时要讲清楚单位名称、具体地址、报警人姓名及联系电话。报警后，要派人到主要路口接应、引导救援人员和车辆及时到达事故现场，并积极配合救援工作（四）部调通知事故救援组有关人员赶赴事故现场，按照救援组领导的命令，通知有关部门赶赴现场参加事故调查。</a:t>
            </a:r>
          </a:p>
          <a:p>
            <a:r>
              <a:rPr lang="zh-CN" altLang="zh-CN" sz="2000" dirty="0">
                <a:latin typeface="Segoe UI" panose="020B0502040204020203" pitchFamily="34" charset="0"/>
                <a:ea typeface="等线" panose="02010600030101010101" pitchFamily="2" charset="-122"/>
              </a:rPr>
              <a:t>（五）在救护车辆及事故救援组人员未到现场之前，现场作业人员尽最大可能保护好现场，采取有效措施防止事故扩大。</a:t>
            </a:r>
            <a:endParaRPr lang="en-US" altLang="zh-CN" sz="2000" dirty="0">
              <a:latin typeface="Segoe UI" panose="020B0502040204020203" pitchFamily="34" charset="0"/>
              <a:ea typeface="等线" panose="02010600030101010101" pitchFamily="2" charset="-122"/>
            </a:endParaRPr>
          </a:p>
          <a:p>
            <a:pPr>
              <a:buNone/>
            </a:pPr>
            <a:endParaRPr lang="zh-CN" altLang="zh-CN" sz="2000" dirty="0">
              <a:latin typeface="Segoe UI" panose="020B0502040204020203" pitchFamily="34" charset="0"/>
              <a:ea typeface="等线" panose="02010600030101010101" pitchFamily="2" charset="-122"/>
            </a:endParaRPr>
          </a:p>
          <a:p>
            <a:pPr>
              <a:buNone/>
            </a:pPr>
            <a:endParaRPr lang="zh-CN" altLang="zh-CN" sz="2000" dirty="0">
              <a:solidFill>
                <a:srgbClr val="FF0000"/>
              </a:solidFill>
              <a:latin typeface="Segoe UI" panose="020B0502040204020203" pitchFamily="34" charset="0"/>
              <a:ea typeface="等线" panose="02010600030101010101" pitchFamily="2" charset="-122"/>
            </a:endParaRPr>
          </a:p>
          <a:p>
            <a:pPr>
              <a:buNone/>
            </a:pPr>
            <a:endParaRPr lang="en-US" altLang="zh-CN" sz="2000" b="1" dirty="0">
              <a:latin typeface="Segoe UI" panose="020B0502040204020203" pitchFamily="34" charset="0"/>
              <a:ea typeface="等线" panose="02010600030101010101" pitchFamily="2" charset="-122"/>
            </a:endParaRPr>
          </a:p>
          <a:p>
            <a:endParaRPr lang="en-US" altLang="zh-CN" sz="2000" b="1" dirty="0">
              <a:latin typeface="Segoe UI" panose="020B0502040204020203" pitchFamily="34" charset="0"/>
              <a:ea typeface="等线" panose="02010600030101010101" pitchFamily="2" charset="-122"/>
            </a:endParaRPr>
          </a:p>
        </p:txBody>
      </p:sp>
    </p:spTree>
  </p:cSld>
  <p:clrMapOvr>
    <a:masterClrMapping/>
  </p:clrMapOvr>
  <p:transition spd="med">
    <p:strips dir="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p:cNvSpPr>
          <p:nvPr>
            <p:ph type="title" idx="4294967295"/>
          </p:nvPr>
        </p:nvSpPr>
        <p:spPr>
          <a:xfrm>
            <a:off x="1508125" y="836613"/>
            <a:ext cx="9175750" cy="1009650"/>
          </a:xfrm>
        </p:spPr>
        <p:txBody>
          <a:bodyPr wrap="square" lIns="91440" tIns="45720" rIns="91440" bIns="45720" anchor="ctr"/>
          <a:lstStyle/>
          <a:p>
            <a:r>
              <a:rPr lang="zh-CN" altLang="en-US" sz="2800" dirty="0">
                <a:solidFill>
                  <a:schemeClr val="tx1"/>
                </a:solidFill>
                <a:latin typeface="Segoe UI" panose="020B0502040204020203" pitchFamily="34" charset="0"/>
                <a:ea typeface="等线" panose="02010600030101010101" pitchFamily="2" charset="-122"/>
              </a:rPr>
              <a:t>五、</a:t>
            </a:r>
            <a:r>
              <a:rPr lang="zh-CN" altLang="zh-CN" sz="2800" dirty="0">
                <a:solidFill>
                  <a:schemeClr val="tx1"/>
                </a:solidFill>
                <a:latin typeface="Segoe UI" panose="020B0502040204020203" pitchFamily="34" charset="0"/>
                <a:ea typeface="等线" panose="02010600030101010101" pitchFamily="2" charset="-122"/>
              </a:rPr>
              <a:t>事故报告程序</a:t>
            </a:r>
            <a:br>
              <a:rPr lang="zh-CN" altLang="zh-CN" dirty="0">
                <a:latin typeface="Segoe UI" panose="020B0502040204020203" pitchFamily="34" charset="0"/>
                <a:ea typeface="等线" panose="02010600030101010101" pitchFamily="2" charset="-122"/>
              </a:rPr>
            </a:br>
            <a:endParaRPr lang="zh-CN" altLang="zh-CN" dirty="0">
              <a:latin typeface="Segoe UI" panose="020B0502040204020203" pitchFamily="34" charset="0"/>
              <a:ea typeface="等线" panose="02010600030101010101" pitchFamily="2" charset="-122"/>
            </a:endParaRPr>
          </a:p>
        </p:txBody>
      </p:sp>
      <p:sp>
        <p:nvSpPr>
          <p:cNvPr id="37890" name="Rectangle 3"/>
          <p:cNvSpPr>
            <a:spLocks noGrp="1"/>
          </p:cNvSpPr>
          <p:nvPr>
            <p:ph type="body" idx="4294967295"/>
          </p:nvPr>
        </p:nvSpPr>
        <p:spPr>
          <a:xfrm>
            <a:off x="1508125" y="1758315"/>
            <a:ext cx="9535795" cy="4265295"/>
          </a:xfrm>
        </p:spPr>
        <p:txBody>
          <a:bodyPr wrap="square" lIns="91440" tIns="45720" rIns="91440" bIns="45720" anchor="t"/>
          <a:lstStyle/>
          <a:p>
            <a:r>
              <a:rPr lang="en-US" altLang="zh-CN" sz="2400" dirty="0">
                <a:latin typeface="Segoe UI" panose="020B0502040204020203" pitchFamily="34" charset="0"/>
                <a:ea typeface="等线" panose="02010600030101010101" pitchFamily="2" charset="-122"/>
              </a:rPr>
              <a:t> </a:t>
            </a:r>
            <a:r>
              <a:rPr lang="zh-CN" altLang="en-US" sz="2400" dirty="0">
                <a:latin typeface="Segoe UI" panose="020B0502040204020203" pitchFamily="34" charset="0"/>
                <a:ea typeface="等线" panose="02010600030101010101" pitchFamily="2" charset="-122"/>
              </a:rPr>
              <a:t>作业现场</a:t>
            </a:r>
            <a:r>
              <a:rPr lang="zh-CN" altLang="zh-CN" sz="2400" dirty="0">
                <a:latin typeface="Segoe UI" panose="020B0502040204020203" pitchFamily="34" charset="0"/>
                <a:ea typeface="等线" panose="02010600030101010101" pitchFamily="2" charset="-122"/>
              </a:rPr>
              <a:t>发生事故时，现场作业人员立刻将事故地点、时间、简单经过及人员伤害、设备损坏等情况向</a:t>
            </a:r>
            <a:r>
              <a:rPr lang="zh-CN" altLang="en-US" sz="2400" dirty="0">
                <a:latin typeface="Segoe UI" panose="020B0502040204020203" pitchFamily="34" charset="0"/>
                <a:ea typeface="等线" panose="02010600030101010101" pitchFamily="2" charset="-122"/>
              </a:rPr>
              <a:t>项目部安全员</a:t>
            </a:r>
            <a:r>
              <a:rPr lang="zh-CN" altLang="zh-CN" sz="2400" dirty="0">
                <a:latin typeface="Segoe UI" panose="020B0502040204020203" pitchFamily="34" charset="0"/>
                <a:ea typeface="等线" panose="02010600030101010101" pitchFamily="2" charset="-122"/>
              </a:rPr>
              <a:t>汇报，再向</a:t>
            </a:r>
            <a:r>
              <a:rPr lang="zh-CN" altLang="en-US" sz="2400" dirty="0">
                <a:latin typeface="Segoe UI" panose="020B0502040204020203" pitchFamily="34" charset="0"/>
                <a:ea typeface="等线" panose="02010600030101010101" pitchFamily="2" charset="-122"/>
              </a:rPr>
              <a:t>项目领导</a:t>
            </a:r>
            <a:r>
              <a:rPr lang="zh-CN" altLang="zh-CN" sz="2400" dirty="0">
                <a:latin typeface="Segoe UI" panose="020B0502040204020203" pitchFamily="34" charset="0"/>
                <a:ea typeface="等线" panose="02010600030101010101" pitchFamily="2" charset="-122"/>
              </a:rPr>
              <a:t>汇报，</a:t>
            </a:r>
            <a:r>
              <a:rPr lang="zh-CN" altLang="en-US" sz="2400" dirty="0">
                <a:latin typeface="Segoe UI" panose="020B0502040204020203" pitchFamily="34" charset="0"/>
                <a:ea typeface="等线" panose="02010600030101010101" pitchFamily="2" charset="-122"/>
              </a:rPr>
              <a:t>项目领导</a:t>
            </a:r>
            <a:r>
              <a:rPr lang="zh-CN" altLang="zh-CN" sz="2400" dirty="0">
                <a:latin typeface="Segoe UI" panose="020B0502040204020203" pitchFamily="34" charset="0"/>
                <a:ea typeface="等线" panose="02010600030101010101" pitchFamily="2" charset="-122"/>
              </a:rPr>
              <a:t>问清相关情况后，立即亲自或派员赶赴现场进行人员抢救和事故现场保护。</a:t>
            </a:r>
          </a:p>
          <a:p>
            <a:endParaRPr lang="en-US" altLang="zh-CN" sz="2400" dirty="0">
              <a:latin typeface="Segoe UI" panose="020B0502040204020203" pitchFamily="34" charset="0"/>
              <a:ea typeface="等线" panose="02010600030101010101" pitchFamily="2" charset="-122"/>
            </a:endParaRPr>
          </a:p>
          <a:p>
            <a:r>
              <a:rPr lang="en-US" altLang="zh-CN" sz="2400" dirty="0">
                <a:latin typeface="Segoe UI" panose="020B0502040204020203" pitchFamily="34" charset="0"/>
                <a:ea typeface="等线" panose="02010600030101010101" pitchFamily="2" charset="-122"/>
              </a:rPr>
              <a:t>         </a:t>
            </a:r>
            <a:r>
              <a:rPr lang="zh-CN" altLang="zh-CN" sz="2400" dirty="0">
                <a:latin typeface="Segoe UI" panose="020B0502040204020203" pitchFamily="34" charset="0"/>
                <a:ea typeface="等线" panose="02010600030101010101" pitchFamily="2" charset="-122"/>
              </a:rPr>
              <a:t>发生各类事故中有人员伤害时，</a:t>
            </a:r>
            <a:r>
              <a:rPr lang="en-US" altLang="zh-CN" sz="2400" dirty="0">
                <a:latin typeface="Segoe UI" panose="020B0502040204020203" pitchFamily="34" charset="0"/>
                <a:ea typeface="等线" panose="02010600030101010101" pitchFamily="2" charset="-122"/>
              </a:rPr>
              <a:t>10</a:t>
            </a:r>
            <a:r>
              <a:rPr lang="zh-CN" altLang="zh-CN" sz="2400" dirty="0">
                <a:latin typeface="Segoe UI" panose="020B0502040204020203" pitchFamily="34" charset="0"/>
                <a:ea typeface="等线" panose="02010600030101010101" pitchFamily="2" charset="-122"/>
              </a:rPr>
              <a:t>分钟内电话汇报</a:t>
            </a:r>
            <a:r>
              <a:rPr lang="zh-CN" altLang="en-US" sz="2400" dirty="0">
                <a:latin typeface="Segoe UI" panose="020B0502040204020203" pitchFamily="34" charset="0"/>
                <a:ea typeface="等线" panose="02010600030101010101" pitchFamily="2" charset="-122"/>
              </a:rPr>
              <a:t>公司安质环保部</a:t>
            </a:r>
            <a:r>
              <a:rPr lang="zh-CN" altLang="zh-CN" sz="2400" dirty="0">
                <a:latin typeface="Segoe UI" panose="020B0502040204020203" pitchFamily="34" charset="0"/>
                <a:ea typeface="等线" panose="02010600030101010101" pitchFamily="2" charset="-122"/>
              </a:rPr>
              <a:t>；通知医院急救中心进行人员救治，同时</a:t>
            </a:r>
            <a:r>
              <a:rPr lang="zh-CN" altLang="en-US" sz="2400" dirty="0">
                <a:latin typeface="Segoe UI" panose="020B0502040204020203" pitchFamily="34" charset="0"/>
                <a:ea typeface="等线" panose="02010600030101010101" pitchFamily="2" charset="-122"/>
              </a:rPr>
              <a:t>主管安全的项目领导</a:t>
            </a:r>
            <a:r>
              <a:rPr lang="zh-CN" altLang="zh-CN" sz="2400" dirty="0">
                <a:latin typeface="Segoe UI" panose="020B0502040204020203" pitchFamily="34" charset="0"/>
                <a:ea typeface="等线" panose="02010600030101010101" pitchFamily="2" charset="-122"/>
              </a:rPr>
              <a:t>负责对受伤职工的住院、治疗等善后事宜进行安排。</a:t>
            </a:r>
            <a:endParaRPr lang="zh-CN" altLang="zh-CN" sz="2400" b="1" dirty="0">
              <a:latin typeface="Segoe UI" panose="020B0502040204020203" pitchFamily="34" charset="0"/>
              <a:ea typeface="等线" panose="02010600030101010101" pitchFamily="2" charset="-122"/>
            </a:endParaRPr>
          </a:p>
        </p:txBody>
      </p:sp>
    </p:spTree>
  </p:cSld>
  <p:clrMapOvr>
    <a:masterClrMapping/>
  </p:clrMapOvr>
  <p:transition spd="med">
    <p:strips dir="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内容占位符 2"/>
          <p:cNvSpPr>
            <a:spLocks noGrp="1"/>
          </p:cNvSpPr>
          <p:nvPr>
            <p:ph type="body" sz="half"/>
          </p:nvPr>
        </p:nvSpPr>
        <p:spPr>
          <a:xfrm>
            <a:off x="349250" y="2071688"/>
            <a:ext cx="11436350" cy="3624262"/>
          </a:xfrm>
          <a:prstGeom prst="rect">
            <a:avLst/>
          </a:prstGeom>
          <a:solidFill>
            <a:schemeClr val="bg1"/>
          </a:solidFill>
          <a:ln w="9525">
            <a:noFill/>
          </a:ln>
        </p:spPr>
        <p:txBody>
          <a:bodyPr anchor="t"/>
          <a:lstStyle>
            <a:lvl1pPr lvl="0">
              <a:buClrTx/>
              <a:buSzPct val="100000"/>
              <a:buFontTx/>
              <a:defRPr sz="2800"/>
            </a:lvl1pPr>
            <a:lvl2pPr lvl="1">
              <a:buClrTx/>
              <a:buSzPct val="100000"/>
              <a:buFontTx/>
              <a:defRPr sz="2400"/>
            </a:lvl2pPr>
            <a:lvl3pPr lvl="2">
              <a:buClrTx/>
              <a:buSzPct val="100000"/>
              <a:buFontTx/>
              <a:defRPr sz="2000"/>
            </a:lvl3pPr>
            <a:lvl4pPr lvl="3">
              <a:buClrTx/>
              <a:buSzPct val="100000"/>
              <a:buFontTx/>
              <a:defRPr sz="1800"/>
            </a:lvl4pPr>
            <a:lvl5pPr lvl="4">
              <a:buClrTx/>
              <a:buSzPct val="100000"/>
              <a:buFontTx/>
              <a:defRPr sz="1800"/>
            </a:lvl5pPr>
          </a:lstStyle>
          <a:p>
            <a:pPr lvl="0">
              <a:lnSpc>
                <a:spcPts val="2700"/>
              </a:lnSpc>
              <a:buClrTx/>
              <a:buFontTx/>
            </a:pPr>
            <a:r>
              <a:rPr lang="zh-CN" altLang="zh-CN" sz="2000" b="1" dirty="0">
                <a:latin typeface="Segoe UI" panose="020B0502040204020203" pitchFamily="34" charset="0"/>
                <a:ea typeface="等线" panose="02010600030101010101" pitchFamily="2" charset="-122"/>
              </a:rPr>
              <a:t>第一条  事故发生后，现场有关人员要立即直接或逐级报告单位负责人，必要时要立即通知救护消防队进行救援。各厂、公司负责人接到事故和灾害报告后，要在事故发生的</a:t>
            </a:r>
            <a:r>
              <a:rPr lang="en-US" altLang="zh-CN" sz="2000" b="1" dirty="0">
                <a:latin typeface="Segoe UI" panose="020B0502040204020203" pitchFamily="34" charset="0"/>
                <a:ea typeface="等线" panose="02010600030101010101" pitchFamily="2" charset="-122"/>
              </a:rPr>
              <a:t>15</a:t>
            </a:r>
            <a:r>
              <a:rPr lang="zh-CN" altLang="zh-CN" sz="2000" b="1" dirty="0">
                <a:latin typeface="Segoe UI" panose="020B0502040204020203" pitchFamily="34" charset="0"/>
                <a:ea typeface="等线" panose="02010600030101010101" pitchFamily="2" charset="-122"/>
              </a:rPr>
              <a:t>分钟内报告中心调度室和中心主要领导。</a:t>
            </a:r>
            <a:endParaRPr lang="en-US" altLang="zh-CN" sz="2000" b="1" dirty="0">
              <a:latin typeface="Segoe UI" panose="020B0502040204020203" pitchFamily="34" charset="0"/>
              <a:ea typeface="等线" panose="02010600030101010101" pitchFamily="2" charset="-122"/>
            </a:endParaRPr>
          </a:p>
          <a:p>
            <a:pPr lvl="0">
              <a:lnSpc>
                <a:spcPts val="1500"/>
              </a:lnSpc>
              <a:buClrTx/>
              <a:buFontTx/>
            </a:pPr>
            <a:endParaRPr lang="zh-CN" altLang="zh-CN" sz="2000" b="1" dirty="0">
              <a:latin typeface="Segoe UI" panose="020B0502040204020203" pitchFamily="34" charset="0"/>
              <a:ea typeface="等线" panose="02010600030101010101" pitchFamily="2" charset="-122"/>
            </a:endParaRPr>
          </a:p>
          <a:p>
            <a:pPr lvl="0">
              <a:lnSpc>
                <a:spcPts val="2700"/>
              </a:lnSpc>
              <a:buClrTx/>
              <a:buFontTx/>
            </a:pPr>
            <a:r>
              <a:rPr lang="zh-CN" altLang="zh-CN" sz="2000" b="1" dirty="0">
                <a:latin typeface="Segoe UI" panose="020B0502040204020203" pitchFamily="34" charset="0"/>
                <a:ea typeface="等线" panose="02010600030101010101" pitchFamily="2" charset="-122"/>
              </a:rPr>
              <a:t>第二条</a:t>
            </a:r>
            <a:r>
              <a:rPr lang="en-US" altLang="zh-CN" sz="2000" b="1" dirty="0">
                <a:latin typeface="Segoe UI" panose="020B0502040204020203" pitchFamily="34" charset="0"/>
                <a:ea typeface="等线" panose="02010600030101010101" pitchFamily="2" charset="-122"/>
              </a:rPr>
              <a:t>  </a:t>
            </a:r>
            <a:r>
              <a:rPr lang="zh-CN" altLang="zh-CN" sz="2000" b="1" dirty="0">
                <a:latin typeface="Segoe UI" panose="020B0502040204020203" pitchFamily="34" charset="0"/>
                <a:ea typeface="等线" panose="02010600030101010101" pitchFamily="2" charset="-122"/>
              </a:rPr>
              <a:t>中心总调度室接到事故报告后，对于轻伤事故要立即通知中心安全部，对于重伤事故要立即报告中心主任、分管安全的领导和安全部经理，同时通知职工医院做好人员抢救准备工作。凡遇灾害或人员需要救援的，要立即通知救护消防大队紧急出动，抢险救灾。</a:t>
            </a:r>
            <a:endParaRPr lang="en-US" altLang="zh-CN" sz="2000" b="1" dirty="0">
              <a:latin typeface="Segoe UI" panose="020B0502040204020203" pitchFamily="34" charset="0"/>
              <a:ea typeface="等线" panose="02010600030101010101" pitchFamily="2" charset="-122"/>
            </a:endParaRPr>
          </a:p>
          <a:p>
            <a:pPr lvl="0">
              <a:lnSpc>
                <a:spcPts val="1500"/>
              </a:lnSpc>
              <a:buClrTx/>
              <a:buFontTx/>
            </a:pPr>
            <a:endParaRPr lang="zh-CN" altLang="zh-CN" sz="2000" b="1" dirty="0">
              <a:latin typeface="Segoe UI" panose="020B0502040204020203" pitchFamily="34" charset="0"/>
              <a:ea typeface="等线" panose="02010600030101010101" pitchFamily="2" charset="-122"/>
            </a:endParaRPr>
          </a:p>
          <a:p>
            <a:pPr lvl="0">
              <a:lnSpc>
                <a:spcPts val="2700"/>
              </a:lnSpc>
              <a:buClrTx/>
              <a:buFontTx/>
            </a:pPr>
            <a:r>
              <a:rPr lang="zh-CN" altLang="zh-CN" sz="2000" b="1" dirty="0">
                <a:latin typeface="Segoe UI" panose="020B0502040204020203" pitchFamily="34" charset="0"/>
                <a:ea typeface="等线" panose="02010600030101010101" pitchFamily="2" charset="-122"/>
              </a:rPr>
              <a:t>第三条</a:t>
            </a:r>
            <a:r>
              <a:rPr lang="en-US" altLang="zh-CN" sz="2000" b="1" dirty="0">
                <a:latin typeface="Segoe UI" panose="020B0502040204020203" pitchFamily="34" charset="0"/>
                <a:ea typeface="等线" panose="02010600030101010101" pitchFamily="2" charset="-122"/>
              </a:rPr>
              <a:t>  </a:t>
            </a:r>
            <a:r>
              <a:rPr lang="zh-CN" altLang="zh-CN" sz="2000" b="1" dirty="0">
                <a:latin typeface="Segoe UI" panose="020B0502040204020203" pitchFamily="34" charset="0"/>
                <a:ea typeface="等线" panose="02010600030101010101" pitchFamily="2" charset="-122"/>
              </a:rPr>
              <a:t>事故发生后</a:t>
            </a:r>
            <a:r>
              <a:rPr lang="en-US" altLang="zh-CN" sz="2000" b="1" dirty="0">
                <a:latin typeface="Segoe UI" panose="020B0502040204020203" pitchFamily="34" charset="0"/>
                <a:ea typeface="等线" panose="02010600030101010101" pitchFamily="2" charset="-122"/>
              </a:rPr>
              <a:t>30</a:t>
            </a:r>
            <a:r>
              <a:rPr lang="zh-CN" altLang="zh-CN" sz="2000" b="1" dirty="0">
                <a:latin typeface="Segoe UI" panose="020B0502040204020203" pitchFamily="34" charset="0"/>
                <a:ea typeface="等线" panose="02010600030101010101" pitchFamily="2" charset="-122"/>
              </a:rPr>
              <a:t>分钟内中心总调度室请示中心领导后向公司安监局、总调度室和综合事务中心报告。</a:t>
            </a:r>
          </a:p>
        </p:txBody>
      </p:sp>
      <p:sp>
        <p:nvSpPr>
          <p:cNvPr id="60418" name="矩形 7"/>
          <p:cNvSpPr/>
          <p:nvPr/>
        </p:nvSpPr>
        <p:spPr>
          <a:xfrm>
            <a:off x="2738438" y="1285875"/>
            <a:ext cx="6624637" cy="584200"/>
          </a:xfrm>
          <a:prstGeom prst="rect">
            <a:avLst/>
          </a:prstGeom>
          <a:noFill/>
          <a:ln w="9525">
            <a:noFill/>
          </a:ln>
        </p:spPr>
        <p:txBody>
          <a:bodyPr anchor="t">
            <a:spAutoFit/>
          </a:bodyPr>
          <a:lstStyle/>
          <a:p>
            <a:pPr algn="ctr"/>
            <a:r>
              <a:rPr lang="zh-CN" altLang="en-US" sz="3200" b="1" dirty="0">
                <a:solidFill>
                  <a:srgbClr val="0000FF"/>
                </a:solidFill>
                <a:latin typeface="Segoe UI" panose="020B0502040204020203" pitchFamily="34" charset="0"/>
                <a:ea typeface="等线" panose="02010600030101010101" pitchFamily="2" charset="-122"/>
              </a:rPr>
              <a:t>事故汇报程序</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内容占位符 2"/>
          <p:cNvSpPr>
            <a:spLocks noGrp="1"/>
          </p:cNvSpPr>
          <p:nvPr>
            <p:ph type="body" sz="half"/>
          </p:nvPr>
        </p:nvSpPr>
        <p:spPr>
          <a:xfrm>
            <a:off x="303213" y="2219325"/>
            <a:ext cx="11495087" cy="3629025"/>
          </a:xfrm>
          <a:prstGeom prst="rect">
            <a:avLst/>
          </a:prstGeom>
          <a:solidFill>
            <a:schemeClr val="bg1"/>
          </a:solidFill>
          <a:ln w="9525">
            <a:noFill/>
          </a:ln>
        </p:spPr>
        <p:txBody>
          <a:bodyPr anchor="t"/>
          <a:lstStyle>
            <a:lvl1pPr lvl="0">
              <a:buClrTx/>
              <a:buSzPct val="100000"/>
              <a:buFontTx/>
              <a:defRPr sz="2800"/>
            </a:lvl1pPr>
            <a:lvl2pPr lvl="1">
              <a:buClrTx/>
              <a:buSzPct val="100000"/>
              <a:buFontTx/>
              <a:defRPr sz="2400"/>
            </a:lvl2pPr>
            <a:lvl3pPr lvl="2">
              <a:buClrTx/>
              <a:buSzPct val="100000"/>
              <a:buFontTx/>
              <a:defRPr sz="2000"/>
            </a:lvl3pPr>
            <a:lvl4pPr lvl="3">
              <a:buClrTx/>
              <a:buSzPct val="100000"/>
              <a:buFontTx/>
              <a:defRPr sz="1800"/>
            </a:lvl4pPr>
            <a:lvl5pPr lvl="4">
              <a:buClrTx/>
              <a:buSzPct val="100000"/>
              <a:buFontTx/>
              <a:defRPr sz="1800"/>
            </a:lvl5pPr>
          </a:lstStyle>
          <a:p>
            <a:pPr lvl="0">
              <a:buClrTx/>
              <a:buFontTx/>
            </a:pPr>
            <a:r>
              <a:rPr lang="zh-CN" altLang="zh-CN" sz="2000" b="1" dirty="0">
                <a:latin typeface="Segoe UI" panose="020B0502040204020203" pitchFamily="34" charset="0"/>
                <a:ea typeface="等线" panose="02010600030101010101" pitchFamily="2" charset="-122"/>
              </a:rPr>
              <a:t>第四条</a:t>
            </a:r>
            <a:r>
              <a:rPr lang="en-US" altLang="zh-CN" sz="2000" b="1" dirty="0">
                <a:latin typeface="Segoe UI" panose="020B0502040204020203" pitchFamily="34" charset="0"/>
                <a:ea typeface="等线" panose="02010600030101010101" pitchFamily="2" charset="-122"/>
              </a:rPr>
              <a:t>  </a:t>
            </a:r>
            <a:r>
              <a:rPr lang="zh-CN" altLang="zh-CN" sz="2000" b="1" dirty="0">
                <a:latin typeface="Segoe UI" panose="020B0502040204020203" pitchFamily="34" charset="0"/>
                <a:ea typeface="等线" panose="02010600030101010101" pitchFamily="2" charset="-122"/>
              </a:rPr>
              <a:t>报告事故应当包括下列内容：</a:t>
            </a:r>
          </a:p>
          <a:p>
            <a:pPr lvl="0">
              <a:buClrTx/>
              <a:buFontTx/>
            </a:pPr>
            <a:r>
              <a:rPr lang="zh-CN" altLang="zh-CN" sz="2000" dirty="0">
                <a:latin typeface="Segoe UI" panose="020B0502040204020203" pitchFamily="34" charset="0"/>
                <a:ea typeface="等线" panose="02010600030101010101" pitchFamily="2" charset="-122"/>
              </a:rPr>
              <a:t>（一）事故发生单位概况（单位全称、所有制形式和隶属关系、生产能力等）；（二）事故发生的时间、地点以及事故现场情况；（三）事故类别（机电、运输、机械、火灾、其它）；（四）事故的简要经过，入现场工作人数和生产状态等；（五）事故已经造成伤亡人数、下落不明的人数和初步估计的直接经济损失；（六）已经采取的措施；（七）其它应当报告的情况。</a:t>
            </a:r>
            <a:r>
              <a:rPr lang="zh-CN" altLang="zh-CN" sz="2000" b="1" dirty="0">
                <a:latin typeface="Segoe UI" panose="020B0502040204020203" pitchFamily="34" charset="0"/>
                <a:ea typeface="等线" panose="02010600030101010101" pitchFamily="2" charset="-122"/>
              </a:rPr>
              <a:t>以上报告内容，初次报告由于情况不明没报告的，应在查清后及时续报。</a:t>
            </a:r>
            <a:endParaRPr lang="en-US" altLang="zh-CN" sz="2000" b="1" dirty="0">
              <a:latin typeface="Segoe UI" panose="020B0502040204020203" pitchFamily="34" charset="0"/>
              <a:ea typeface="等线" panose="02010600030101010101" pitchFamily="2" charset="-122"/>
            </a:endParaRPr>
          </a:p>
          <a:p>
            <a:pPr lvl="0">
              <a:lnSpc>
                <a:spcPts val="1500"/>
              </a:lnSpc>
              <a:buClrTx/>
              <a:buFontTx/>
            </a:pPr>
            <a:endParaRPr lang="zh-CN" altLang="zh-CN" sz="800" b="1" dirty="0">
              <a:latin typeface="Segoe UI" panose="020B0502040204020203" pitchFamily="34" charset="0"/>
              <a:ea typeface="等线" panose="02010600030101010101" pitchFamily="2" charset="-122"/>
            </a:endParaRPr>
          </a:p>
          <a:p>
            <a:pPr lvl="0">
              <a:buClrTx/>
              <a:buFontTx/>
            </a:pPr>
            <a:r>
              <a:rPr lang="zh-CN" altLang="zh-CN" sz="2000" b="1" dirty="0">
                <a:latin typeface="Segoe UI" panose="020B0502040204020203" pitchFamily="34" charset="0"/>
                <a:ea typeface="等线" panose="02010600030101010101" pitchFamily="2" charset="-122"/>
              </a:rPr>
              <a:t>第五条</a:t>
            </a:r>
            <a:r>
              <a:rPr lang="en-US" altLang="zh-CN" sz="2000" b="1" dirty="0">
                <a:latin typeface="Segoe UI" panose="020B0502040204020203" pitchFamily="34" charset="0"/>
                <a:ea typeface="等线" panose="02010600030101010101" pitchFamily="2" charset="-122"/>
              </a:rPr>
              <a:t>  </a:t>
            </a:r>
            <a:r>
              <a:rPr lang="zh-CN" altLang="zh-CN" sz="2000" b="1" dirty="0">
                <a:latin typeface="Segoe UI" panose="020B0502040204020203" pitchFamily="34" charset="0"/>
                <a:ea typeface="等线" panose="02010600030101010101" pitchFamily="2" charset="-122"/>
              </a:rPr>
              <a:t>事故报告后出现新情况的，应当及时补报或者续报。事故伤亡人数发生变化的，有关单位应当在发生的当日内及时补报或者续报。</a:t>
            </a:r>
            <a:endParaRPr lang="en-US" altLang="zh-CN" sz="2000" b="1" dirty="0">
              <a:latin typeface="Segoe UI" panose="020B0502040204020203" pitchFamily="34" charset="0"/>
              <a:ea typeface="等线" panose="02010600030101010101" pitchFamily="2" charset="-122"/>
            </a:endParaRPr>
          </a:p>
          <a:p>
            <a:pPr lvl="0">
              <a:lnSpc>
                <a:spcPts val="1500"/>
              </a:lnSpc>
              <a:buClrTx/>
              <a:buFontTx/>
            </a:pPr>
            <a:endParaRPr lang="zh-CN" altLang="zh-CN" sz="800" b="1" dirty="0">
              <a:latin typeface="Segoe UI" panose="020B0502040204020203" pitchFamily="34" charset="0"/>
              <a:ea typeface="等线" panose="02010600030101010101" pitchFamily="2" charset="-122"/>
            </a:endParaRPr>
          </a:p>
          <a:p>
            <a:pPr lvl="0">
              <a:buClrTx/>
              <a:buFontTx/>
            </a:pPr>
            <a:r>
              <a:rPr lang="zh-CN" altLang="zh-CN" sz="2000" b="1" dirty="0">
                <a:latin typeface="Segoe UI" panose="020B0502040204020203" pitchFamily="34" charset="0"/>
                <a:ea typeface="等线" panose="02010600030101010101" pitchFamily="2" charset="-122"/>
              </a:rPr>
              <a:t>第六条</a:t>
            </a:r>
            <a:r>
              <a:rPr lang="en-US" altLang="zh-CN" sz="2000" b="1" dirty="0">
                <a:latin typeface="Segoe UI" panose="020B0502040204020203" pitchFamily="34" charset="0"/>
                <a:ea typeface="等线" panose="02010600030101010101" pitchFamily="2" charset="-122"/>
              </a:rPr>
              <a:t>  </a:t>
            </a:r>
            <a:r>
              <a:rPr lang="zh-CN" altLang="zh-CN" sz="2000" b="1" dirty="0">
                <a:latin typeface="Segoe UI" panose="020B0502040204020203" pitchFamily="34" charset="0"/>
                <a:ea typeface="等线" panose="02010600030101010101" pitchFamily="2" charset="-122"/>
              </a:rPr>
              <a:t>事故报告应当及时、准确、完整，任何单位和个人不得迟报、漏报、谎报或者瞒报事故。</a:t>
            </a:r>
          </a:p>
          <a:p>
            <a:pPr lvl="0">
              <a:buClrTx/>
              <a:buFontTx/>
            </a:pPr>
            <a:endParaRPr lang="zh-CN" altLang="en-US" sz="2000" b="1" dirty="0">
              <a:latin typeface="Segoe UI" panose="020B0502040204020203" pitchFamily="34" charset="0"/>
              <a:ea typeface="等线" panose="02010600030101010101" pitchFamily="2" charset="-122"/>
            </a:endParaRPr>
          </a:p>
        </p:txBody>
      </p:sp>
      <p:sp>
        <p:nvSpPr>
          <p:cNvPr id="61442" name="矩形 7"/>
          <p:cNvSpPr/>
          <p:nvPr/>
        </p:nvSpPr>
        <p:spPr>
          <a:xfrm>
            <a:off x="2738438" y="1214438"/>
            <a:ext cx="6624637" cy="584200"/>
          </a:xfrm>
          <a:prstGeom prst="rect">
            <a:avLst/>
          </a:prstGeom>
          <a:noFill/>
          <a:ln w="9525">
            <a:noFill/>
          </a:ln>
        </p:spPr>
        <p:txBody>
          <a:bodyPr anchor="t">
            <a:spAutoFit/>
          </a:bodyPr>
          <a:lstStyle/>
          <a:p>
            <a:pPr algn="ctr"/>
            <a:r>
              <a:rPr lang="zh-CN" altLang="en-US" sz="3200" b="1" dirty="0">
                <a:solidFill>
                  <a:srgbClr val="0000FF"/>
                </a:solidFill>
                <a:latin typeface="Segoe UI" panose="020B0502040204020203" pitchFamily="34" charset="0"/>
                <a:ea typeface="等线" panose="02010600030101010101" pitchFamily="2" charset="-122"/>
              </a:rPr>
              <a:t>事故汇报程序</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465" name="Group 2"/>
          <p:cNvGrpSpPr/>
          <p:nvPr/>
        </p:nvGrpSpPr>
        <p:grpSpPr>
          <a:xfrm>
            <a:off x="1957388" y="1301750"/>
            <a:ext cx="8107362" cy="4956175"/>
            <a:chOff x="1800" y="2142"/>
            <a:chExt cx="7455" cy="9204"/>
          </a:xfrm>
        </p:grpSpPr>
        <p:grpSp>
          <p:nvGrpSpPr>
            <p:cNvPr id="62466" name="Group 3"/>
            <p:cNvGrpSpPr/>
            <p:nvPr/>
          </p:nvGrpSpPr>
          <p:grpSpPr>
            <a:xfrm>
              <a:off x="1800" y="2142"/>
              <a:ext cx="7455" cy="9204"/>
              <a:chOff x="1800" y="2142"/>
              <a:chExt cx="7455" cy="9204"/>
            </a:xfrm>
          </p:grpSpPr>
          <p:sp>
            <p:nvSpPr>
              <p:cNvPr id="62467" name="Rectangle 4"/>
              <p:cNvSpPr/>
              <p:nvPr/>
            </p:nvSpPr>
            <p:spPr>
              <a:xfrm>
                <a:off x="4320" y="2142"/>
                <a:ext cx="2700" cy="469"/>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事故发生</a:t>
                </a:r>
              </a:p>
            </p:txBody>
          </p:sp>
          <p:sp>
            <p:nvSpPr>
              <p:cNvPr id="62468" name="Rectangle 5"/>
              <p:cNvSpPr/>
              <p:nvPr/>
            </p:nvSpPr>
            <p:spPr>
              <a:xfrm>
                <a:off x="4320" y="2922"/>
                <a:ext cx="2700" cy="469"/>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报警</a:t>
                </a:r>
              </a:p>
            </p:txBody>
          </p:sp>
          <p:sp>
            <p:nvSpPr>
              <p:cNvPr id="62469" name="AutoShape 6"/>
              <p:cNvSpPr/>
              <p:nvPr/>
            </p:nvSpPr>
            <p:spPr>
              <a:xfrm>
                <a:off x="4500" y="3928"/>
                <a:ext cx="2339" cy="1334"/>
              </a:xfrm>
              <a:prstGeom prst="diamond">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警情判断</a:t>
                </a:r>
              </a:p>
              <a:p>
                <a:pPr algn="ctr"/>
                <a:r>
                  <a:rPr lang="zh-CN" altLang="en-US" sz="1400" b="1" dirty="0">
                    <a:solidFill>
                      <a:srgbClr val="0000FF"/>
                    </a:solidFill>
                    <a:latin typeface="Segoe UI" panose="020B0502040204020203" pitchFamily="34" charset="0"/>
                    <a:ea typeface="等线" panose="02010600030101010101" pitchFamily="2" charset="-122"/>
                  </a:rPr>
                  <a:t>响应级别</a:t>
                </a:r>
              </a:p>
            </p:txBody>
          </p:sp>
          <p:sp>
            <p:nvSpPr>
              <p:cNvPr id="62470" name="Line 7"/>
              <p:cNvSpPr/>
              <p:nvPr/>
            </p:nvSpPr>
            <p:spPr>
              <a:xfrm>
                <a:off x="6840" y="4638"/>
                <a:ext cx="900" cy="1"/>
              </a:xfrm>
              <a:prstGeom prst="line">
                <a:avLst/>
              </a:prstGeom>
              <a:ln w="9525" cap="flat" cmpd="sng">
                <a:solidFill>
                  <a:srgbClr val="000000"/>
                </a:solidFill>
                <a:prstDash val="solid"/>
                <a:round/>
                <a:headEnd type="none" w="med" len="med"/>
                <a:tailEnd type="none" w="med" len="med"/>
              </a:ln>
            </p:spPr>
          </p:sp>
          <p:sp>
            <p:nvSpPr>
              <p:cNvPr id="62471" name="Rectangle 8"/>
              <p:cNvSpPr/>
              <p:nvPr/>
            </p:nvSpPr>
            <p:spPr>
              <a:xfrm>
                <a:off x="7020" y="4170"/>
                <a:ext cx="540" cy="468"/>
              </a:xfrm>
              <a:prstGeom prst="rect">
                <a:avLst/>
              </a:prstGeom>
              <a:noFill/>
              <a:ln w="9525">
                <a:noFill/>
              </a:ln>
            </p:spPr>
            <p:txBody>
              <a:bodyPr anchor="t"/>
              <a:lstStyle/>
              <a:p>
                <a:pPr algn="ctr"/>
                <a:r>
                  <a:rPr lang="en-US" altLang="zh-CN" sz="1400" b="1" dirty="0">
                    <a:solidFill>
                      <a:srgbClr val="0000FF"/>
                    </a:solidFill>
                    <a:latin typeface="Segoe UI" panose="020B0502040204020203" pitchFamily="34" charset="0"/>
                    <a:ea typeface="等线" panose="02010600030101010101" pitchFamily="2" charset="-122"/>
                  </a:rPr>
                  <a:t>N</a:t>
                </a:r>
              </a:p>
            </p:txBody>
          </p:sp>
          <p:sp>
            <p:nvSpPr>
              <p:cNvPr id="62472" name="Line 9"/>
              <p:cNvSpPr/>
              <p:nvPr/>
            </p:nvSpPr>
            <p:spPr>
              <a:xfrm flipV="1">
                <a:off x="7824" y="4014"/>
                <a:ext cx="1" cy="624"/>
              </a:xfrm>
              <a:prstGeom prst="line">
                <a:avLst/>
              </a:prstGeom>
              <a:ln w="9525" cap="flat" cmpd="sng">
                <a:solidFill>
                  <a:srgbClr val="000000"/>
                </a:solidFill>
                <a:prstDash val="solid"/>
                <a:round/>
                <a:headEnd type="none" w="med" len="med"/>
                <a:tailEnd type="none" w="med" len="med"/>
              </a:ln>
            </p:spPr>
          </p:sp>
          <p:sp>
            <p:nvSpPr>
              <p:cNvPr id="62473" name="Rectangle 10"/>
              <p:cNvSpPr/>
              <p:nvPr/>
            </p:nvSpPr>
            <p:spPr>
              <a:xfrm>
                <a:off x="7380" y="3546"/>
                <a:ext cx="108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信息反馈</a:t>
                </a:r>
              </a:p>
            </p:txBody>
          </p:sp>
          <p:sp>
            <p:nvSpPr>
              <p:cNvPr id="62474" name="Rectangle 11"/>
              <p:cNvSpPr/>
              <p:nvPr/>
            </p:nvSpPr>
            <p:spPr>
              <a:xfrm>
                <a:off x="7920" y="4170"/>
                <a:ext cx="720" cy="468"/>
              </a:xfrm>
              <a:prstGeom prst="rect">
                <a:avLst/>
              </a:prstGeom>
              <a:noFill/>
              <a:ln w="9525">
                <a:noFill/>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关闭</a:t>
                </a:r>
              </a:p>
            </p:txBody>
          </p:sp>
          <p:sp>
            <p:nvSpPr>
              <p:cNvPr id="62475" name="Line 12"/>
              <p:cNvSpPr/>
              <p:nvPr/>
            </p:nvSpPr>
            <p:spPr>
              <a:xfrm flipV="1">
                <a:off x="7822" y="3078"/>
                <a:ext cx="1" cy="468"/>
              </a:xfrm>
              <a:prstGeom prst="line">
                <a:avLst/>
              </a:prstGeom>
              <a:ln w="9525" cap="flat" cmpd="sng">
                <a:solidFill>
                  <a:srgbClr val="000000"/>
                </a:solidFill>
                <a:prstDash val="solid"/>
                <a:round/>
                <a:headEnd type="none" w="med" len="med"/>
                <a:tailEnd type="none" w="med" len="med"/>
              </a:ln>
            </p:spPr>
          </p:sp>
          <p:sp>
            <p:nvSpPr>
              <p:cNvPr id="62476" name="Line 13"/>
              <p:cNvSpPr/>
              <p:nvPr/>
            </p:nvSpPr>
            <p:spPr>
              <a:xfrm flipH="1">
                <a:off x="7020" y="3078"/>
                <a:ext cx="720" cy="1"/>
              </a:xfrm>
              <a:prstGeom prst="line">
                <a:avLst/>
              </a:prstGeom>
              <a:ln w="9525" cap="flat" cmpd="sng">
                <a:solidFill>
                  <a:srgbClr val="000000"/>
                </a:solidFill>
                <a:prstDash val="solid"/>
                <a:round/>
                <a:headEnd type="none" w="med" len="med"/>
                <a:tailEnd type="triangle" w="med" len="med"/>
              </a:ln>
            </p:spPr>
          </p:sp>
          <p:sp>
            <p:nvSpPr>
              <p:cNvPr id="62477" name="Line 14"/>
              <p:cNvSpPr/>
              <p:nvPr/>
            </p:nvSpPr>
            <p:spPr>
              <a:xfrm>
                <a:off x="3600" y="4638"/>
                <a:ext cx="900" cy="1"/>
              </a:xfrm>
              <a:prstGeom prst="line">
                <a:avLst/>
              </a:prstGeom>
              <a:ln w="9525" cap="flat" cmpd="sng">
                <a:solidFill>
                  <a:srgbClr val="000000"/>
                </a:solidFill>
                <a:prstDash val="solid"/>
                <a:round/>
                <a:headEnd type="triangle" w="med" len="med"/>
                <a:tailEnd type="none" w="med" len="med"/>
              </a:ln>
            </p:spPr>
          </p:sp>
          <p:sp>
            <p:nvSpPr>
              <p:cNvPr id="62478" name="Rectangle 15"/>
              <p:cNvSpPr/>
              <p:nvPr/>
            </p:nvSpPr>
            <p:spPr>
              <a:xfrm>
                <a:off x="3780" y="4170"/>
                <a:ext cx="540" cy="468"/>
              </a:xfrm>
              <a:prstGeom prst="rect">
                <a:avLst/>
              </a:prstGeom>
              <a:noFill/>
              <a:ln w="9525">
                <a:noFill/>
              </a:ln>
            </p:spPr>
            <p:txBody>
              <a:bodyPr anchor="t"/>
              <a:lstStyle/>
              <a:p>
                <a:pPr algn="ctr"/>
                <a:r>
                  <a:rPr lang="en-US" altLang="zh-CN" sz="1400" b="1" dirty="0">
                    <a:solidFill>
                      <a:srgbClr val="0000FF"/>
                    </a:solidFill>
                    <a:latin typeface="Segoe UI" panose="020B0502040204020203" pitchFamily="34" charset="0"/>
                    <a:ea typeface="等线" panose="02010600030101010101" pitchFamily="2" charset="-122"/>
                  </a:rPr>
                  <a:t>Y</a:t>
                </a:r>
              </a:p>
            </p:txBody>
          </p:sp>
          <p:sp>
            <p:nvSpPr>
              <p:cNvPr id="62479" name="Rectangle 16"/>
              <p:cNvSpPr/>
              <p:nvPr/>
            </p:nvSpPr>
            <p:spPr>
              <a:xfrm>
                <a:off x="2340" y="4326"/>
                <a:ext cx="126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报警</a:t>
                </a:r>
              </a:p>
            </p:txBody>
          </p:sp>
          <p:sp>
            <p:nvSpPr>
              <p:cNvPr id="62480" name="Line 17"/>
              <p:cNvSpPr/>
              <p:nvPr/>
            </p:nvSpPr>
            <p:spPr>
              <a:xfrm>
                <a:off x="5678" y="3418"/>
                <a:ext cx="1" cy="468"/>
              </a:xfrm>
              <a:prstGeom prst="line">
                <a:avLst/>
              </a:prstGeom>
              <a:ln w="9525" cap="flat" cmpd="sng">
                <a:solidFill>
                  <a:srgbClr val="000000"/>
                </a:solidFill>
                <a:prstDash val="solid"/>
                <a:round/>
                <a:headEnd type="none" w="med" len="med"/>
                <a:tailEnd type="triangle" w="med" len="med"/>
              </a:ln>
            </p:spPr>
          </p:sp>
          <p:sp>
            <p:nvSpPr>
              <p:cNvPr id="62481" name="Rectangle 18"/>
              <p:cNvSpPr/>
              <p:nvPr/>
            </p:nvSpPr>
            <p:spPr>
              <a:xfrm>
                <a:off x="5040" y="5886"/>
                <a:ext cx="126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应急启动</a:t>
                </a:r>
              </a:p>
            </p:txBody>
          </p:sp>
          <p:sp>
            <p:nvSpPr>
              <p:cNvPr id="62482" name="Rectangle 19"/>
              <p:cNvSpPr/>
              <p:nvPr/>
            </p:nvSpPr>
            <p:spPr>
              <a:xfrm>
                <a:off x="5110" y="5162"/>
                <a:ext cx="540" cy="468"/>
              </a:xfrm>
              <a:prstGeom prst="rect">
                <a:avLst/>
              </a:prstGeom>
              <a:noFill/>
              <a:ln w="9525">
                <a:noFill/>
              </a:ln>
            </p:spPr>
            <p:txBody>
              <a:bodyPr anchor="t"/>
              <a:lstStyle/>
              <a:p>
                <a:pPr algn="ctr"/>
                <a:r>
                  <a:rPr lang="en-US" altLang="zh-CN" sz="1400" b="1" dirty="0">
                    <a:solidFill>
                      <a:srgbClr val="0000FF"/>
                    </a:solidFill>
                    <a:latin typeface="Segoe UI" panose="020B0502040204020203" pitchFamily="34" charset="0"/>
                    <a:ea typeface="等线" panose="02010600030101010101" pitchFamily="2" charset="-122"/>
                  </a:rPr>
                  <a:t>Y</a:t>
                </a:r>
              </a:p>
            </p:txBody>
          </p:sp>
          <p:sp>
            <p:nvSpPr>
              <p:cNvPr id="62483" name="Line 20"/>
              <p:cNvSpPr/>
              <p:nvPr/>
            </p:nvSpPr>
            <p:spPr>
              <a:xfrm>
                <a:off x="5650" y="5262"/>
                <a:ext cx="1" cy="624"/>
              </a:xfrm>
              <a:prstGeom prst="line">
                <a:avLst/>
              </a:prstGeom>
              <a:ln w="9525" cap="flat" cmpd="sng">
                <a:solidFill>
                  <a:srgbClr val="000000"/>
                </a:solidFill>
                <a:prstDash val="solid"/>
                <a:round/>
                <a:headEnd type="none" w="med" len="med"/>
                <a:tailEnd type="triangle" w="med" len="med"/>
              </a:ln>
            </p:spPr>
          </p:sp>
          <p:sp>
            <p:nvSpPr>
              <p:cNvPr id="62484" name="Line 21"/>
              <p:cNvSpPr/>
              <p:nvPr/>
            </p:nvSpPr>
            <p:spPr>
              <a:xfrm>
                <a:off x="5650" y="6354"/>
                <a:ext cx="1" cy="624"/>
              </a:xfrm>
              <a:prstGeom prst="line">
                <a:avLst/>
              </a:prstGeom>
              <a:ln w="9525" cap="flat" cmpd="sng">
                <a:solidFill>
                  <a:srgbClr val="000000"/>
                </a:solidFill>
                <a:prstDash val="solid"/>
                <a:round/>
                <a:headEnd type="none" w="med" len="med"/>
                <a:tailEnd type="triangle" w="med" len="med"/>
              </a:ln>
            </p:spPr>
          </p:sp>
          <p:sp>
            <p:nvSpPr>
              <p:cNvPr id="62485" name="Rectangle 22"/>
              <p:cNvSpPr/>
              <p:nvPr/>
            </p:nvSpPr>
            <p:spPr>
              <a:xfrm>
                <a:off x="5040" y="6978"/>
                <a:ext cx="126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救援行动</a:t>
                </a:r>
              </a:p>
            </p:txBody>
          </p:sp>
          <p:sp>
            <p:nvSpPr>
              <p:cNvPr id="62486" name="Line 23"/>
              <p:cNvSpPr/>
              <p:nvPr/>
            </p:nvSpPr>
            <p:spPr>
              <a:xfrm>
                <a:off x="5636" y="7446"/>
                <a:ext cx="1" cy="624"/>
              </a:xfrm>
              <a:prstGeom prst="line">
                <a:avLst/>
              </a:prstGeom>
              <a:ln w="9525" cap="flat" cmpd="sng">
                <a:solidFill>
                  <a:srgbClr val="000000"/>
                </a:solidFill>
                <a:prstDash val="solid"/>
                <a:round/>
                <a:headEnd type="none" w="med" len="med"/>
                <a:tailEnd type="triangle" w="med" len="med"/>
              </a:ln>
            </p:spPr>
          </p:sp>
          <p:sp>
            <p:nvSpPr>
              <p:cNvPr id="62487" name="AutoShape 24"/>
              <p:cNvSpPr/>
              <p:nvPr/>
            </p:nvSpPr>
            <p:spPr>
              <a:xfrm>
                <a:off x="4500" y="8070"/>
                <a:ext cx="2339" cy="936"/>
              </a:xfrm>
              <a:prstGeom prst="diamond">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事态控制</a:t>
                </a:r>
              </a:p>
            </p:txBody>
          </p:sp>
          <p:sp>
            <p:nvSpPr>
              <p:cNvPr id="62488" name="Line 25"/>
              <p:cNvSpPr/>
              <p:nvPr/>
            </p:nvSpPr>
            <p:spPr>
              <a:xfrm>
                <a:off x="5675" y="8991"/>
                <a:ext cx="1" cy="624"/>
              </a:xfrm>
              <a:prstGeom prst="line">
                <a:avLst/>
              </a:prstGeom>
              <a:ln w="9525" cap="flat" cmpd="sng">
                <a:solidFill>
                  <a:srgbClr val="000000"/>
                </a:solidFill>
                <a:prstDash val="solid"/>
                <a:round/>
                <a:headEnd type="none" w="med" len="med"/>
                <a:tailEnd type="triangle" w="med" len="med"/>
              </a:ln>
            </p:spPr>
          </p:sp>
          <p:sp>
            <p:nvSpPr>
              <p:cNvPr id="62489" name="Rectangle 26"/>
              <p:cNvSpPr/>
              <p:nvPr/>
            </p:nvSpPr>
            <p:spPr>
              <a:xfrm>
                <a:off x="5173" y="8846"/>
                <a:ext cx="540" cy="468"/>
              </a:xfrm>
              <a:prstGeom prst="rect">
                <a:avLst/>
              </a:prstGeom>
              <a:noFill/>
              <a:ln w="9525">
                <a:noFill/>
              </a:ln>
            </p:spPr>
            <p:txBody>
              <a:bodyPr anchor="t"/>
              <a:lstStyle/>
              <a:p>
                <a:pPr algn="ctr"/>
                <a:r>
                  <a:rPr lang="en-US" altLang="zh-CN" sz="1400" b="1" dirty="0">
                    <a:solidFill>
                      <a:srgbClr val="0000FF"/>
                    </a:solidFill>
                    <a:latin typeface="Segoe UI" panose="020B0502040204020203" pitchFamily="34" charset="0"/>
                    <a:ea typeface="等线" panose="02010600030101010101" pitchFamily="2" charset="-122"/>
                  </a:rPr>
                  <a:t>Y</a:t>
                </a:r>
              </a:p>
            </p:txBody>
          </p:sp>
          <p:sp>
            <p:nvSpPr>
              <p:cNvPr id="62490" name="Rectangle 27"/>
              <p:cNvSpPr/>
              <p:nvPr/>
            </p:nvSpPr>
            <p:spPr>
              <a:xfrm>
                <a:off x="5087" y="9630"/>
                <a:ext cx="126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应急恢复</a:t>
                </a:r>
              </a:p>
            </p:txBody>
          </p:sp>
          <p:sp>
            <p:nvSpPr>
              <p:cNvPr id="62491" name="Line 28"/>
              <p:cNvSpPr/>
              <p:nvPr/>
            </p:nvSpPr>
            <p:spPr>
              <a:xfrm>
                <a:off x="5656" y="10098"/>
                <a:ext cx="1" cy="624"/>
              </a:xfrm>
              <a:prstGeom prst="line">
                <a:avLst/>
              </a:prstGeom>
              <a:ln w="9525" cap="flat" cmpd="sng">
                <a:solidFill>
                  <a:srgbClr val="000000"/>
                </a:solidFill>
                <a:prstDash val="solid"/>
                <a:round/>
                <a:headEnd type="none" w="med" len="med"/>
                <a:tailEnd type="triangle" w="med" len="med"/>
              </a:ln>
            </p:spPr>
          </p:sp>
          <p:sp>
            <p:nvSpPr>
              <p:cNvPr id="62492" name="Rectangle 29"/>
              <p:cNvSpPr/>
              <p:nvPr/>
            </p:nvSpPr>
            <p:spPr>
              <a:xfrm>
                <a:off x="4680" y="10722"/>
                <a:ext cx="198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应急结束（关闭）</a:t>
                </a:r>
              </a:p>
            </p:txBody>
          </p:sp>
          <p:sp>
            <p:nvSpPr>
              <p:cNvPr id="62493" name="Line 30"/>
              <p:cNvSpPr/>
              <p:nvPr/>
            </p:nvSpPr>
            <p:spPr>
              <a:xfrm>
                <a:off x="6660" y="10973"/>
                <a:ext cx="720" cy="1"/>
              </a:xfrm>
              <a:prstGeom prst="line">
                <a:avLst/>
              </a:prstGeom>
              <a:ln w="9525" cap="flat" cmpd="sng">
                <a:solidFill>
                  <a:srgbClr val="000000"/>
                </a:solidFill>
                <a:prstDash val="solid"/>
                <a:round/>
                <a:headEnd type="none" w="med" len="med"/>
                <a:tailEnd type="none" w="med" len="med"/>
              </a:ln>
            </p:spPr>
          </p:sp>
          <p:sp>
            <p:nvSpPr>
              <p:cNvPr id="62494" name="Rectangle 31"/>
              <p:cNvSpPr/>
              <p:nvPr/>
            </p:nvSpPr>
            <p:spPr>
              <a:xfrm>
                <a:off x="7380" y="10722"/>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总结评审</a:t>
                </a:r>
              </a:p>
            </p:txBody>
          </p:sp>
          <p:sp>
            <p:nvSpPr>
              <p:cNvPr id="62495" name="Rectangle 32"/>
              <p:cNvSpPr/>
              <p:nvPr/>
            </p:nvSpPr>
            <p:spPr>
              <a:xfrm>
                <a:off x="1800" y="4875"/>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人员到位</a:t>
                </a:r>
              </a:p>
            </p:txBody>
          </p:sp>
          <p:sp>
            <p:nvSpPr>
              <p:cNvPr id="62496" name="Line 33"/>
              <p:cNvSpPr/>
              <p:nvPr/>
            </p:nvSpPr>
            <p:spPr>
              <a:xfrm>
                <a:off x="4140" y="6042"/>
                <a:ext cx="900" cy="1"/>
              </a:xfrm>
              <a:prstGeom prst="line">
                <a:avLst/>
              </a:prstGeom>
              <a:ln w="9525" cap="flat" cmpd="sng">
                <a:solidFill>
                  <a:srgbClr val="000000"/>
                </a:solidFill>
                <a:prstDash val="solid"/>
                <a:round/>
                <a:headEnd type="none" w="med" len="med"/>
                <a:tailEnd type="none" w="med" len="med"/>
              </a:ln>
            </p:spPr>
          </p:sp>
          <p:sp>
            <p:nvSpPr>
              <p:cNvPr id="62497" name="Rectangle 34"/>
              <p:cNvSpPr/>
              <p:nvPr/>
            </p:nvSpPr>
            <p:spPr>
              <a:xfrm>
                <a:off x="1800" y="5424"/>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信息网络开通</a:t>
                </a:r>
              </a:p>
            </p:txBody>
          </p:sp>
          <p:sp>
            <p:nvSpPr>
              <p:cNvPr id="62498" name="Rectangle 35"/>
              <p:cNvSpPr/>
              <p:nvPr/>
            </p:nvSpPr>
            <p:spPr>
              <a:xfrm>
                <a:off x="1800" y="5958"/>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应急资源调配</a:t>
                </a:r>
              </a:p>
            </p:txBody>
          </p:sp>
          <p:sp>
            <p:nvSpPr>
              <p:cNvPr id="62499" name="Rectangle 36"/>
              <p:cNvSpPr/>
              <p:nvPr/>
            </p:nvSpPr>
            <p:spPr>
              <a:xfrm>
                <a:off x="1800" y="6507"/>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现场指挥到位</a:t>
                </a:r>
              </a:p>
            </p:txBody>
          </p:sp>
          <p:sp>
            <p:nvSpPr>
              <p:cNvPr id="62500" name="Line 37"/>
              <p:cNvSpPr/>
              <p:nvPr/>
            </p:nvSpPr>
            <p:spPr>
              <a:xfrm>
                <a:off x="4140" y="5106"/>
                <a:ext cx="1" cy="1560"/>
              </a:xfrm>
              <a:prstGeom prst="line">
                <a:avLst/>
              </a:prstGeom>
              <a:ln w="9525" cap="flat" cmpd="sng">
                <a:solidFill>
                  <a:srgbClr val="000000"/>
                </a:solidFill>
                <a:prstDash val="solid"/>
                <a:round/>
                <a:headEnd type="none" w="med" len="med"/>
                <a:tailEnd type="none" w="med" len="med"/>
              </a:ln>
            </p:spPr>
          </p:sp>
          <p:sp>
            <p:nvSpPr>
              <p:cNvPr id="62501" name="Line 38"/>
              <p:cNvSpPr/>
              <p:nvPr/>
            </p:nvSpPr>
            <p:spPr>
              <a:xfrm>
                <a:off x="3600" y="5106"/>
                <a:ext cx="540" cy="0"/>
              </a:xfrm>
              <a:prstGeom prst="line">
                <a:avLst/>
              </a:prstGeom>
              <a:ln w="9525" cap="flat" cmpd="sng">
                <a:solidFill>
                  <a:srgbClr val="000000"/>
                </a:solidFill>
                <a:prstDash val="solid"/>
                <a:round/>
                <a:headEnd type="none" w="med" len="med"/>
                <a:tailEnd type="none" w="med" len="med"/>
              </a:ln>
            </p:spPr>
          </p:sp>
          <p:sp>
            <p:nvSpPr>
              <p:cNvPr id="62502" name="Line 39"/>
              <p:cNvSpPr/>
              <p:nvPr/>
            </p:nvSpPr>
            <p:spPr>
              <a:xfrm>
                <a:off x="3600" y="5604"/>
                <a:ext cx="540" cy="1"/>
              </a:xfrm>
              <a:prstGeom prst="line">
                <a:avLst/>
              </a:prstGeom>
              <a:ln w="9525" cap="flat" cmpd="sng">
                <a:solidFill>
                  <a:srgbClr val="000000"/>
                </a:solidFill>
                <a:prstDash val="solid"/>
                <a:round/>
                <a:headEnd type="none" w="med" len="med"/>
                <a:tailEnd type="none" w="med" len="med"/>
              </a:ln>
            </p:spPr>
          </p:sp>
          <p:sp>
            <p:nvSpPr>
              <p:cNvPr id="62503" name="Line 40"/>
              <p:cNvSpPr/>
              <p:nvPr/>
            </p:nvSpPr>
            <p:spPr>
              <a:xfrm>
                <a:off x="3600" y="6198"/>
                <a:ext cx="540" cy="1"/>
              </a:xfrm>
              <a:prstGeom prst="line">
                <a:avLst/>
              </a:prstGeom>
              <a:ln w="9525" cap="flat" cmpd="sng">
                <a:solidFill>
                  <a:srgbClr val="000000"/>
                </a:solidFill>
                <a:prstDash val="solid"/>
                <a:round/>
                <a:headEnd type="none" w="med" len="med"/>
                <a:tailEnd type="none" w="med" len="med"/>
              </a:ln>
            </p:spPr>
          </p:sp>
          <p:sp>
            <p:nvSpPr>
              <p:cNvPr id="62504" name="Line 41"/>
              <p:cNvSpPr/>
              <p:nvPr/>
            </p:nvSpPr>
            <p:spPr>
              <a:xfrm>
                <a:off x="3600" y="6666"/>
                <a:ext cx="540" cy="1"/>
              </a:xfrm>
              <a:prstGeom prst="line">
                <a:avLst/>
              </a:prstGeom>
              <a:ln w="9525" cap="flat" cmpd="sng">
                <a:solidFill>
                  <a:srgbClr val="000000"/>
                </a:solidFill>
                <a:prstDash val="solid"/>
                <a:round/>
                <a:headEnd type="none" w="med" len="med"/>
                <a:tailEnd type="none" w="med" len="med"/>
              </a:ln>
            </p:spPr>
          </p:sp>
          <p:sp>
            <p:nvSpPr>
              <p:cNvPr id="62505" name="Line 42"/>
              <p:cNvSpPr/>
              <p:nvPr/>
            </p:nvSpPr>
            <p:spPr>
              <a:xfrm>
                <a:off x="6300" y="7134"/>
                <a:ext cx="540" cy="1"/>
              </a:xfrm>
              <a:prstGeom prst="line">
                <a:avLst/>
              </a:prstGeom>
              <a:ln w="9525" cap="flat" cmpd="sng">
                <a:solidFill>
                  <a:srgbClr val="000000"/>
                </a:solidFill>
                <a:prstDash val="solid"/>
                <a:round/>
                <a:headEnd type="none" w="med" len="med"/>
                <a:tailEnd type="none" w="med" len="med"/>
              </a:ln>
            </p:spPr>
          </p:sp>
          <p:sp>
            <p:nvSpPr>
              <p:cNvPr id="62506" name="Rectangle 43"/>
              <p:cNvSpPr/>
              <p:nvPr/>
            </p:nvSpPr>
            <p:spPr>
              <a:xfrm>
                <a:off x="7380" y="4950"/>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人员救助</a:t>
                </a:r>
              </a:p>
            </p:txBody>
          </p:sp>
          <p:sp>
            <p:nvSpPr>
              <p:cNvPr id="62507" name="Rectangle 44"/>
              <p:cNvSpPr/>
              <p:nvPr/>
            </p:nvSpPr>
            <p:spPr>
              <a:xfrm>
                <a:off x="7380" y="5574"/>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工程抢险</a:t>
                </a:r>
              </a:p>
            </p:txBody>
          </p:sp>
          <p:sp>
            <p:nvSpPr>
              <p:cNvPr id="62508" name="Rectangle 45"/>
              <p:cNvSpPr/>
              <p:nvPr/>
            </p:nvSpPr>
            <p:spPr>
              <a:xfrm>
                <a:off x="7380" y="6198"/>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警戒与交通管制</a:t>
                </a:r>
              </a:p>
            </p:txBody>
          </p:sp>
          <p:sp>
            <p:nvSpPr>
              <p:cNvPr id="62509" name="Rectangle 46"/>
              <p:cNvSpPr/>
              <p:nvPr/>
            </p:nvSpPr>
            <p:spPr>
              <a:xfrm>
                <a:off x="7380" y="6762"/>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医疗救护</a:t>
                </a:r>
              </a:p>
            </p:txBody>
          </p:sp>
          <p:sp>
            <p:nvSpPr>
              <p:cNvPr id="62510" name="Rectangle 47"/>
              <p:cNvSpPr/>
              <p:nvPr/>
            </p:nvSpPr>
            <p:spPr>
              <a:xfrm>
                <a:off x="7380" y="7290"/>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人员疏散</a:t>
                </a:r>
              </a:p>
            </p:txBody>
          </p:sp>
          <p:sp>
            <p:nvSpPr>
              <p:cNvPr id="62511" name="Rectangle 48"/>
              <p:cNvSpPr/>
              <p:nvPr/>
            </p:nvSpPr>
            <p:spPr>
              <a:xfrm>
                <a:off x="7380" y="7839"/>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环境保护</a:t>
                </a:r>
              </a:p>
            </p:txBody>
          </p:sp>
          <p:sp>
            <p:nvSpPr>
              <p:cNvPr id="62512" name="Rectangle 49"/>
              <p:cNvSpPr/>
              <p:nvPr/>
            </p:nvSpPr>
            <p:spPr>
              <a:xfrm>
                <a:off x="7410" y="8382"/>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现场监察</a:t>
                </a:r>
              </a:p>
            </p:txBody>
          </p:sp>
          <p:sp>
            <p:nvSpPr>
              <p:cNvPr id="62513" name="Rectangle 50"/>
              <p:cNvSpPr/>
              <p:nvPr/>
            </p:nvSpPr>
            <p:spPr>
              <a:xfrm>
                <a:off x="7455" y="8946"/>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专家支持</a:t>
                </a:r>
              </a:p>
            </p:txBody>
          </p:sp>
          <p:sp>
            <p:nvSpPr>
              <p:cNvPr id="62514" name="Line 51"/>
              <p:cNvSpPr/>
              <p:nvPr/>
            </p:nvSpPr>
            <p:spPr>
              <a:xfrm>
                <a:off x="6930" y="5106"/>
                <a:ext cx="1" cy="4056"/>
              </a:xfrm>
              <a:prstGeom prst="line">
                <a:avLst/>
              </a:prstGeom>
              <a:ln w="9525" cap="flat" cmpd="sng">
                <a:solidFill>
                  <a:srgbClr val="000000"/>
                </a:solidFill>
                <a:prstDash val="solid"/>
                <a:round/>
                <a:headEnd type="none" w="med" len="med"/>
                <a:tailEnd type="none" w="med" len="med"/>
              </a:ln>
            </p:spPr>
          </p:sp>
          <p:sp>
            <p:nvSpPr>
              <p:cNvPr id="62515" name="Line 52"/>
              <p:cNvSpPr/>
              <p:nvPr/>
            </p:nvSpPr>
            <p:spPr>
              <a:xfrm>
                <a:off x="6915" y="5106"/>
                <a:ext cx="465" cy="1"/>
              </a:xfrm>
              <a:prstGeom prst="line">
                <a:avLst/>
              </a:prstGeom>
              <a:ln w="9525" cap="flat" cmpd="sng">
                <a:solidFill>
                  <a:srgbClr val="000000"/>
                </a:solidFill>
                <a:prstDash val="solid"/>
                <a:round/>
                <a:headEnd type="none" w="med" len="med"/>
                <a:tailEnd type="none" w="med" len="med"/>
              </a:ln>
            </p:spPr>
          </p:sp>
          <p:sp>
            <p:nvSpPr>
              <p:cNvPr id="62516" name="Line 53"/>
              <p:cNvSpPr/>
              <p:nvPr/>
            </p:nvSpPr>
            <p:spPr>
              <a:xfrm>
                <a:off x="6945" y="5820"/>
                <a:ext cx="465" cy="1"/>
              </a:xfrm>
              <a:prstGeom prst="line">
                <a:avLst/>
              </a:prstGeom>
              <a:ln w="9525" cap="flat" cmpd="sng">
                <a:solidFill>
                  <a:srgbClr val="000000"/>
                </a:solidFill>
                <a:prstDash val="solid"/>
                <a:round/>
                <a:headEnd type="none" w="med" len="med"/>
                <a:tailEnd type="none" w="med" len="med"/>
              </a:ln>
            </p:spPr>
          </p:sp>
          <p:sp>
            <p:nvSpPr>
              <p:cNvPr id="62517" name="Line 54"/>
              <p:cNvSpPr/>
              <p:nvPr/>
            </p:nvSpPr>
            <p:spPr>
              <a:xfrm>
                <a:off x="6915" y="6414"/>
                <a:ext cx="465" cy="1"/>
              </a:xfrm>
              <a:prstGeom prst="line">
                <a:avLst/>
              </a:prstGeom>
              <a:ln w="9525" cap="flat" cmpd="sng">
                <a:solidFill>
                  <a:srgbClr val="000000"/>
                </a:solidFill>
                <a:prstDash val="solid"/>
                <a:round/>
                <a:headEnd type="none" w="med" len="med"/>
                <a:tailEnd type="none" w="med" len="med"/>
              </a:ln>
            </p:spPr>
          </p:sp>
          <p:sp>
            <p:nvSpPr>
              <p:cNvPr id="62518" name="Line 55"/>
              <p:cNvSpPr/>
              <p:nvPr/>
            </p:nvSpPr>
            <p:spPr>
              <a:xfrm>
                <a:off x="6930" y="6978"/>
                <a:ext cx="465" cy="1"/>
              </a:xfrm>
              <a:prstGeom prst="line">
                <a:avLst/>
              </a:prstGeom>
              <a:ln w="9525" cap="flat" cmpd="sng">
                <a:solidFill>
                  <a:srgbClr val="000000"/>
                </a:solidFill>
                <a:prstDash val="solid"/>
                <a:round/>
                <a:headEnd type="none" w="med" len="med"/>
                <a:tailEnd type="none" w="med" len="med"/>
              </a:ln>
            </p:spPr>
          </p:sp>
          <p:sp>
            <p:nvSpPr>
              <p:cNvPr id="62519" name="Line 56"/>
              <p:cNvSpPr/>
              <p:nvPr/>
            </p:nvSpPr>
            <p:spPr>
              <a:xfrm>
                <a:off x="6915" y="7446"/>
                <a:ext cx="465" cy="1"/>
              </a:xfrm>
              <a:prstGeom prst="line">
                <a:avLst/>
              </a:prstGeom>
              <a:ln w="9525" cap="flat" cmpd="sng">
                <a:solidFill>
                  <a:srgbClr val="000000"/>
                </a:solidFill>
                <a:prstDash val="solid"/>
                <a:round/>
                <a:headEnd type="none" w="med" len="med"/>
                <a:tailEnd type="none" w="med" len="med"/>
              </a:ln>
            </p:spPr>
          </p:sp>
          <p:sp>
            <p:nvSpPr>
              <p:cNvPr id="62520" name="Line 57"/>
              <p:cNvSpPr/>
              <p:nvPr/>
            </p:nvSpPr>
            <p:spPr>
              <a:xfrm>
                <a:off x="6930" y="8070"/>
                <a:ext cx="465" cy="1"/>
              </a:xfrm>
              <a:prstGeom prst="line">
                <a:avLst/>
              </a:prstGeom>
              <a:ln w="9525" cap="flat" cmpd="sng">
                <a:solidFill>
                  <a:srgbClr val="000000"/>
                </a:solidFill>
                <a:prstDash val="solid"/>
                <a:round/>
                <a:headEnd type="none" w="med" len="med"/>
                <a:tailEnd type="none" w="med" len="med"/>
              </a:ln>
            </p:spPr>
          </p:sp>
          <p:sp>
            <p:nvSpPr>
              <p:cNvPr id="62521" name="Line 58"/>
              <p:cNvSpPr/>
              <p:nvPr/>
            </p:nvSpPr>
            <p:spPr>
              <a:xfrm>
                <a:off x="6930" y="8538"/>
                <a:ext cx="465" cy="1"/>
              </a:xfrm>
              <a:prstGeom prst="line">
                <a:avLst/>
              </a:prstGeom>
              <a:ln w="9525" cap="flat" cmpd="sng">
                <a:solidFill>
                  <a:srgbClr val="000000"/>
                </a:solidFill>
                <a:prstDash val="solid"/>
                <a:round/>
                <a:headEnd type="none" w="med" len="med"/>
                <a:tailEnd type="none" w="med" len="med"/>
              </a:ln>
            </p:spPr>
          </p:sp>
          <p:sp>
            <p:nvSpPr>
              <p:cNvPr id="62522" name="Line 59"/>
              <p:cNvSpPr/>
              <p:nvPr/>
            </p:nvSpPr>
            <p:spPr>
              <a:xfrm>
                <a:off x="6990" y="9162"/>
                <a:ext cx="465" cy="1"/>
              </a:xfrm>
              <a:prstGeom prst="line">
                <a:avLst/>
              </a:prstGeom>
              <a:ln w="9525" cap="flat" cmpd="sng">
                <a:solidFill>
                  <a:srgbClr val="000000"/>
                </a:solidFill>
                <a:prstDash val="solid"/>
                <a:round/>
                <a:headEnd type="none" w="med" len="med"/>
                <a:tailEnd type="none" w="med" len="med"/>
              </a:ln>
            </p:spPr>
          </p:sp>
          <p:sp>
            <p:nvSpPr>
              <p:cNvPr id="62523" name="Rectangle 60"/>
              <p:cNvSpPr/>
              <p:nvPr/>
            </p:nvSpPr>
            <p:spPr>
              <a:xfrm>
                <a:off x="1800" y="7134"/>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扩大应急</a:t>
                </a:r>
              </a:p>
            </p:txBody>
          </p:sp>
          <p:sp>
            <p:nvSpPr>
              <p:cNvPr id="62524" name="Line 61"/>
              <p:cNvSpPr/>
              <p:nvPr/>
            </p:nvSpPr>
            <p:spPr>
              <a:xfrm>
                <a:off x="3600" y="7290"/>
                <a:ext cx="1260" cy="0"/>
              </a:xfrm>
              <a:prstGeom prst="line">
                <a:avLst/>
              </a:prstGeom>
              <a:ln w="9525" cap="flat" cmpd="sng">
                <a:solidFill>
                  <a:srgbClr val="000000"/>
                </a:solidFill>
                <a:prstDash val="solid"/>
                <a:round/>
                <a:headEnd type="none" w="med" len="med"/>
                <a:tailEnd type="triangle" w="med" len="med"/>
              </a:ln>
            </p:spPr>
          </p:sp>
          <p:sp>
            <p:nvSpPr>
              <p:cNvPr id="62525" name="Line 62"/>
              <p:cNvSpPr/>
              <p:nvPr/>
            </p:nvSpPr>
            <p:spPr>
              <a:xfrm flipH="1">
                <a:off x="3780" y="8538"/>
                <a:ext cx="720" cy="0"/>
              </a:xfrm>
              <a:prstGeom prst="line">
                <a:avLst/>
              </a:prstGeom>
              <a:ln w="9525" cap="flat" cmpd="sng">
                <a:solidFill>
                  <a:srgbClr val="000000"/>
                </a:solidFill>
                <a:prstDash val="solid"/>
                <a:round/>
                <a:headEnd type="none" w="med" len="med"/>
                <a:tailEnd type="triangle" w="med" len="med"/>
              </a:ln>
            </p:spPr>
          </p:sp>
          <p:sp>
            <p:nvSpPr>
              <p:cNvPr id="62526" name="Rectangle 63"/>
              <p:cNvSpPr/>
              <p:nvPr/>
            </p:nvSpPr>
            <p:spPr>
              <a:xfrm>
                <a:off x="1800" y="8226"/>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申请救援</a:t>
                </a:r>
              </a:p>
            </p:txBody>
          </p:sp>
          <p:sp>
            <p:nvSpPr>
              <p:cNvPr id="62527" name="Rectangle 64"/>
              <p:cNvSpPr/>
              <p:nvPr/>
            </p:nvSpPr>
            <p:spPr>
              <a:xfrm>
                <a:off x="1800" y="9006"/>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现场清理</a:t>
                </a:r>
              </a:p>
            </p:txBody>
          </p:sp>
          <p:sp>
            <p:nvSpPr>
              <p:cNvPr id="62528" name="Rectangle 65"/>
              <p:cNvSpPr/>
              <p:nvPr/>
            </p:nvSpPr>
            <p:spPr>
              <a:xfrm>
                <a:off x="1845" y="9630"/>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解除警戒</a:t>
                </a:r>
              </a:p>
            </p:txBody>
          </p:sp>
          <p:sp>
            <p:nvSpPr>
              <p:cNvPr id="62529" name="Rectangle 66"/>
              <p:cNvSpPr/>
              <p:nvPr/>
            </p:nvSpPr>
            <p:spPr>
              <a:xfrm>
                <a:off x="1800" y="10254"/>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善后处理</a:t>
                </a:r>
              </a:p>
            </p:txBody>
          </p:sp>
          <p:sp>
            <p:nvSpPr>
              <p:cNvPr id="62530" name="Rectangle 67"/>
              <p:cNvSpPr/>
              <p:nvPr/>
            </p:nvSpPr>
            <p:spPr>
              <a:xfrm>
                <a:off x="1800" y="10878"/>
                <a:ext cx="1800" cy="468"/>
              </a:xfrm>
              <a:prstGeom prst="rect">
                <a:avLst/>
              </a:prstGeom>
              <a:solidFill>
                <a:srgbClr val="FFFFFF"/>
              </a:solidFill>
              <a:ln w="9525" cap="flat" cmpd="sng">
                <a:solidFill>
                  <a:srgbClr val="000000"/>
                </a:solidFill>
                <a:prstDash val="solid"/>
                <a:miter/>
                <a:headEnd type="none" w="med" len="med"/>
                <a:tailEnd type="none" w="med" len="med"/>
              </a:ln>
            </p:spPr>
            <p:txBody>
              <a:bodyPr anchor="t"/>
              <a:lstStyle/>
              <a:p>
                <a:pPr algn="ctr"/>
                <a:r>
                  <a:rPr lang="zh-CN" altLang="en-US" sz="1400" b="1" dirty="0">
                    <a:solidFill>
                      <a:srgbClr val="0000FF"/>
                    </a:solidFill>
                    <a:latin typeface="Segoe UI" panose="020B0502040204020203" pitchFamily="34" charset="0"/>
                    <a:ea typeface="等线" panose="02010600030101010101" pitchFamily="2" charset="-122"/>
                  </a:rPr>
                  <a:t>事故调查</a:t>
                </a:r>
              </a:p>
            </p:txBody>
          </p:sp>
          <p:sp>
            <p:nvSpPr>
              <p:cNvPr id="62531" name="Line 68"/>
              <p:cNvSpPr/>
              <p:nvPr/>
            </p:nvSpPr>
            <p:spPr>
              <a:xfrm>
                <a:off x="4140" y="9786"/>
                <a:ext cx="900" cy="1"/>
              </a:xfrm>
              <a:prstGeom prst="line">
                <a:avLst/>
              </a:prstGeom>
              <a:ln w="9525" cap="flat" cmpd="sng">
                <a:solidFill>
                  <a:srgbClr val="000000"/>
                </a:solidFill>
                <a:prstDash val="solid"/>
                <a:round/>
                <a:headEnd type="none" w="med" len="med"/>
                <a:tailEnd type="none" w="med" len="med"/>
              </a:ln>
            </p:spPr>
          </p:sp>
          <p:sp>
            <p:nvSpPr>
              <p:cNvPr id="62532" name="Line 69"/>
              <p:cNvSpPr/>
              <p:nvPr/>
            </p:nvSpPr>
            <p:spPr>
              <a:xfrm>
                <a:off x="4140" y="9162"/>
                <a:ext cx="0" cy="1872"/>
              </a:xfrm>
              <a:prstGeom prst="line">
                <a:avLst/>
              </a:prstGeom>
              <a:ln w="9525" cap="flat" cmpd="sng">
                <a:solidFill>
                  <a:srgbClr val="000000"/>
                </a:solidFill>
                <a:prstDash val="solid"/>
                <a:round/>
                <a:headEnd type="none" w="med" len="med"/>
                <a:tailEnd type="none" w="med" len="med"/>
              </a:ln>
            </p:spPr>
          </p:sp>
          <p:sp>
            <p:nvSpPr>
              <p:cNvPr id="62533" name="Line 70"/>
              <p:cNvSpPr/>
              <p:nvPr/>
            </p:nvSpPr>
            <p:spPr>
              <a:xfrm>
                <a:off x="3600" y="9162"/>
                <a:ext cx="540" cy="0"/>
              </a:xfrm>
              <a:prstGeom prst="line">
                <a:avLst/>
              </a:prstGeom>
              <a:ln w="9525" cap="flat" cmpd="sng">
                <a:solidFill>
                  <a:srgbClr val="000000"/>
                </a:solidFill>
                <a:prstDash val="solid"/>
                <a:round/>
                <a:headEnd type="none" w="med" len="med"/>
                <a:tailEnd type="none" w="med" len="med"/>
              </a:ln>
            </p:spPr>
          </p:sp>
          <p:sp>
            <p:nvSpPr>
              <p:cNvPr id="62534" name="Line 71"/>
              <p:cNvSpPr/>
              <p:nvPr/>
            </p:nvSpPr>
            <p:spPr>
              <a:xfrm>
                <a:off x="3600" y="9786"/>
                <a:ext cx="540" cy="1"/>
              </a:xfrm>
              <a:prstGeom prst="line">
                <a:avLst/>
              </a:prstGeom>
              <a:ln w="9525" cap="flat" cmpd="sng">
                <a:solidFill>
                  <a:srgbClr val="000000"/>
                </a:solidFill>
                <a:prstDash val="solid"/>
                <a:round/>
                <a:headEnd type="none" w="med" len="med"/>
                <a:tailEnd type="none" w="med" len="med"/>
              </a:ln>
            </p:spPr>
          </p:sp>
          <p:sp>
            <p:nvSpPr>
              <p:cNvPr id="62535" name="Line 72"/>
              <p:cNvSpPr/>
              <p:nvPr/>
            </p:nvSpPr>
            <p:spPr>
              <a:xfrm>
                <a:off x="3600" y="10410"/>
                <a:ext cx="540" cy="1"/>
              </a:xfrm>
              <a:prstGeom prst="line">
                <a:avLst/>
              </a:prstGeom>
              <a:ln w="9525" cap="flat" cmpd="sng">
                <a:solidFill>
                  <a:srgbClr val="000000"/>
                </a:solidFill>
                <a:prstDash val="solid"/>
                <a:round/>
                <a:headEnd type="none" w="med" len="med"/>
                <a:tailEnd type="none" w="med" len="med"/>
              </a:ln>
            </p:spPr>
          </p:sp>
          <p:sp>
            <p:nvSpPr>
              <p:cNvPr id="62536" name="Line 73"/>
              <p:cNvSpPr/>
              <p:nvPr/>
            </p:nvSpPr>
            <p:spPr>
              <a:xfrm>
                <a:off x="3600" y="11034"/>
                <a:ext cx="540" cy="1"/>
              </a:xfrm>
              <a:prstGeom prst="line">
                <a:avLst/>
              </a:prstGeom>
              <a:ln w="9525" cap="flat" cmpd="sng">
                <a:solidFill>
                  <a:srgbClr val="000000"/>
                </a:solidFill>
                <a:prstDash val="solid"/>
                <a:round/>
                <a:headEnd type="none" w="med" len="med"/>
                <a:tailEnd type="none" w="med" len="med"/>
              </a:ln>
            </p:spPr>
          </p:sp>
        </p:grpSp>
        <p:sp>
          <p:nvSpPr>
            <p:cNvPr id="62537" name="Line 74"/>
            <p:cNvSpPr/>
            <p:nvPr/>
          </p:nvSpPr>
          <p:spPr>
            <a:xfrm flipV="1">
              <a:off x="2700" y="7602"/>
              <a:ext cx="0" cy="624"/>
            </a:xfrm>
            <a:prstGeom prst="line">
              <a:avLst/>
            </a:prstGeom>
            <a:ln w="9525" cap="flat" cmpd="sng">
              <a:solidFill>
                <a:srgbClr val="000000"/>
              </a:solidFill>
              <a:prstDash val="solid"/>
              <a:round/>
              <a:headEnd type="none" w="med" len="med"/>
              <a:tailEnd type="triangle" w="med" len="med"/>
            </a:ln>
          </p:spPr>
        </p:sp>
      </p:grpSp>
    </p:spTree>
  </p:cSld>
  <p:clrMapOvr>
    <a:masterClrMapping/>
  </p:clrMapOvr>
  <p:transition>
    <p:cover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p:nvPr>
            <p:custDataLst>
              <p:tags r:id="rId1"/>
            </p:custDataLst>
          </p:nvPr>
        </p:nvGraphicFramePr>
        <p:xfrm>
          <a:off x="1048385" y="2134870"/>
          <a:ext cx="10455910" cy="4375785"/>
        </p:xfrm>
        <a:graphic>
          <a:graphicData uri="http://schemas.openxmlformats.org/drawingml/2006/table">
            <a:tbl>
              <a:tblPr firstRow="1" bandRow="1">
                <a:tableStyleId>{5940675A-B579-460E-94D1-54222C63F5DA}</a:tableStyleId>
              </a:tblPr>
              <a:tblGrid>
                <a:gridCol w="1087120">
                  <a:extLst>
                    <a:ext uri="{9D8B030D-6E8A-4147-A177-3AD203B41FA5}">
                      <a16:colId xmlns:a16="http://schemas.microsoft.com/office/drawing/2014/main" val="20000"/>
                    </a:ext>
                  </a:extLst>
                </a:gridCol>
                <a:gridCol w="4978400">
                  <a:extLst>
                    <a:ext uri="{9D8B030D-6E8A-4147-A177-3AD203B41FA5}">
                      <a16:colId xmlns:a16="http://schemas.microsoft.com/office/drawing/2014/main" val="20001"/>
                    </a:ext>
                  </a:extLst>
                </a:gridCol>
                <a:gridCol w="1123950">
                  <a:extLst>
                    <a:ext uri="{9D8B030D-6E8A-4147-A177-3AD203B41FA5}">
                      <a16:colId xmlns:a16="http://schemas.microsoft.com/office/drawing/2014/main" val="20002"/>
                    </a:ext>
                  </a:extLst>
                </a:gridCol>
                <a:gridCol w="3266440">
                  <a:extLst>
                    <a:ext uri="{9D8B030D-6E8A-4147-A177-3AD203B41FA5}">
                      <a16:colId xmlns:a16="http://schemas.microsoft.com/office/drawing/2014/main" val="20003"/>
                    </a:ext>
                  </a:extLst>
                </a:gridCol>
              </a:tblGrid>
              <a:tr h="1349375">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指挥场所</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有固定的应急救援指挥场所</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2</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查现场和资料。不符合要求不得分</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26410">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制度建设</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建立健全并严格执行以下制度；1.事故监测与预警制度；2.应急值守制度；3.应急信息报告和传递制度；4.应急投入及资源保障制度；5.应急救援预案管理制度；6.应急演练制度；7.应急救援队伍管理制度；8.应急物资装备管理制度；9.安全避险设施管理和使用制度；10.应急资料档案管理制度</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2</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查资料。缺1项制度扣1分，制度内容不完善或未执行1处扣0.2分</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文本框 4"/>
          <p:cNvSpPr txBox="1"/>
          <p:nvPr/>
        </p:nvSpPr>
        <p:spPr>
          <a:xfrm>
            <a:off x="1301750" y="1025525"/>
            <a:ext cx="786955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p:nvPr>
            <p:custDataLst>
              <p:tags r:id="rId1"/>
            </p:custDataLst>
          </p:nvPr>
        </p:nvGraphicFramePr>
        <p:xfrm>
          <a:off x="1215390" y="1594485"/>
          <a:ext cx="9761220" cy="4771390"/>
        </p:xfrm>
        <a:graphic>
          <a:graphicData uri="http://schemas.openxmlformats.org/drawingml/2006/table">
            <a:tbl>
              <a:tblPr firstRow="1" bandRow="1">
                <a:tableStyleId>{5940675A-B579-460E-94D1-54222C63F5DA}</a:tableStyleId>
              </a:tblPr>
              <a:tblGrid>
                <a:gridCol w="1015365">
                  <a:extLst>
                    <a:ext uri="{9D8B030D-6E8A-4147-A177-3AD203B41FA5}">
                      <a16:colId xmlns:a16="http://schemas.microsoft.com/office/drawing/2014/main" val="20000"/>
                    </a:ext>
                  </a:extLst>
                </a:gridCol>
                <a:gridCol w="4647565">
                  <a:extLst>
                    <a:ext uri="{9D8B030D-6E8A-4147-A177-3AD203B41FA5}">
                      <a16:colId xmlns:a16="http://schemas.microsoft.com/office/drawing/2014/main" val="20001"/>
                    </a:ext>
                  </a:extLst>
                </a:gridCol>
                <a:gridCol w="1048385">
                  <a:extLst>
                    <a:ext uri="{9D8B030D-6E8A-4147-A177-3AD203B41FA5}">
                      <a16:colId xmlns:a16="http://schemas.microsoft.com/office/drawing/2014/main" val="20002"/>
                    </a:ext>
                  </a:extLst>
                </a:gridCol>
                <a:gridCol w="3049905">
                  <a:extLst>
                    <a:ext uri="{9D8B030D-6E8A-4147-A177-3AD203B41FA5}">
                      <a16:colId xmlns:a16="http://schemas.microsoft.com/office/drawing/2014/main" val="20003"/>
                    </a:ext>
                  </a:extLst>
                </a:gridCol>
              </a:tblGrid>
              <a:tr h="2183765">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应急保障</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1.配备应急救援物资、装备或设施，建立台账，按规定储存、维护、保养、更新、定期检查等；2.有可靠的信息通信和传递系统，保持最新的内部和外部应急响应通讯录；3.配置必需的急救器材和药品；与就近的医疗机构签订急救协议；4.建立覆盖本煤矿所有专项应急救援预案相关专业的技术专家库</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4</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查现场和资料。不符合要求1处扣0.5分</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95095">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安全避险系统</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按规定建立完善井下安全避险设施，设置井下避灾路线指示标识。每年由总工程师组织开展安全避险系统有效性评估</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2</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查现场和资料。未评估扣1分；标识未设置扣1分；其他不符合要求1处扣0.2分 </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92530">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应急广播系统</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井下设置应急广播系统，井下人员能够清晰听到应急指令</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600" b="0">
                          <a:latin typeface="Segoe UI" panose="020B0502040204020203" pitchFamily="34" charset="0"/>
                          <a:ea typeface="等线" panose="02010600030101010101" pitchFamily="2" charset="-122"/>
                          <a:cs typeface="宋体" panose="02010600030101010101" pitchFamily="2" charset="-122"/>
                        </a:rPr>
                        <a:t>1</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600" b="0">
                          <a:latin typeface="Segoe UI" panose="020B0502040204020203" pitchFamily="34" charset="0"/>
                          <a:ea typeface="等线" panose="02010600030101010101" pitchFamily="2" charset="-122"/>
                          <a:cs typeface="宋体" panose="02010600030101010101" pitchFamily="2" charset="-122"/>
                        </a:rPr>
                        <a:t>查现场。未建立系统不得分。1处生产作业地点不能够听到应急指令扣0.2分</a:t>
                      </a:r>
                      <a:endParaRPr lang="en-US" altLang="en-US" sz="16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 name="文本框 4"/>
          <p:cNvSpPr txBox="1"/>
          <p:nvPr/>
        </p:nvSpPr>
        <p:spPr>
          <a:xfrm>
            <a:off x="1324610" y="700405"/>
            <a:ext cx="788098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ext Box 2"/>
          <p:cNvSpPr txBox="1"/>
          <p:nvPr/>
        </p:nvSpPr>
        <p:spPr>
          <a:xfrm>
            <a:off x="933450" y="2071688"/>
            <a:ext cx="10596563" cy="3722687"/>
          </a:xfrm>
          <a:prstGeom prst="rect">
            <a:avLst/>
          </a:prstGeom>
          <a:solidFill>
            <a:schemeClr val="bg1"/>
          </a:solidFill>
          <a:ln w="9525">
            <a:noFill/>
          </a:ln>
        </p:spPr>
        <p:txBody>
          <a:bodyPr anchor="t">
            <a:spAutoFit/>
          </a:bodyPr>
          <a:lstStyle/>
          <a:p>
            <a:pPr>
              <a:spcBef>
                <a:spcPct val="50000"/>
              </a:spcBef>
              <a:buSzPct val="100000"/>
              <a:buFont typeface="Wingdings" panose="05000000000000000000" pitchFamily="2" charset="2"/>
              <a:buChar char="Ø"/>
            </a:pPr>
            <a:r>
              <a:rPr lang="zh-CN" altLang="en-US" sz="3200" b="1" dirty="0">
                <a:solidFill>
                  <a:srgbClr val="FF0000"/>
                </a:solidFill>
                <a:latin typeface="Segoe UI" panose="020B0502040204020203" pitchFamily="34" charset="0"/>
                <a:ea typeface="等线" panose="02010600030101010101" pitchFamily="2" charset="-122"/>
              </a:rPr>
              <a:t>术语和定义</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应急响应</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针对发生的事故，有关组织或人员采取的应急行动</a:t>
            </a:r>
            <a:endParaRPr lang="en-US" altLang="zh-CN" sz="2400" b="1" u="sng" dirty="0">
              <a:solidFill>
                <a:srgbClr val="0000FF"/>
              </a:solidFill>
              <a:latin typeface="Segoe UI" panose="020B0502040204020203" pitchFamily="34" charset="0"/>
              <a:ea typeface="等线" panose="02010600030101010101" pitchFamily="2" charset="-122"/>
            </a:endParaRPr>
          </a:p>
          <a:p>
            <a:pPr algn="just">
              <a:spcBef>
                <a:spcPct val="50000"/>
              </a:spcBef>
            </a:pPr>
            <a:endParaRPr lang="zh-CN" altLang="en-US" sz="2400" b="1" u="sng" dirty="0">
              <a:solidFill>
                <a:srgbClr val="0000FF"/>
              </a:solidFill>
              <a:latin typeface="Segoe UI" panose="020B0502040204020203" pitchFamily="34" charset="0"/>
              <a:ea typeface="等线" panose="02010600030101010101" pitchFamily="2" charset="-122"/>
            </a:endParaRP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应急救援</a:t>
            </a:r>
          </a:p>
          <a:p>
            <a:pPr algn="just">
              <a:spcBef>
                <a:spcPct val="50000"/>
              </a:spcBef>
            </a:pPr>
            <a:r>
              <a:rPr lang="zh-CN" altLang="en-US" sz="2400" b="1" u="sng" dirty="0">
                <a:solidFill>
                  <a:srgbClr val="0000FF"/>
                </a:solidFill>
                <a:latin typeface="Segoe UI" panose="020B0502040204020203" pitchFamily="34" charset="0"/>
                <a:ea typeface="等线" panose="02010600030101010101" pitchFamily="2" charset="-122"/>
              </a:rPr>
              <a:t>在应急响应过程中，为最大限度地降低事故造成的损失或危害，防止事故扩大，而采取的紧急措施或行动</a:t>
            </a:r>
            <a:endParaRPr lang="zh-CN" altLang="en-US" sz="2400" dirty="0">
              <a:latin typeface="Segoe UI" panose="020B0502040204020203" pitchFamily="34" charset="0"/>
              <a:ea typeface="等线" panose="02010600030101010101" pitchFamily="2" charset="-122"/>
            </a:endParaRPr>
          </a:p>
        </p:txBody>
      </p:sp>
      <p:sp>
        <p:nvSpPr>
          <p:cNvPr id="31746" name="Rectangle 2"/>
          <p:cNvSpPr>
            <a:spLocks noGrp="1"/>
          </p:cNvSpPr>
          <p:nvPr/>
        </p:nvSpPr>
        <p:spPr>
          <a:xfrm>
            <a:off x="3386138" y="1235075"/>
            <a:ext cx="4500562"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p:nvPr>
            <p:custDataLst>
              <p:tags r:id="rId1"/>
            </p:custDataLst>
          </p:nvPr>
        </p:nvGraphicFramePr>
        <p:xfrm>
          <a:off x="1210310" y="1598295"/>
          <a:ext cx="9772015" cy="4636135"/>
        </p:xfrm>
        <a:graphic>
          <a:graphicData uri="http://schemas.openxmlformats.org/drawingml/2006/table">
            <a:tbl>
              <a:tblPr firstRow="1" bandRow="1">
                <a:tableStyleId>{5940675A-B579-460E-94D1-54222C63F5DA}</a:tableStyleId>
              </a:tblPr>
              <a:tblGrid>
                <a:gridCol w="1016000">
                  <a:extLst>
                    <a:ext uri="{9D8B030D-6E8A-4147-A177-3AD203B41FA5}">
                      <a16:colId xmlns:a16="http://schemas.microsoft.com/office/drawing/2014/main" val="20000"/>
                    </a:ext>
                  </a:extLst>
                </a:gridCol>
                <a:gridCol w="4652645">
                  <a:extLst>
                    <a:ext uri="{9D8B030D-6E8A-4147-A177-3AD203B41FA5}">
                      <a16:colId xmlns:a16="http://schemas.microsoft.com/office/drawing/2014/main" val="20001"/>
                    </a:ext>
                  </a:extLst>
                </a:gridCol>
                <a:gridCol w="1049655">
                  <a:extLst>
                    <a:ext uri="{9D8B030D-6E8A-4147-A177-3AD203B41FA5}">
                      <a16:colId xmlns:a16="http://schemas.microsoft.com/office/drawing/2014/main" val="20002"/>
                    </a:ext>
                  </a:extLst>
                </a:gridCol>
                <a:gridCol w="3053715">
                  <a:extLst>
                    <a:ext uri="{9D8B030D-6E8A-4147-A177-3AD203B41FA5}">
                      <a16:colId xmlns:a16="http://schemas.microsoft.com/office/drawing/2014/main" val="20003"/>
                    </a:ext>
                  </a:extLst>
                </a:gridCol>
              </a:tblGrid>
              <a:tr h="2741295">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个体防护装备</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按规定配置足量的自救器，入井人员随身携带，并能熟练使用；矿井避灾路线上按需求设置自救器补给站</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查现场和资料。自救器的备用量不足10</a:t>
                      </a:r>
                      <a:r>
                        <a:rPr lang="en-US" sz="1800" b="0">
                          <a:latin typeface="Segoe UI" panose="020B0502040204020203" pitchFamily="34" charset="0"/>
                          <a:ea typeface="等线" panose="02010600030101010101" pitchFamily="2" charset="-122"/>
                          <a:cs typeface="Times New Roman" panose="02020603050405020304" charset="0"/>
                        </a:rPr>
                        <a:t>%</a:t>
                      </a:r>
                      <a:r>
                        <a:rPr lang="en-US" sz="1800" b="0">
                          <a:latin typeface="Segoe UI" panose="020B0502040204020203" pitchFamily="34" charset="0"/>
                          <a:ea typeface="等线" panose="02010600030101010101" pitchFamily="2" charset="-122"/>
                          <a:cs typeface="宋体" panose="02010600030101010101" pitchFamily="2" charset="-122"/>
                        </a:rPr>
                        <a:t>扣0.5分；入井人员未携带自救器或不会使用1人次扣0.2分；未设置自救器补给站1处扣0.2分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894840">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紧急处置权限</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明确授予带（跟）班人员、班组长、安检员、瓦斯检查工、调度人员的遇险处置权和现场作业人员的紧急避险权</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查两项权力的授权资料。权力未明确不得分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5" name="文本框 4"/>
          <p:cNvSpPr txBox="1"/>
          <p:nvPr/>
        </p:nvSpPr>
        <p:spPr>
          <a:xfrm>
            <a:off x="1301750" y="1025525"/>
            <a:ext cx="786955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01750" y="1025525"/>
            <a:ext cx="786955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graphicFrame>
        <p:nvGraphicFramePr>
          <p:cNvPr id="6" name="表格 5"/>
          <p:cNvGraphicFramePr/>
          <p:nvPr>
            <p:custDataLst>
              <p:tags r:id="rId1"/>
            </p:custDataLst>
          </p:nvPr>
        </p:nvGraphicFramePr>
        <p:xfrm>
          <a:off x="1104265" y="1640205"/>
          <a:ext cx="10144760" cy="4863465"/>
        </p:xfrm>
        <a:graphic>
          <a:graphicData uri="http://schemas.openxmlformats.org/drawingml/2006/table">
            <a:tbl>
              <a:tblPr firstRow="1" bandRow="1">
                <a:tableStyleId>{5940675A-B579-460E-94D1-54222C63F5DA}</a:tableStyleId>
              </a:tblPr>
              <a:tblGrid>
                <a:gridCol w="1054735">
                  <a:extLst>
                    <a:ext uri="{9D8B030D-6E8A-4147-A177-3AD203B41FA5}">
                      <a16:colId xmlns:a16="http://schemas.microsoft.com/office/drawing/2014/main" val="20000"/>
                    </a:ext>
                  </a:extLst>
                </a:gridCol>
                <a:gridCol w="4830445">
                  <a:extLst>
                    <a:ext uri="{9D8B030D-6E8A-4147-A177-3AD203B41FA5}">
                      <a16:colId xmlns:a16="http://schemas.microsoft.com/office/drawing/2014/main" val="20001"/>
                    </a:ext>
                  </a:extLst>
                </a:gridCol>
                <a:gridCol w="1090295">
                  <a:extLst>
                    <a:ext uri="{9D8B030D-6E8A-4147-A177-3AD203B41FA5}">
                      <a16:colId xmlns:a16="http://schemas.microsoft.com/office/drawing/2014/main" val="20002"/>
                    </a:ext>
                  </a:extLst>
                </a:gridCol>
                <a:gridCol w="3169285">
                  <a:extLst>
                    <a:ext uri="{9D8B030D-6E8A-4147-A177-3AD203B41FA5}">
                      <a16:colId xmlns:a16="http://schemas.microsoft.com/office/drawing/2014/main" val="20003"/>
                    </a:ext>
                  </a:extLst>
                </a:gridCol>
              </a:tblGrid>
              <a:tr h="1841500">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技术资料</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1.井工煤矿应急指挥中心备有最新的采掘工程平面图、矿井通风系统图、井上下对照图、井下避灾路线图、灾害预防与处理计划、应急救援预案；</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3</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查现场和资料。缺1项扣1分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27405">
                <a:tc rowSpan="2">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队伍建设</a:t>
                      </a:r>
                    </a:p>
                    <a:p>
                      <a:pPr indent="0" algn="ctr">
                        <a:buNone/>
                      </a:pPr>
                      <a:r>
                        <a:rPr lang="en-US" altLang="zh-CN" sz="1800" b="0">
                          <a:latin typeface="Segoe UI" panose="020B0502040204020203" pitchFamily="34" charset="0"/>
                          <a:ea typeface="等线" panose="02010600030101010101" pitchFamily="2" charset="-122"/>
                        </a:rPr>
                        <a:t> </a:t>
                      </a:r>
                      <a:endParaRPr 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1.煤矿有符合要求的矿山救护队为其服务</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4</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查资料。不符合要求不得分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54785">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2.井工煤矿上级公司未设立矿山救护队或行车时间超过30min的，煤矿应设立兼职救护队，并与行车时间30min以内到达的矿山救护队签订救护协议；3.兼职救护队按照《矿山救护规程》的相关规定配备器材和装备，实施军事化管理，器材和装备完好，定期接受专职矿山救护队的业务培训和技术指导，按照计划实施应急施救训练和演练</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3</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查现场和资料。应设未设兼职救护队不得分，其他不符合要求1处扣0.5分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01750" y="1025525"/>
            <a:ext cx="786955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graphicFrame>
        <p:nvGraphicFramePr>
          <p:cNvPr id="4" name="表格 3"/>
          <p:cNvGraphicFramePr/>
          <p:nvPr>
            <p:custDataLst>
              <p:tags r:id="rId1"/>
            </p:custDataLst>
          </p:nvPr>
        </p:nvGraphicFramePr>
        <p:xfrm>
          <a:off x="908685" y="1424305"/>
          <a:ext cx="10608310" cy="5005705"/>
        </p:xfrm>
        <a:graphic>
          <a:graphicData uri="http://schemas.openxmlformats.org/drawingml/2006/table">
            <a:tbl>
              <a:tblPr firstRow="1" bandRow="1">
                <a:tableStyleId>{5940675A-B579-460E-94D1-54222C63F5DA}</a:tableStyleId>
              </a:tblPr>
              <a:tblGrid>
                <a:gridCol w="1103630">
                  <a:extLst>
                    <a:ext uri="{9D8B030D-6E8A-4147-A177-3AD203B41FA5}">
                      <a16:colId xmlns:a16="http://schemas.microsoft.com/office/drawing/2014/main" val="20000"/>
                    </a:ext>
                  </a:extLst>
                </a:gridCol>
                <a:gridCol w="5050790">
                  <a:extLst>
                    <a:ext uri="{9D8B030D-6E8A-4147-A177-3AD203B41FA5}">
                      <a16:colId xmlns:a16="http://schemas.microsoft.com/office/drawing/2014/main" val="20001"/>
                    </a:ext>
                  </a:extLst>
                </a:gridCol>
                <a:gridCol w="1139825">
                  <a:extLst>
                    <a:ext uri="{9D8B030D-6E8A-4147-A177-3AD203B41FA5}">
                      <a16:colId xmlns:a16="http://schemas.microsoft.com/office/drawing/2014/main" val="20002"/>
                    </a:ext>
                  </a:extLst>
                </a:gridCol>
                <a:gridCol w="3314065">
                  <a:extLst>
                    <a:ext uri="{9D8B030D-6E8A-4147-A177-3AD203B41FA5}">
                      <a16:colId xmlns:a16="http://schemas.microsoft.com/office/drawing/2014/main" val="20003"/>
                    </a:ext>
                  </a:extLst>
                </a:gridCol>
              </a:tblGrid>
              <a:tr h="1645920">
                <a:tc rowSpan="4">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应急预案</a:t>
                      </a:r>
                    </a:p>
                    <a:p>
                      <a:pPr indent="0" algn="ctr">
                        <a:buNone/>
                      </a:pPr>
                      <a:r>
                        <a:rPr lang="en-US" altLang="zh-CN" sz="1800" b="0">
                          <a:latin typeface="Segoe UI" panose="020B0502040204020203" pitchFamily="34" charset="0"/>
                          <a:ea typeface="等线" panose="02010600030101010101" pitchFamily="2" charset="-122"/>
                        </a:rPr>
                        <a:t> </a:t>
                      </a:r>
                      <a:endParaRPr lang="en-US" altLang="zh-CN"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1.预案编制与修订：（1）按照《生产安全事故应急预案管理办法》和年度安全风险辨识评估报告编制应急救援预案，并按《生产安全事故应急条例》规定及时修订；（2）按规定组织应急救援预案的评审，形成书面评审结果；（3）应急救援预案与所在地政府的应急救援预案相衔接</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3</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3785">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2.按照应急救援预案和灾害预防与处理计划的相关内容，针对重点工作场所、重点岗位的风险特点制定应急处置卡，现场作业人员随身携带</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查现场和资料。不符合要求1处扣0.2分；现场抽查，1人未随身携带扣0.2分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960">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3.按照分级属地管理的原则，按规定时限、程序完成应急救援预案上报并备案，并向社会公布</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查资料。未按照规定上报、备案不得分；未及时公布，扣0.5分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463040">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4.煤矿发生事故按规定启动应急救援预案，实施应急响应、组织应急救援；并按照规定的时限、程序上报事故信息</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查资料。不按规定程序启动预案，不上报事故信息，上报不符合要求不得分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1301750" y="1025525"/>
            <a:ext cx="7869555" cy="398780"/>
          </a:xfrm>
          <a:prstGeom prst="rect">
            <a:avLst/>
          </a:prstGeom>
          <a:noFill/>
        </p:spPr>
        <p:txBody>
          <a:bodyPr wrap="square" rtlCol="0">
            <a:spAutoFit/>
          </a:bodyPr>
          <a:lstStyle/>
          <a:p>
            <a:r>
              <a:rPr lang="en-US" altLang="zh-CN" dirty="0">
                <a:latin typeface="Segoe UI" panose="020B0502040204020203" pitchFamily="34" charset="0"/>
                <a:ea typeface="等线" panose="02010600030101010101" pitchFamily="2" charset="-122"/>
              </a:rPr>
              <a:t>  </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应急管理（共</a:t>
            </a:r>
            <a:r>
              <a:rPr lang="en-US" altLang="zh-CN"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40</a:t>
            </a:r>
            <a:r>
              <a:rPr lang="zh-CN" altLang="en-US" sz="2000" dirty="0">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分）</a:t>
            </a:r>
          </a:p>
        </p:txBody>
      </p:sp>
      <p:graphicFrame>
        <p:nvGraphicFramePr>
          <p:cNvPr id="2" name="表格 1"/>
          <p:cNvGraphicFramePr/>
          <p:nvPr>
            <p:custDataLst>
              <p:tags r:id="rId1"/>
            </p:custDataLst>
          </p:nvPr>
        </p:nvGraphicFramePr>
        <p:xfrm>
          <a:off x="1175385" y="1496060"/>
          <a:ext cx="10062845" cy="4852670"/>
        </p:xfrm>
        <a:graphic>
          <a:graphicData uri="http://schemas.openxmlformats.org/drawingml/2006/table">
            <a:tbl>
              <a:tblPr firstRow="1" bandRow="1">
                <a:tableStyleId>{5940675A-B579-460E-94D1-54222C63F5DA}</a:tableStyleId>
              </a:tblPr>
              <a:tblGrid>
                <a:gridCol w="1046480">
                  <a:extLst>
                    <a:ext uri="{9D8B030D-6E8A-4147-A177-3AD203B41FA5}">
                      <a16:colId xmlns:a16="http://schemas.microsoft.com/office/drawing/2014/main" val="20000"/>
                    </a:ext>
                  </a:extLst>
                </a:gridCol>
                <a:gridCol w="4791075">
                  <a:extLst>
                    <a:ext uri="{9D8B030D-6E8A-4147-A177-3AD203B41FA5}">
                      <a16:colId xmlns:a16="http://schemas.microsoft.com/office/drawing/2014/main" val="20001"/>
                    </a:ext>
                  </a:extLst>
                </a:gridCol>
                <a:gridCol w="1081405">
                  <a:extLst>
                    <a:ext uri="{9D8B030D-6E8A-4147-A177-3AD203B41FA5}">
                      <a16:colId xmlns:a16="http://schemas.microsoft.com/office/drawing/2014/main" val="20002"/>
                    </a:ext>
                  </a:extLst>
                </a:gridCol>
                <a:gridCol w="3143885">
                  <a:extLst>
                    <a:ext uri="{9D8B030D-6E8A-4147-A177-3AD203B41FA5}">
                      <a16:colId xmlns:a16="http://schemas.microsoft.com/office/drawing/2014/main" val="20003"/>
                    </a:ext>
                  </a:extLst>
                </a:gridCol>
              </a:tblGrid>
              <a:tr h="899160">
                <a:tc rowSpan="3">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应急演练</a:t>
                      </a:r>
                    </a:p>
                    <a:p>
                      <a:pPr indent="0" algn="ctr">
                        <a:buNone/>
                      </a:pPr>
                      <a:r>
                        <a:rPr lang="en-US" altLang="zh-CN" sz="1800" b="0">
                          <a:latin typeface="Segoe UI" panose="020B0502040204020203" pitchFamily="34" charset="0"/>
                          <a:ea typeface="等线" panose="02010600030101010101" pitchFamily="2" charset="-122"/>
                        </a:rPr>
                        <a:t> </a:t>
                      </a:r>
                      <a:endParaRPr 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1.有应急演练规划、年度计划和演练工作方案，内容符合相关规定</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2</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查资料。不符合要求1处扣0.2分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543050">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按规定3年内完成所有综合应急救援预案和专项应急救援预案演练，至少每半年组织1次生产安全事故应急救援预案演练</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1</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查资料。不符合要求不得分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10460">
                <a:tc vMerge="1">
                  <a:txBody>
                    <a:bodyPr/>
                    <a:lstStyle/>
                    <a:p>
                      <a:endParaRPr lang="zh-CN"/>
                    </a:p>
                  </a:txBody>
                  <a:tcPr marL="68580" marR="68580" marT="0" marB="0" anchor="ctr">
                    <a:lnL>
                      <a:noFill/>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3.应急救援预案及演练、灾害预防和处理计划的实施由矿长组织；记录翔实完整，进行评估、总结，并将演练情况报送县级以上地方政府负有安全生产监督管理职责的部门</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1800" b="0">
                          <a:latin typeface="Segoe UI" panose="020B0502040204020203" pitchFamily="34" charset="0"/>
                          <a:ea typeface="等线" panose="02010600030101010101" pitchFamily="2" charset="-122"/>
                          <a:cs typeface="宋体" panose="02010600030101010101" pitchFamily="2" charset="-122"/>
                        </a:rPr>
                        <a:t>3</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1800" b="0">
                          <a:latin typeface="Segoe UI" panose="020B0502040204020203" pitchFamily="34" charset="0"/>
                          <a:ea typeface="等线" panose="02010600030101010101" pitchFamily="2" charset="-122"/>
                          <a:cs typeface="宋体" panose="02010600030101010101" pitchFamily="2" charset="-122"/>
                        </a:rPr>
                        <a:t>查资料。演练和计划的实施组织主体不符合要求不得分；演练情况未及时报送扣1分；其他不符合要求1处扣0.5分</a:t>
                      </a:r>
                      <a:endParaRPr lang="en-US" altLang="en-US" sz="1800" b="0">
                        <a:latin typeface="Segoe UI" panose="020B0502040204020203" pitchFamily="34" charset="0"/>
                        <a:ea typeface="等线" panose="02010600030101010101" pitchFamily="2" charset="-122"/>
                        <a:cs typeface="宋体" panose="02010600030101010101" pitchFamily="2" charset="-122"/>
                      </a:endParaRPr>
                    </a:p>
                  </a:txBody>
                  <a:tcPr marL="68580" marR="68580" marT="0" marB="0" anchor="ctr">
                    <a:lnL w="12700" cap="flat" cmpd="sng">
                      <a:solidFill>
                        <a:srgbClr val="000000"/>
                      </a:solidFill>
                      <a:prstDash val="solid"/>
                      <a:headEnd type="none" w="med" len="med"/>
                      <a:tailEnd type="none" w="med" len="med"/>
                    </a:lnL>
                    <a:lnR cap="flat">
                      <a:noFill/>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p:cNvSpPr>
          <p:nvPr>
            <p:ph type="title"/>
          </p:nvPr>
        </p:nvSpPr>
        <p:spPr>
          <a:xfrm>
            <a:off x="3932238" y="1317625"/>
            <a:ext cx="4325937" cy="1050925"/>
          </a:xfrm>
          <a:prstGeom prst="rect">
            <a:avLst/>
          </a:prstGeom>
          <a:noFill/>
          <a:ln w="9525">
            <a:noFill/>
          </a:ln>
        </p:spPr>
        <p:txBody>
          <a:bodyPr anchor="ctr"/>
          <a:lstStyle/>
          <a:p>
            <a:r>
              <a:rPr lang="zh-CN" altLang="en-US" sz="4000" dirty="0">
                <a:solidFill>
                  <a:schemeClr val="tx1"/>
                </a:solidFill>
                <a:latin typeface="Segoe UI" panose="020B0502040204020203" pitchFamily="34" charset="0"/>
                <a:ea typeface="等线" panose="02010600030101010101" pitchFamily="2" charset="-122"/>
              </a:rPr>
              <a:t>应急预案的演练</a:t>
            </a:r>
          </a:p>
        </p:txBody>
      </p:sp>
      <p:grpSp>
        <p:nvGrpSpPr>
          <p:cNvPr id="63490" name="组合 1"/>
          <p:cNvGrpSpPr/>
          <p:nvPr/>
        </p:nvGrpSpPr>
        <p:grpSpPr>
          <a:xfrm>
            <a:off x="1790700" y="2511425"/>
            <a:ext cx="9034463" cy="3152775"/>
            <a:chOff x="2790" y="3491"/>
            <a:chExt cx="14228" cy="4964"/>
          </a:xfrm>
        </p:grpSpPr>
        <p:sp>
          <p:nvSpPr>
            <p:cNvPr id="2025475" name="Rectangle 3"/>
            <p:cNvSpPr>
              <a:spLocks noChangeArrowheads="1"/>
            </p:cNvSpPr>
            <p:nvPr/>
          </p:nvSpPr>
          <p:spPr bwMode="auto">
            <a:xfrm>
              <a:off x="2790" y="3491"/>
              <a:ext cx="6060" cy="4964"/>
            </a:xfrm>
            <a:prstGeom prst="rect">
              <a:avLst/>
            </a:prstGeom>
            <a:solidFill>
              <a:schemeClr val="bg1"/>
            </a:solidFill>
            <a:ln w="9525">
              <a:noFill/>
              <a:miter lim="800000"/>
            </a:ln>
            <a:effectLst/>
          </p:spPr>
          <p:txBody>
            <a:bodyPr>
              <a:spAutoFit/>
            </a:bodyPr>
            <a:lstStyle/>
            <a:p>
              <a:pPr marL="342900" marR="0" lvl="0" indent="-342900" algn="l" defTabSz="914400" rtl="0" eaLnBrk="0" fontAlgn="base" latinLnBrk="0" hangingPunct="0">
                <a:lnSpc>
                  <a:spcPct val="150000"/>
                </a:lnSpc>
                <a:spcBef>
                  <a:spcPct val="20000"/>
                </a:spcBef>
                <a:spcAft>
                  <a:spcPct val="0"/>
                </a:spcAft>
                <a:buClr>
                  <a:srgbClr val="000000"/>
                </a:buClr>
                <a:buSzTx/>
                <a:buFontTx/>
                <a:buChar char="•"/>
                <a:defRPr/>
              </a:pPr>
              <a:r>
                <a:rPr kumimoji="0" lang="zh-CN" altLang="en-US" sz="30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什么是应急演练？</a:t>
              </a:r>
              <a:endParaRPr kumimoji="0" lang="en-US" altLang="zh-CN" sz="30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342900" marR="0" lvl="0" indent="-342900" algn="l" defTabSz="914400" rtl="0" eaLnBrk="0" fontAlgn="base" latinLnBrk="0" hangingPunct="0">
                <a:lnSpc>
                  <a:spcPct val="150000"/>
                </a:lnSpc>
                <a:spcBef>
                  <a:spcPct val="20000"/>
                </a:spcBef>
                <a:spcAft>
                  <a:spcPct val="0"/>
                </a:spcAft>
                <a:buClr>
                  <a:srgbClr val="000000"/>
                </a:buClr>
                <a:buSzTx/>
                <a:buFontTx/>
                <a:buChar char="•"/>
                <a:defRPr/>
              </a:pPr>
              <a:endParaRPr kumimoji="0" lang="en-US" altLang="zh-CN" sz="8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0" marR="0" lvl="0" indent="0" algn="l" defTabSz="914400" rtl="0" eaLnBrk="1" fontAlgn="base" latinLnBrk="0" hangingPunct="1">
                <a:lnSpc>
                  <a:spcPct val="150000"/>
                </a:lnSpc>
                <a:spcBef>
                  <a:spcPct val="0"/>
                </a:spcBef>
                <a:spcAft>
                  <a:spcPct val="0"/>
                </a:spcAft>
                <a:buClr>
                  <a:srgbClr val="000000"/>
                </a:buClr>
                <a:buSzTx/>
                <a:buFontTx/>
                <a:buNone/>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应急演练针对可能发生的事故情景，依据应急预案而模拟开展的应急活动。</a:t>
              </a:r>
            </a:p>
            <a:p>
              <a:pPr marL="342900" marR="0" lvl="0" indent="-342900" algn="l" defTabSz="914400" rtl="0" eaLnBrk="0" fontAlgn="base" latinLnBrk="0" hangingPunct="0">
                <a:lnSpc>
                  <a:spcPct val="115000"/>
                </a:lnSpc>
                <a:spcBef>
                  <a:spcPct val="20000"/>
                </a:spcBef>
                <a:spcAft>
                  <a:spcPct val="0"/>
                </a:spcAft>
                <a:buClr>
                  <a:srgbClr val="000000"/>
                </a:buClr>
                <a:buSzTx/>
                <a:buFontTx/>
                <a:buChar char="•"/>
                <a:defRPr/>
              </a:pPr>
              <a:endPar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p:txBody>
        </p:sp>
        <p:grpSp>
          <p:nvGrpSpPr>
            <p:cNvPr id="63492" name="Group 8"/>
            <p:cNvGrpSpPr/>
            <p:nvPr/>
          </p:nvGrpSpPr>
          <p:grpSpPr>
            <a:xfrm>
              <a:off x="11258" y="3625"/>
              <a:ext cx="5761" cy="4698"/>
              <a:chOff x="2832" y="1253"/>
              <a:chExt cx="2736" cy="2779"/>
            </a:xfrm>
          </p:grpSpPr>
          <p:pic>
            <p:nvPicPr>
              <p:cNvPr id="63493" name="Picture 6" descr="DW1-122"/>
              <p:cNvPicPr>
                <a:picLocks noChangeAspect="1"/>
              </p:cNvPicPr>
              <p:nvPr/>
            </p:nvPicPr>
            <p:blipFill>
              <a:blip r:embed="rId3"/>
              <a:stretch>
                <a:fillRect/>
              </a:stretch>
            </p:blipFill>
            <p:spPr>
              <a:xfrm>
                <a:off x="2832" y="1253"/>
                <a:ext cx="2724" cy="2779"/>
              </a:xfrm>
              <a:prstGeom prst="rect">
                <a:avLst/>
              </a:prstGeom>
              <a:noFill/>
              <a:ln w="9525">
                <a:noFill/>
              </a:ln>
            </p:spPr>
          </p:pic>
          <p:sp>
            <p:nvSpPr>
              <p:cNvPr id="63494" name="Text Box 7"/>
              <p:cNvSpPr txBox="1"/>
              <p:nvPr/>
            </p:nvSpPr>
            <p:spPr>
              <a:xfrm>
                <a:off x="4224" y="1824"/>
                <a:ext cx="1344" cy="601"/>
              </a:xfrm>
              <a:prstGeom prst="rect">
                <a:avLst/>
              </a:prstGeom>
              <a:noFill/>
              <a:ln w="9525">
                <a:noFill/>
              </a:ln>
            </p:spPr>
            <p:txBody>
              <a:bodyPr anchor="t">
                <a:spAutoFit/>
              </a:bodyPr>
              <a:lstStyle/>
              <a:p>
                <a:r>
                  <a:rPr lang="zh-CN" altLang="en-US" b="1" dirty="0">
                    <a:latin typeface="Segoe UI" panose="020B0502040204020203" pitchFamily="34" charset="0"/>
                    <a:ea typeface="等线" panose="02010600030101010101" pitchFamily="2" charset="-122"/>
                  </a:rPr>
                  <a:t>什么是应急演练？</a:t>
                </a:r>
                <a:r>
                  <a:rPr lang="en-US" altLang="zh-CN" b="1" dirty="0">
                    <a:latin typeface="Segoe UI" panose="020B0502040204020203" pitchFamily="34" charset="0"/>
                    <a:ea typeface="等线" panose="02010600030101010101" pitchFamily="2" charset="-122"/>
                  </a:rPr>
                  <a:t>What</a:t>
                </a:r>
                <a:r>
                  <a:rPr lang="zh-CN" altLang="en-US" b="1" dirty="0">
                    <a:latin typeface="Segoe UI" panose="020B0502040204020203" pitchFamily="34" charset="0"/>
                    <a:ea typeface="等线" panose="02010600030101010101" pitchFamily="2" charset="-122"/>
                  </a:rPr>
                  <a:t>？？</a:t>
                </a:r>
              </a:p>
            </p:txBody>
          </p:sp>
        </p:grpSp>
      </p:gr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3"/>
          <p:cNvSpPr/>
          <p:nvPr/>
        </p:nvSpPr>
        <p:spPr>
          <a:xfrm>
            <a:off x="1104900" y="1562100"/>
            <a:ext cx="9982200" cy="4144963"/>
          </a:xfrm>
          <a:prstGeom prst="rect">
            <a:avLst/>
          </a:prstGeom>
          <a:solidFill>
            <a:schemeClr val="bg1"/>
          </a:solidFill>
          <a:ln w="9525">
            <a:noFill/>
          </a:ln>
        </p:spPr>
        <p:txBody>
          <a:bodyPr anchor="t">
            <a:spAutoFit/>
          </a:bodyPr>
          <a:lstStyle/>
          <a:p>
            <a:pPr marL="342900" indent="-342900" eaLnBrk="0" hangingPunct="0">
              <a:lnSpc>
                <a:spcPct val="115000"/>
              </a:lnSpc>
              <a:spcBef>
                <a:spcPct val="20000"/>
              </a:spcBef>
              <a:buClrTx/>
              <a:buSzPct val="100000"/>
              <a:buChar char="•"/>
            </a:pPr>
            <a:r>
              <a:rPr lang="zh-CN" altLang="en-US" sz="3200" b="1" dirty="0">
                <a:solidFill>
                  <a:srgbClr val="0000FF"/>
                </a:solidFill>
                <a:latin typeface="Segoe UI" panose="020B0502040204020203" pitchFamily="34" charset="0"/>
                <a:ea typeface="等线" panose="02010600030101010101" pitchFamily="2" charset="-122"/>
              </a:rPr>
              <a:t>应急演练的必要性</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演习是检验、评价和保持应急能力的一个重要手段。</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可在事故真正发生前暴露预案和程序的缺陷；</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发现应急资源的不足（包括人力和设备等）；</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提高应急人员的熟练程度和技术水平；</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进一步明确各自的岗位与职责；</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 改善各应急部门、机构、人员之间的协调；提高整体应急反应能力；</a:t>
            </a:r>
          </a:p>
          <a:p>
            <a:pPr marL="342900" indent="-342900" eaLnBrk="0" hangingPunct="0">
              <a:lnSpc>
                <a:spcPct val="115000"/>
              </a:lnSpc>
              <a:spcBef>
                <a:spcPct val="20000"/>
              </a:spcBef>
              <a:buClrTx/>
              <a:buSzPct val="100000"/>
              <a:buChar char="•"/>
            </a:pPr>
            <a:r>
              <a:rPr lang="zh-CN" altLang="en-US" sz="2400" b="1" dirty="0">
                <a:solidFill>
                  <a:srgbClr val="0000FF"/>
                </a:solidFill>
                <a:latin typeface="Segoe UI" panose="020B0502040204020203" pitchFamily="34" charset="0"/>
                <a:ea typeface="等线" panose="02010600030101010101" pitchFamily="2" charset="-122"/>
              </a:rPr>
              <a:t>增强应对突发重大事故救援的信心和提高社会应急意识。</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423592" y="2780926"/>
            <a:ext cx="7128789" cy="1014730"/>
          </a:xfrm>
          <a:prstGeom prst="rect">
            <a:avLst/>
          </a:prstGeom>
          <a:noFill/>
        </p:spPr>
        <p:txBody>
          <a:bodyPr>
            <a:spAutoFit/>
          </a:bodyPr>
          <a:lstStyle/>
          <a:p>
            <a:pPr marL="0" marR="0" lvl="0" indent="0" algn="ctr" defTabSz="914400" rtl="0" eaLnBrk="1" fontAlgn="base" latinLnBrk="0" hangingPunct="1">
              <a:lnSpc>
                <a:spcPct val="100000"/>
              </a:lnSpc>
              <a:spcBef>
                <a:spcPct val="0"/>
              </a:spcBef>
              <a:spcAft>
                <a:spcPct val="0"/>
              </a:spcAft>
              <a:buClr>
                <a:srgbClr val="000000"/>
              </a:buClr>
              <a:buSzTx/>
              <a:buFontTx/>
              <a:buNone/>
              <a:defRPr/>
            </a:pPr>
            <a:r>
              <a:rPr kumimoji="0" lang="zh-CN" altLang="en-US" sz="6000" b="1" i="0" u="none" strike="noStrike" kern="1200" cap="none" spc="0" normalizeH="0" baseline="0" noProof="0" dirty="0">
                <a:ln w="18000">
                  <a:solidFill>
                    <a:srgbClr val="FF3300"/>
                  </a:solidFill>
                  <a:prstDash val="solid"/>
                  <a:miter lim="800000"/>
                </a:ln>
                <a:solidFill>
                  <a:srgbClr val="FF3300"/>
                </a:solidFill>
                <a:effectLst>
                  <a:outerShdw blurRad="25500" dist="23000" dir="7020000" algn="tl">
                    <a:srgbClr val="000000">
                      <a:alpha val="50000"/>
                    </a:srgbClr>
                  </a:outerShdw>
                  <a:reflection blurRad="6350" stA="55000" endA="300" endPos="45500" dir="5400000" sy="-100000" algn="bl" rotWithShape="0"/>
                </a:effectLst>
                <a:uLnTx/>
                <a:uFillTx/>
                <a:latin typeface="Segoe UI" panose="020B0502040204020203" pitchFamily="34" charset="0"/>
                <a:ea typeface="等线" panose="02010600030101010101" pitchFamily="2" charset="-122"/>
                <a:cs typeface="微软雅黑" panose="020B0503020204020204" pitchFamily="34" charset="-122"/>
              </a:rPr>
              <a:t>事故案例的启示 </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ext Box 2"/>
          <p:cNvSpPr txBox="1"/>
          <p:nvPr/>
        </p:nvSpPr>
        <p:spPr>
          <a:xfrm>
            <a:off x="2500313" y="2451100"/>
            <a:ext cx="7543800" cy="2002728"/>
          </a:xfrm>
          <a:prstGeom prst="rect">
            <a:avLst/>
          </a:prstGeom>
          <a:solidFill>
            <a:schemeClr val="bg1"/>
          </a:solidFill>
          <a:ln w="9525">
            <a:noFill/>
          </a:ln>
        </p:spPr>
        <p:txBody>
          <a:bodyPr anchor="t">
            <a:spAutoFit/>
          </a:bodyPr>
          <a:lstStyle/>
          <a:p>
            <a:pPr algn="just">
              <a:lnSpc>
                <a:spcPct val="150000"/>
              </a:lnSpc>
            </a:pPr>
            <a:r>
              <a:rPr lang="zh-CN" altLang="en-US" sz="4400" b="1" dirty="0">
                <a:solidFill>
                  <a:srgbClr val="FF0000"/>
                </a:solidFill>
                <a:latin typeface="Segoe UI" panose="020B0502040204020203" pitchFamily="34" charset="0"/>
                <a:ea typeface="等线" panose="02010600030101010101" pitchFamily="2" charset="-122"/>
              </a:rPr>
              <a:t>回望及寻找真相，</a:t>
            </a:r>
          </a:p>
          <a:p>
            <a:pPr algn="just">
              <a:lnSpc>
                <a:spcPct val="150000"/>
              </a:lnSpc>
            </a:pPr>
            <a:r>
              <a:rPr lang="zh-CN" altLang="en-US" sz="4400" b="1" dirty="0">
                <a:solidFill>
                  <a:srgbClr val="FF0000"/>
                </a:solidFill>
                <a:latin typeface="Segoe UI" panose="020B0502040204020203" pitchFamily="34" charset="0"/>
                <a:ea typeface="等线" panose="02010600030101010101" pitchFamily="2" charset="-122"/>
              </a:rPr>
              <a:t>是为了避免悲剧的再次发生。</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3"/>
          <p:cNvSpPr>
            <a:spLocks noGrp="1"/>
          </p:cNvSpPr>
          <p:nvPr>
            <p:ph/>
          </p:nvPr>
        </p:nvSpPr>
        <p:spPr>
          <a:xfrm>
            <a:off x="4649788" y="2989263"/>
            <a:ext cx="2454275" cy="2678112"/>
          </a:xfrm>
          <a:prstGeom prst="rect">
            <a:avLst/>
          </a:prstGeom>
          <a:noFill/>
          <a:ln w="9525">
            <a:noFill/>
          </a:ln>
        </p:spPr>
        <p:txBody>
          <a:bodyPr anchor="t"/>
          <a:lstStyle/>
          <a:p>
            <a:pPr>
              <a:spcBef>
                <a:spcPct val="0"/>
              </a:spcBef>
              <a:buSzTx/>
              <a:buFont typeface="Wingdings" panose="05000000000000000000" pitchFamily="2" charset="2"/>
              <a:buChar char="u"/>
            </a:pPr>
            <a:r>
              <a:rPr lang="zh-CN" altLang="en-US" b="1" dirty="0">
                <a:solidFill>
                  <a:srgbClr val="0000FF"/>
                </a:solidFill>
                <a:latin typeface="Segoe UI" panose="020B0502040204020203" pitchFamily="34" charset="0"/>
                <a:ea typeface="等线" panose="02010600030101010101" pitchFamily="2" charset="-122"/>
              </a:rPr>
              <a:t>桌面演练</a:t>
            </a:r>
            <a:endParaRPr lang="en-US" altLang="zh-CN" b="1" dirty="0">
              <a:solidFill>
                <a:srgbClr val="0000FF"/>
              </a:solidFill>
              <a:latin typeface="Segoe UI" panose="020B0502040204020203" pitchFamily="34" charset="0"/>
              <a:ea typeface="等线" panose="02010600030101010101" pitchFamily="2" charset="-122"/>
            </a:endParaRPr>
          </a:p>
          <a:p>
            <a:pPr>
              <a:spcBef>
                <a:spcPct val="0"/>
              </a:spcBef>
              <a:buSzTx/>
              <a:buFont typeface="Wingdings" panose="05000000000000000000" pitchFamily="2" charset="2"/>
              <a:buChar char="u"/>
            </a:pPr>
            <a:endParaRPr lang="zh-CN" altLang="en-US" b="1" dirty="0">
              <a:solidFill>
                <a:srgbClr val="0000FF"/>
              </a:solidFill>
              <a:latin typeface="Segoe UI" panose="020B0502040204020203" pitchFamily="34" charset="0"/>
              <a:ea typeface="等线" panose="02010600030101010101" pitchFamily="2" charset="-122"/>
            </a:endParaRPr>
          </a:p>
          <a:p>
            <a:pPr>
              <a:spcBef>
                <a:spcPct val="0"/>
              </a:spcBef>
              <a:buSzTx/>
              <a:buFont typeface="Wingdings" panose="05000000000000000000" pitchFamily="2" charset="2"/>
              <a:buChar char="u"/>
            </a:pPr>
            <a:r>
              <a:rPr lang="zh-CN" altLang="en-US" b="1" dirty="0">
                <a:solidFill>
                  <a:srgbClr val="0000FF"/>
                </a:solidFill>
                <a:latin typeface="Segoe UI" panose="020B0502040204020203" pitchFamily="34" charset="0"/>
                <a:ea typeface="等线" panose="02010600030101010101" pitchFamily="2" charset="-122"/>
              </a:rPr>
              <a:t>功能演练</a:t>
            </a:r>
            <a:endParaRPr lang="en-US" altLang="zh-CN" b="1" dirty="0">
              <a:solidFill>
                <a:srgbClr val="0000FF"/>
              </a:solidFill>
              <a:latin typeface="Segoe UI" panose="020B0502040204020203" pitchFamily="34" charset="0"/>
              <a:ea typeface="等线" panose="02010600030101010101" pitchFamily="2" charset="-122"/>
            </a:endParaRPr>
          </a:p>
          <a:p>
            <a:pPr>
              <a:spcBef>
                <a:spcPct val="0"/>
              </a:spcBef>
              <a:buSzTx/>
              <a:buFont typeface="Wingdings" panose="05000000000000000000" pitchFamily="2" charset="2"/>
              <a:buChar char="u"/>
            </a:pPr>
            <a:endParaRPr lang="zh-CN" altLang="en-US" b="1" dirty="0">
              <a:solidFill>
                <a:srgbClr val="0000FF"/>
              </a:solidFill>
              <a:latin typeface="Segoe UI" panose="020B0502040204020203" pitchFamily="34" charset="0"/>
              <a:ea typeface="等线" panose="02010600030101010101" pitchFamily="2" charset="-122"/>
            </a:endParaRPr>
          </a:p>
          <a:p>
            <a:pPr>
              <a:spcBef>
                <a:spcPct val="0"/>
              </a:spcBef>
              <a:buSzTx/>
              <a:buFont typeface="Wingdings" panose="05000000000000000000" pitchFamily="2" charset="2"/>
              <a:buChar char="u"/>
            </a:pPr>
            <a:r>
              <a:rPr lang="zh-CN" altLang="en-US" b="1" dirty="0">
                <a:solidFill>
                  <a:srgbClr val="0000FF"/>
                </a:solidFill>
                <a:latin typeface="Segoe UI" panose="020B0502040204020203" pitchFamily="34" charset="0"/>
                <a:ea typeface="等线" panose="02010600030101010101" pitchFamily="2" charset="-122"/>
              </a:rPr>
              <a:t>全面演练</a:t>
            </a:r>
          </a:p>
        </p:txBody>
      </p:sp>
      <p:sp>
        <p:nvSpPr>
          <p:cNvPr id="69634" name="Rectangle 2"/>
          <p:cNvSpPr>
            <a:spLocks noGrp="1"/>
          </p:cNvSpPr>
          <p:nvPr>
            <p:ph type="title"/>
          </p:nvPr>
        </p:nvSpPr>
        <p:spPr>
          <a:xfrm>
            <a:off x="3370263" y="1296988"/>
            <a:ext cx="5013325" cy="1050925"/>
          </a:xfrm>
          <a:prstGeom prst="rect">
            <a:avLst/>
          </a:prstGeom>
          <a:noFill/>
          <a:ln w="9525">
            <a:noFill/>
          </a:ln>
        </p:spPr>
        <p:txBody>
          <a:bodyPr anchor="ctr"/>
          <a:lstStyle/>
          <a:p>
            <a:r>
              <a:rPr lang="zh-CN" altLang="en-US" sz="4000" dirty="0">
                <a:solidFill>
                  <a:schemeClr val="tx1"/>
                </a:solidFill>
                <a:latin typeface="Segoe UI" panose="020B0502040204020203" pitchFamily="34" charset="0"/>
                <a:ea typeface="等线" panose="02010600030101010101" pitchFamily="2" charset="-122"/>
              </a:rPr>
              <a:t>应急预案的演练</a:t>
            </a:r>
          </a:p>
        </p:txBody>
      </p:sp>
    </p:spTree>
  </p:cSld>
  <p:clrMapOvr>
    <a:masterClrMapping/>
  </p:clrMapOvr>
  <p:transition>
    <p:cover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3"/>
          <p:cNvSpPr txBox="1"/>
          <p:nvPr/>
        </p:nvSpPr>
        <p:spPr>
          <a:xfrm>
            <a:off x="768350" y="2016125"/>
            <a:ext cx="10906125" cy="4130675"/>
          </a:xfrm>
          <a:prstGeom prst="rect">
            <a:avLst/>
          </a:prstGeom>
          <a:solidFill>
            <a:schemeClr val="bg1"/>
          </a:solidFill>
          <a:ln w="9525">
            <a:noFill/>
          </a:ln>
        </p:spPr>
        <p:txBody>
          <a:bodyPr anchor="t"/>
          <a:lstStyle/>
          <a:p>
            <a:pPr marL="342900" indent="-342900">
              <a:lnSpc>
                <a:spcPct val="80000"/>
              </a:lnSpc>
              <a:spcBef>
                <a:spcPct val="20000"/>
              </a:spcBef>
              <a:buClr>
                <a:srgbClr val="FFFF00"/>
              </a:buClr>
              <a:buSzPct val="100000"/>
              <a:buChar char="•"/>
            </a:pPr>
            <a:r>
              <a:rPr lang="zh-CN" altLang="en-US" sz="2800" b="1" dirty="0">
                <a:solidFill>
                  <a:srgbClr val="0000FF"/>
                </a:solidFill>
                <a:latin typeface="Segoe UI" panose="020B0502040204020203" pitchFamily="34" charset="0"/>
                <a:ea typeface="等线" panose="02010600030101010101" pitchFamily="2" charset="-122"/>
              </a:rPr>
              <a:t>目的</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在没有时间压力情况下明确相互协作和职责划分问题，锻炼演习人员解决问题的能力</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发现和解决预案和程序中的问题</a:t>
            </a:r>
            <a:r>
              <a:rPr lang="en-US" altLang="zh-CN" sz="2000" b="1" dirty="0">
                <a:solidFill>
                  <a:srgbClr val="0000FF"/>
                </a:solidFill>
                <a:latin typeface="Segoe UI" panose="020B0502040204020203" pitchFamily="34" charset="0"/>
                <a:ea typeface="等线" panose="02010600030101010101" pitchFamily="2" charset="-122"/>
              </a:rPr>
              <a:t>,</a:t>
            </a:r>
            <a:r>
              <a:rPr lang="zh-CN" altLang="en-US" sz="2000" b="1" dirty="0">
                <a:solidFill>
                  <a:srgbClr val="0000FF"/>
                </a:solidFill>
                <a:latin typeface="Segoe UI" panose="020B0502040204020203" pitchFamily="34" charset="0"/>
                <a:ea typeface="等线" panose="02010600030101010101" pitchFamily="2" charset="-122"/>
              </a:rPr>
              <a:t>取得一些有建设性的讨论结果</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是功能性演习和全面演习的基础</a:t>
            </a:r>
          </a:p>
          <a:p>
            <a:pPr marL="342900" indent="-342900">
              <a:lnSpc>
                <a:spcPct val="80000"/>
              </a:lnSpc>
              <a:spcBef>
                <a:spcPct val="20000"/>
              </a:spcBef>
              <a:buClr>
                <a:srgbClr val="FFFF00"/>
              </a:buClr>
              <a:buSzPct val="100000"/>
              <a:buChar char="•"/>
            </a:pPr>
            <a:r>
              <a:rPr lang="zh-CN" altLang="en-US" sz="2400" b="1" dirty="0">
                <a:solidFill>
                  <a:srgbClr val="0000FF"/>
                </a:solidFill>
                <a:latin typeface="Segoe UI" panose="020B0502040204020203" pitchFamily="34" charset="0"/>
                <a:ea typeface="等线" panose="02010600030101010101" pitchFamily="2" charset="-122"/>
              </a:rPr>
              <a:t>形式</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通常在会议室举行</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由应急组织的代表或关键岗位人员参加</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按照应急预案和标准行动程序，讨论所应急采取的应急行动</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讨论问题不受时间限制</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采取口头评论形式，并形成书面总结和改进建议。</a:t>
            </a:r>
          </a:p>
          <a:p>
            <a:pPr marL="342900" indent="-342900">
              <a:lnSpc>
                <a:spcPct val="80000"/>
              </a:lnSpc>
              <a:spcBef>
                <a:spcPct val="20000"/>
              </a:spcBef>
              <a:buClr>
                <a:srgbClr val="FFFF00"/>
              </a:buClr>
              <a:buSzPct val="100000"/>
              <a:buChar char="•"/>
            </a:pPr>
            <a:r>
              <a:rPr lang="zh-CN" altLang="en-US" sz="2400" b="1" dirty="0">
                <a:solidFill>
                  <a:srgbClr val="0000FF"/>
                </a:solidFill>
                <a:latin typeface="Segoe UI" panose="020B0502040204020203" pitchFamily="34" charset="0"/>
                <a:ea typeface="等线" panose="02010600030101010101" pitchFamily="2" charset="-122"/>
              </a:rPr>
              <a:t>主要特点</a:t>
            </a:r>
          </a:p>
          <a:p>
            <a:pPr marL="342900" indent="-342900">
              <a:lnSpc>
                <a:spcPct val="80000"/>
              </a:lnSpc>
              <a:spcBef>
                <a:spcPct val="20000"/>
              </a:spcBef>
              <a:buSzPct val="100000"/>
              <a:buFont typeface="Wingdings" panose="05000000000000000000" pitchFamily="2" charset="2"/>
              <a:buChar char="l"/>
            </a:pPr>
            <a:r>
              <a:rPr lang="zh-CN" altLang="en-US" sz="2000" b="1" dirty="0">
                <a:solidFill>
                  <a:srgbClr val="0000FF"/>
                </a:solidFill>
                <a:latin typeface="Segoe UI" panose="020B0502040204020203" pitchFamily="34" charset="0"/>
                <a:ea typeface="等线" panose="02010600030101010101" pitchFamily="2" charset="-122"/>
              </a:rPr>
              <a:t>是头脑和口头上“过一遍</a:t>
            </a:r>
            <a:r>
              <a:rPr lang="en-US" altLang="zh-CN" sz="2000" b="1" dirty="0">
                <a:solidFill>
                  <a:srgbClr val="0000FF"/>
                </a:solidFill>
                <a:latin typeface="Segoe UI" panose="020B0502040204020203" pitchFamily="34" charset="0"/>
                <a:ea typeface="等线" panose="02010600030101010101" pitchFamily="2" charset="-122"/>
              </a:rPr>
              <a:t>,</a:t>
            </a:r>
            <a:r>
              <a:rPr lang="zh-CN" altLang="en-US" sz="2000" b="1" dirty="0">
                <a:solidFill>
                  <a:srgbClr val="0000FF"/>
                </a:solidFill>
                <a:latin typeface="Segoe UI" panose="020B0502040204020203" pitchFamily="34" charset="0"/>
                <a:ea typeface="等线" panose="02010600030101010101" pitchFamily="2" charset="-122"/>
              </a:rPr>
              <a:t>走一遍”应急响应的场景，成本低。</a:t>
            </a:r>
          </a:p>
        </p:txBody>
      </p:sp>
      <p:sp>
        <p:nvSpPr>
          <p:cNvPr id="70658" name="矩形 4"/>
          <p:cNvSpPr/>
          <p:nvPr/>
        </p:nvSpPr>
        <p:spPr>
          <a:xfrm>
            <a:off x="4987925" y="1309688"/>
            <a:ext cx="2216150" cy="706437"/>
          </a:xfrm>
          <a:prstGeom prst="rect">
            <a:avLst/>
          </a:prstGeom>
          <a:noFill/>
          <a:ln w="9525">
            <a:noFill/>
          </a:ln>
        </p:spPr>
        <p:txBody>
          <a:bodyPr wrap="none" anchor="t">
            <a:spAutoFit/>
          </a:bodyPr>
          <a:lstStyle/>
          <a:p>
            <a:r>
              <a:rPr lang="zh-CN" altLang="en-US" sz="4000" b="1" dirty="0">
                <a:latin typeface="Segoe UI" panose="020B0502040204020203" pitchFamily="34" charset="0"/>
                <a:ea typeface="等线" panose="02010600030101010101" pitchFamily="2" charset="-122"/>
              </a:rPr>
              <a:t>桌面演练</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横卷形 4"/>
          <p:cNvSpPr/>
          <p:nvPr/>
        </p:nvSpPr>
        <p:spPr>
          <a:xfrm>
            <a:off x="1243013" y="1851025"/>
            <a:ext cx="10415587" cy="4321175"/>
          </a:xfrm>
          <a:prstGeom prst="horizontalScroll">
            <a:avLst>
              <a:gd name="adj" fmla="val 12500"/>
            </a:avLst>
          </a:prstGeom>
          <a:solidFill>
            <a:srgbClr val="00CCFF"/>
          </a:solidFill>
          <a:ln w="9525" cap="flat" cmpd="sng">
            <a:solidFill>
              <a:schemeClr val="tx1"/>
            </a:solidFill>
            <a:prstDash val="solid"/>
            <a:round/>
            <a:headEnd type="none" w="med" len="med"/>
            <a:tailEnd type="none" w="med" len="med"/>
          </a:ln>
        </p:spPr>
        <p:txBody>
          <a:bodyPr anchor="t"/>
          <a:lstStyle/>
          <a:p>
            <a:pPr algn="just">
              <a:lnSpc>
                <a:spcPct val="150000"/>
              </a:lnSpc>
              <a:spcBef>
                <a:spcPct val="50000"/>
              </a:spcBef>
            </a:pPr>
            <a:r>
              <a:rPr lang="zh-CN" altLang="en-US" sz="2400" b="1" dirty="0">
                <a:latin typeface="Segoe UI" panose="020B0502040204020203" pitchFamily="34" charset="0"/>
                <a:ea typeface="等线" panose="02010600030101010101" pitchFamily="2" charset="-122"/>
              </a:rPr>
              <a:t>要迅速而有效地将事故损失减至最少。</a:t>
            </a:r>
          </a:p>
          <a:p>
            <a:pPr algn="just">
              <a:lnSpc>
                <a:spcPct val="150000"/>
              </a:lnSpc>
              <a:spcBef>
                <a:spcPct val="50000"/>
              </a:spcBef>
            </a:pPr>
            <a:r>
              <a:rPr lang="zh-CN" altLang="en-US" sz="2400" b="1" dirty="0">
                <a:latin typeface="Segoe UI" panose="020B0502040204020203" pitchFamily="34" charset="0"/>
                <a:ea typeface="等线" panose="02010600030101010101" pitchFamily="2" charset="-122"/>
              </a:rPr>
              <a:t>应急措施能否有效地实施，在很大程度上取决于预案与实际情况的符合与否，以及准备的充分与否。</a:t>
            </a:r>
          </a:p>
        </p:txBody>
      </p:sp>
      <p:sp>
        <p:nvSpPr>
          <p:cNvPr id="33794" name="TextBox 6"/>
          <p:cNvSpPr txBox="1"/>
          <p:nvPr/>
        </p:nvSpPr>
        <p:spPr>
          <a:xfrm>
            <a:off x="183317" y="2552700"/>
            <a:ext cx="677108" cy="3143250"/>
          </a:xfrm>
          <a:prstGeom prst="rect">
            <a:avLst/>
          </a:prstGeom>
          <a:noFill/>
          <a:ln w="9525">
            <a:noFill/>
          </a:ln>
        </p:spPr>
        <p:txBody>
          <a:bodyPr vert="eaVert" anchor="t">
            <a:spAutoFit/>
          </a:bodyPr>
          <a:lstStyle/>
          <a:p>
            <a:r>
              <a:rPr lang="zh-CN" altLang="en-US" sz="3200" b="1" dirty="0">
                <a:solidFill>
                  <a:srgbClr val="0000FF"/>
                </a:solidFill>
                <a:latin typeface="Segoe UI" panose="020B0502040204020203" pitchFamily="34" charset="0"/>
                <a:ea typeface="等线" panose="02010600030101010101" pitchFamily="2" charset="-122"/>
              </a:rPr>
              <a:t>应急预案的目的</a:t>
            </a:r>
          </a:p>
        </p:txBody>
      </p:sp>
      <p:sp>
        <p:nvSpPr>
          <p:cNvPr id="33795" name="Rectangle 2"/>
          <p:cNvSpPr>
            <a:spLocks noGrp="1"/>
          </p:cNvSpPr>
          <p:nvPr/>
        </p:nvSpPr>
        <p:spPr>
          <a:xfrm>
            <a:off x="3386138" y="944563"/>
            <a:ext cx="4500562" cy="836612"/>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overrideClrMapping bg1="lt1" tx1="dk1" bg2="lt2" tx2="dk2" accent1="accent1" accent2="accent2" accent3="accent3" accent4="accent4" accent5="accent5" accent6="accent6" hlink="hlink" folHlink="folHlink"/>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3"/>
          <p:cNvSpPr txBox="1"/>
          <p:nvPr/>
        </p:nvSpPr>
        <p:spPr>
          <a:xfrm>
            <a:off x="298450" y="1914525"/>
            <a:ext cx="11811000" cy="4038600"/>
          </a:xfrm>
          <a:prstGeom prst="rect">
            <a:avLst/>
          </a:prstGeom>
          <a:noFill/>
          <a:ln w="9525">
            <a:noFill/>
          </a:ln>
        </p:spPr>
        <p:txBody>
          <a:bodyPr anchor="t"/>
          <a:lstStyle/>
          <a:p>
            <a:pPr marL="342900" indent="-342900">
              <a:lnSpc>
                <a:spcPct val="150000"/>
              </a:lnSpc>
              <a:spcBef>
                <a:spcPct val="20000"/>
              </a:spcBef>
              <a:buSzPct val="100000"/>
              <a:buChar char="•"/>
            </a:pPr>
            <a:r>
              <a:rPr lang="zh-CN" altLang="en-US" sz="2000" b="1" dirty="0">
                <a:solidFill>
                  <a:srgbClr val="0000FF"/>
                </a:solidFill>
                <a:latin typeface="Segoe UI" panose="020B0502040204020203" pitchFamily="34" charset="0"/>
                <a:ea typeface="等线" panose="02010600030101010101" pitchFamily="2" charset="-122"/>
              </a:rPr>
              <a:t>功能演习</a:t>
            </a:r>
          </a:p>
          <a:p>
            <a:pPr marL="342900" indent="-342900">
              <a:lnSpc>
                <a:spcPct val="150000"/>
              </a:lnSpc>
              <a:spcBef>
                <a:spcPct val="20000"/>
              </a:spcBef>
            </a:pPr>
            <a:r>
              <a:rPr lang="zh-CN" altLang="en-US" sz="2000" dirty="0">
                <a:solidFill>
                  <a:srgbClr val="0000FF"/>
                </a:solidFill>
                <a:latin typeface="Segoe UI" panose="020B0502040204020203" pitchFamily="34" charset="0"/>
                <a:ea typeface="等线" panose="02010600030101010101" pitchFamily="2" charset="-122"/>
              </a:rPr>
              <a:t>   是指针对某项应急响应功能或其中某些行动举行的演练活动。可分为单项演习和组合演习。</a:t>
            </a:r>
          </a:p>
          <a:p>
            <a:pPr marL="342900" indent="-342900">
              <a:lnSpc>
                <a:spcPct val="150000"/>
              </a:lnSpc>
              <a:spcBef>
                <a:spcPct val="20000"/>
              </a:spcBef>
            </a:pPr>
            <a:r>
              <a:rPr lang="zh-CN" altLang="en-US" sz="2000" dirty="0">
                <a:solidFill>
                  <a:srgbClr val="0000FF"/>
                </a:solidFill>
                <a:latin typeface="Segoe UI" panose="020B0502040204020203" pitchFamily="34" charset="0"/>
                <a:ea typeface="等线" panose="02010600030101010101" pitchFamily="2" charset="-122"/>
              </a:rPr>
              <a:t>   一般都需要调用有限的资源开展现场演习，并形成书面报告。目的是为了熟练和检验某些基本操作或完成某些特定任务所需的技术和实战能力。</a:t>
            </a:r>
          </a:p>
          <a:p>
            <a:pPr marL="342900" indent="-342900">
              <a:lnSpc>
                <a:spcPct val="150000"/>
              </a:lnSpc>
              <a:spcBef>
                <a:spcPct val="20000"/>
              </a:spcBef>
              <a:buSzPct val="100000"/>
              <a:buChar char="•"/>
            </a:pPr>
            <a:r>
              <a:rPr lang="zh-CN" altLang="en-US" sz="2000" b="1" dirty="0">
                <a:solidFill>
                  <a:srgbClr val="0000FF"/>
                </a:solidFill>
                <a:latin typeface="Segoe UI" panose="020B0502040204020203" pitchFamily="34" charset="0"/>
                <a:ea typeface="等线" panose="02010600030101010101" pitchFamily="2" charset="-122"/>
              </a:rPr>
              <a:t>单项演习</a:t>
            </a:r>
            <a:r>
              <a:rPr lang="zh-CN" altLang="en-US" sz="2000" dirty="0">
                <a:solidFill>
                  <a:srgbClr val="0000FF"/>
                </a:solidFill>
                <a:latin typeface="Segoe UI" panose="020B0502040204020203" pitchFamily="34" charset="0"/>
                <a:ea typeface="等线" panose="02010600030101010101" pitchFamily="2" charset="-122"/>
              </a:rPr>
              <a:t>：通讯联络、通知、报告程序；资源调配，人员、装备及物资器材</a:t>
            </a:r>
            <a:r>
              <a:rPr lang="en-US" altLang="zh-CN" sz="2000" dirty="0">
                <a:solidFill>
                  <a:srgbClr val="0000FF"/>
                </a:solidFill>
                <a:latin typeface="Segoe UI" panose="020B0502040204020203" pitchFamily="34" charset="0"/>
                <a:ea typeface="等线" panose="02010600030101010101" pitchFamily="2" charset="-122"/>
              </a:rPr>
              <a:t>(</a:t>
            </a:r>
            <a:r>
              <a:rPr lang="zh-CN" altLang="en-US" sz="2000" dirty="0">
                <a:solidFill>
                  <a:srgbClr val="0000FF"/>
                </a:solidFill>
                <a:latin typeface="Segoe UI" panose="020B0502040204020203" pitchFamily="34" charset="0"/>
                <a:ea typeface="等线" panose="02010600030101010101" pitchFamily="2" charset="-122"/>
              </a:rPr>
              <a:t>装车</a:t>
            </a:r>
            <a:r>
              <a:rPr lang="en-US" altLang="zh-CN" sz="2000" dirty="0">
                <a:solidFill>
                  <a:srgbClr val="0000FF"/>
                </a:solidFill>
                <a:latin typeface="Segoe UI" panose="020B0502040204020203" pitchFamily="34" charset="0"/>
                <a:ea typeface="等线" panose="02010600030101010101" pitchFamily="2" charset="-122"/>
              </a:rPr>
              <a:t>)</a:t>
            </a:r>
            <a:r>
              <a:rPr lang="zh-CN" altLang="en-US" sz="2000" dirty="0">
                <a:solidFill>
                  <a:srgbClr val="0000FF"/>
                </a:solidFill>
                <a:latin typeface="Segoe UI" panose="020B0502040204020203" pitchFamily="34" charset="0"/>
                <a:ea typeface="等线" panose="02010600030101010101" pitchFamily="2" charset="-122"/>
              </a:rPr>
              <a:t>到位；化学监测与侦察；现场警戒；人群疏散；医疗救护；洗消去污；消防行动；公共信息传播等。</a:t>
            </a:r>
          </a:p>
          <a:p>
            <a:pPr marL="342900" indent="-342900">
              <a:lnSpc>
                <a:spcPct val="150000"/>
              </a:lnSpc>
              <a:spcBef>
                <a:spcPct val="20000"/>
              </a:spcBef>
              <a:buSzPct val="100000"/>
              <a:buChar char="•"/>
            </a:pPr>
            <a:r>
              <a:rPr lang="zh-CN" altLang="en-US" sz="2000" b="1" dirty="0">
                <a:solidFill>
                  <a:srgbClr val="0000FF"/>
                </a:solidFill>
                <a:latin typeface="Segoe UI" panose="020B0502040204020203" pitchFamily="34" charset="0"/>
                <a:ea typeface="等线" panose="02010600030101010101" pitchFamily="2" charset="-122"/>
              </a:rPr>
              <a:t>组合演习</a:t>
            </a:r>
            <a:r>
              <a:rPr lang="zh-CN" altLang="en-US" sz="2000" dirty="0">
                <a:solidFill>
                  <a:srgbClr val="0000FF"/>
                </a:solidFill>
                <a:latin typeface="Segoe UI" panose="020B0502040204020203" pitchFamily="34" charset="0"/>
                <a:ea typeface="等线" panose="02010600030101010101" pitchFamily="2" charset="-122"/>
              </a:rPr>
              <a:t>：可将具有较紧密联系的多个应急功能或任务组合在一起进行演习，以加强各应急救援组织之间的配合和协调性</a:t>
            </a:r>
          </a:p>
        </p:txBody>
      </p:sp>
      <p:sp>
        <p:nvSpPr>
          <p:cNvPr id="71682" name="矩形 4"/>
          <p:cNvSpPr/>
          <p:nvPr/>
        </p:nvSpPr>
        <p:spPr>
          <a:xfrm>
            <a:off x="5095875" y="1271588"/>
            <a:ext cx="2236510" cy="707886"/>
          </a:xfrm>
          <a:prstGeom prst="rect">
            <a:avLst/>
          </a:prstGeom>
          <a:noFill/>
          <a:ln w="9525">
            <a:noFill/>
          </a:ln>
        </p:spPr>
        <p:txBody>
          <a:bodyPr wrap="none" anchor="t">
            <a:spAutoFit/>
          </a:bodyPr>
          <a:lstStyle/>
          <a:p>
            <a:r>
              <a:rPr lang="zh-CN" altLang="en-US" sz="4000" b="1" dirty="0">
                <a:latin typeface="Segoe UI" panose="020B0502040204020203" pitchFamily="34" charset="0"/>
                <a:ea typeface="等线" panose="02010600030101010101" pitchFamily="2" charset="-122"/>
              </a:rPr>
              <a:t>功能演练</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矩形 3"/>
          <p:cNvSpPr/>
          <p:nvPr/>
        </p:nvSpPr>
        <p:spPr>
          <a:xfrm>
            <a:off x="4987925" y="1385888"/>
            <a:ext cx="2216150" cy="706437"/>
          </a:xfrm>
          <a:prstGeom prst="rect">
            <a:avLst/>
          </a:prstGeom>
          <a:noFill/>
          <a:ln w="9525">
            <a:noFill/>
          </a:ln>
        </p:spPr>
        <p:txBody>
          <a:bodyPr wrap="none" anchor="t">
            <a:spAutoFit/>
          </a:bodyPr>
          <a:lstStyle/>
          <a:p>
            <a:r>
              <a:rPr lang="zh-CN" altLang="en-US" sz="4000" b="1" dirty="0">
                <a:latin typeface="Segoe UI" panose="020B0502040204020203" pitchFamily="34" charset="0"/>
                <a:ea typeface="等线" panose="02010600030101010101" pitchFamily="2" charset="-122"/>
              </a:rPr>
              <a:t>全面演练</a:t>
            </a:r>
          </a:p>
        </p:txBody>
      </p:sp>
      <p:sp>
        <p:nvSpPr>
          <p:cNvPr id="72706" name="Rectangle 3"/>
          <p:cNvSpPr txBox="1"/>
          <p:nvPr/>
        </p:nvSpPr>
        <p:spPr>
          <a:xfrm>
            <a:off x="555625" y="2524125"/>
            <a:ext cx="11295063" cy="2295525"/>
          </a:xfrm>
          <a:prstGeom prst="rect">
            <a:avLst/>
          </a:prstGeom>
          <a:noFill/>
          <a:ln w="9525">
            <a:noFill/>
          </a:ln>
        </p:spPr>
        <p:txBody>
          <a:bodyPr anchor="t"/>
          <a:lstStyle/>
          <a:p>
            <a:pPr marL="342900" indent="-342900">
              <a:lnSpc>
                <a:spcPct val="150000"/>
              </a:lnSpc>
              <a:spcBef>
                <a:spcPct val="20000"/>
              </a:spcBef>
              <a:buSzPct val="100000"/>
              <a:buChar char="•"/>
            </a:pPr>
            <a:r>
              <a:rPr lang="zh-CN" altLang="en-US" sz="2400" dirty="0">
                <a:solidFill>
                  <a:srgbClr val="0000FF"/>
                </a:solidFill>
                <a:latin typeface="Segoe UI" panose="020B0502040204020203" pitchFamily="34" charset="0"/>
                <a:ea typeface="等线" panose="02010600030101010101" pitchFamily="2" charset="-122"/>
              </a:rPr>
              <a:t>全面演习针对应急预案中全部或大部分应急响应功能开展演练</a:t>
            </a:r>
          </a:p>
          <a:p>
            <a:pPr marL="342900" indent="-342900">
              <a:lnSpc>
                <a:spcPct val="150000"/>
              </a:lnSpc>
              <a:spcBef>
                <a:spcPct val="20000"/>
              </a:spcBef>
              <a:buSzPct val="100000"/>
              <a:buChar char="•"/>
            </a:pPr>
            <a:r>
              <a:rPr lang="zh-CN" altLang="en-US" sz="2400" dirty="0">
                <a:solidFill>
                  <a:srgbClr val="0000FF"/>
                </a:solidFill>
                <a:latin typeface="Segoe UI" panose="020B0502040204020203" pitchFamily="34" charset="0"/>
                <a:ea typeface="等线" panose="02010600030101010101" pitchFamily="2" charset="-122"/>
              </a:rPr>
              <a:t>全面演习一般要求持续几个小时，采取交互式方式进行，演习过程要求尽量真实，调用更多的应急人员和资源，来开展实战性演习，以检验相互协调的总体反应和应急能力</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p:nvPr/>
        </p:nvSpPr>
        <p:spPr>
          <a:xfrm>
            <a:off x="4095750" y="2100263"/>
            <a:ext cx="4000500" cy="1143000"/>
          </a:xfrm>
          <a:prstGeom prst="rect">
            <a:avLst/>
          </a:prstGeom>
          <a:noFill/>
          <a:ln w="9525">
            <a:noFill/>
          </a:ln>
        </p:spPr>
        <p:txBody>
          <a:bodyPr anchor="ctr"/>
          <a:lstStyle/>
          <a:p>
            <a:pPr algn="ctr"/>
            <a:r>
              <a:rPr lang="zh-CN" altLang="en-US" sz="3200" b="1" dirty="0">
                <a:solidFill>
                  <a:srgbClr val="0000FF"/>
                </a:solidFill>
                <a:latin typeface="Segoe UI" panose="020B0502040204020203" pitchFamily="34" charset="0"/>
                <a:ea typeface="等线" panose="02010600030101010101" pitchFamily="2" charset="-122"/>
              </a:rPr>
              <a:t>应急演练过程</a:t>
            </a:r>
          </a:p>
        </p:txBody>
      </p:sp>
      <p:sp>
        <p:nvSpPr>
          <p:cNvPr id="73730" name="Rectangle 3"/>
          <p:cNvSpPr/>
          <p:nvPr/>
        </p:nvSpPr>
        <p:spPr>
          <a:xfrm>
            <a:off x="4733925" y="3071813"/>
            <a:ext cx="2724150" cy="3040062"/>
          </a:xfrm>
          <a:prstGeom prst="rect">
            <a:avLst/>
          </a:prstGeom>
          <a:noFill/>
          <a:ln w="9525">
            <a:noFill/>
          </a:ln>
        </p:spPr>
        <p:txBody>
          <a:bodyPr anchor="t"/>
          <a:lstStyle/>
          <a:p>
            <a:pPr marL="342900" indent="-342900">
              <a:spcBef>
                <a:spcPct val="20000"/>
              </a:spcBef>
            </a:pPr>
            <a:endParaRPr lang="en-US" altLang="zh-CN" sz="3600" b="1" dirty="0">
              <a:latin typeface="Segoe UI" panose="020B0502040204020203" pitchFamily="34" charset="0"/>
              <a:ea typeface="等线" panose="02010600030101010101" pitchFamily="2" charset="-122"/>
            </a:endParaRPr>
          </a:p>
          <a:p>
            <a:pPr marL="742950" lvl="1" indent="-285750" eaLnBrk="1" hangingPunct="1">
              <a:spcBef>
                <a:spcPct val="20000"/>
              </a:spcBef>
              <a:buSzPct val="100000"/>
              <a:buFont typeface="Wingdings" panose="05000000000000000000" pitchFamily="2" charset="2"/>
              <a:buChar char="q"/>
            </a:pPr>
            <a:r>
              <a:rPr lang="en-US" altLang="zh-CN" sz="2400" b="1" dirty="0">
                <a:latin typeface="Segoe UI" panose="020B0502040204020203" pitchFamily="34" charset="0"/>
                <a:ea typeface="等线" panose="02010600030101010101" pitchFamily="2" charset="-122"/>
              </a:rPr>
              <a:t>  </a:t>
            </a:r>
            <a:r>
              <a:rPr lang="zh-CN" altLang="en-US" sz="2400" b="1" dirty="0">
                <a:solidFill>
                  <a:srgbClr val="0000FF"/>
                </a:solidFill>
                <a:latin typeface="Segoe UI" panose="020B0502040204020203" pitchFamily="34" charset="0"/>
                <a:ea typeface="等线" panose="02010600030101010101" pitchFamily="2" charset="-122"/>
              </a:rPr>
              <a:t>策划与准备</a:t>
            </a:r>
            <a:endParaRPr lang="en-US" altLang="zh-CN" sz="2400" b="1" dirty="0">
              <a:solidFill>
                <a:srgbClr val="0000FF"/>
              </a:solidFill>
              <a:latin typeface="Segoe UI" panose="020B0502040204020203" pitchFamily="34" charset="0"/>
              <a:ea typeface="等线" panose="02010600030101010101" pitchFamily="2" charset="-122"/>
            </a:endParaRPr>
          </a:p>
          <a:p>
            <a:pPr marL="742950" lvl="1" indent="-285750" eaLnBrk="1" hangingPunct="1">
              <a:spcBef>
                <a:spcPct val="20000"/>
              </a:spcBef>
              <a:buSzPct val="100000"/>
              <a:buFont typeface="Wingdings" panose="05000000000000000000" pitchFamily="2" charset="2"/>
              <a:buChar char="q"/>
            </a:pPr>
            <a:endParaRPr lang="zh-CN" altLang="en-US" sz="2400" b="1" dirty="0">
              <a:solidFill>
                <a:srgbClr val="0000FF"/>
              </a:solidFill>
              <a:latin typeface="Segoe UI" panose="020B0502040204020203" pitchFamily="34" charset="0"/>
              <a:ea typeface="等线" panose="02010600030101010101" pitchFamily="2" charset="-122"/>
            </a:endParaRPr>
          </a:p>
          <a:p>
            <a:pPr marL="742950" lvl="1" indent="-285750" eaLnBrk="1" hangingPunct="1">
              <a:spcBef>
                <a:spcPct val="20000"/>
              </a:spcBef>
              <a:buSzPct val="100000"/>
              <a:buFont typeface="Wingdings" panose="05000000000000000000" pitchFamily="2" charset="2"/>
              <a:buChar char="q"/>
            </a:pPr>
            <a:r>
              <a:rPr lang="zh-CN" altLang="en-US" sz="2400" b="1" dirty="0">
                <a:latin typeface="Segoe UI" panose="020B0502040204020203" pitchFamily="34" charset="0"/>
                <a:ea typeface="等线" panose="02010600030101010101" pitchFamily="2" charset="-122"/>
              </a:rPr>
              <a:t>  </a:t>
            </a:r>
            <a:r>
              <a:rPr lang="zh-CN" altLang="en-US" sz="2400" b="1" dirty="0">
                <a:solidFill>
                  <a:srgbClr val="0000FF"/>
                </a:solidFill>
                <a:latin typeface="Segoe UI" panose="020B0502040204020203" pitchFamily="34" charset="0"/>
                <a:ea typeface="等线" panose="02010600030101010101" pitchFamily="2" charset="-122"/>
              </a:rPr>
              <a:t>演练实施</a:t>
            </a:r>
            <a:endParaRPr lang="en-US" altLang="zh-CN" sz="2400" b="1" dirty="0">
              <a:solidFill>
                <a:srgbClr val="0000FF"/>
              </a:solidFill>
              <a:latin typeface="Segoe UI" panose="020B0502040204020203" pitchFamily="34" charset="0"/>
              <a:ea typeface="等线" panose="02010600030101010101" pitchFamily="2" charset="-122"/>
            </a:endParaRPr>
          </a:p>
          <a:p>
            <a:pPr marL="742950" lvl="1" indent="-285750" eaLnBrk="1" hangingPunct="1">
              <a:spcBef>
                <a:spcPct val="20000"/>
              </a:spcBef>
              <a:buSzPct val="100000"/>
              <a:buFont typeface="Wingdings" panose="05000000000000000000" pitchFamily="2" charset="2"/>
              <a:buChar char="q"/>
            </a:pPr>
            <a:endParaRPr lang="zh-CN" altLang="en-US" sz="2400" b="1" dirty="0">
              <a:solidFill>
                <a:srgbClr val="0000FF"/>
              </a:solidFill>
              <a:latin typeface="Segoe UI" panose="020B0502040204020203" pitchFamily="34" charset="0"/>
              <a:ea typeface="等线" panose="02010600030101010101" pitchFamily="2" charset="-122"/>
            </a:endParaRPr>
          </a:p>
          <a:p>
            <a:pPr marL="742950" lvl="1" indent="-285750" eaLnBrk="1" hangingPunct="1">
              <a:spcBef>
                <a:spcPct val="20000"/>
              </a:spcBef>
              <a:buSzPct val="100000"/>
              <a:buFont typeface="Wingdings" panose="05000000000000000000" pitchFamily="2" charset="2"/>
              <a:buChar char="q"/>
            </a:pPr>
            <a:r>
              <a:rPr lang="zh-CN" altLang="en-US" sz="2400" b="1" dirty="0">
                <a:latin typeface="Segoe UI" panose="020B0502040204020203" pitchFamily="34" charset="0"/>
                <a:ea typeface="等线" panose="02010600030101010101" pitchFamily="2" charset="-122"/>
              </a:rPr>
              <a:t>  </a:t>
            </a:r>
            <a:r>
              <a:rPr lang="zh-CN" altLang="en-US" sz="2400" b="1" dirty="0">
                <a:solidFill>
                  <a:srgbClr val="0000FF"/>
                </a:solidFill>
                <a:latin typeface="Segoe UI" panose="020B0502040204020203" pitchFamily="34" charset="0"/>
                <a:ea typeface="等线" panose="02010600030101010101" pitchFamily="2" charset="-122"/>
              </a:rPr>
              <a:t>演练总结</a:t>
            </a:r>
          </a:p>
        </p:txBody>
      </p:sp>
      <p:sp>
        <p:nvSpPr>
          <p:cNvPr id="73731" name="Rectangle 2"/>
          <p:cNvSpPr txBox="1"/>
          <p:nvPr/>
        </p:nvSpPr>
        <p:spPr>
          <a:xfrm>
            <a:off x="3784600" y="1325563"/>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p:nvPr/>
        </p:nvSpPr>
        <p:spPr>
          <a:xfrm>
            <a:off x="2133600" y="457200"/>
            <a:ext cx="7772400" cy="1143000"/>
          </a:xfrm>
          <a:prstGeom prst="rect">
            <a:avLst/>
          </a:prstGeom>
          <a:noFill/>
          <a:ln w="9525">
            <a:noFill/>
          </a:ln>
        </p:spPr>
        <p:txBody>
          <a:bodyPr anchor="ctr"/>
          <a:lstStyle/>
          <a:p>
            <a:pPr algn="ctr"/>
            <a:endParaRPr lang="zh-CN" altLang="zh-CN" sz="3600" b="1" dirty="0">
              <a:solidFill>
                <a:schemeClr val="hlink"/>
              </a:solidFill>
              <a:latin typeface="微软雅黑" panose="020B0503020204020204" pitchFamily="34" charset="-122"/>
              <a:ea typeface="微软雅黑" panose="020B0503020204020204" pitchFamily="34" charset="-122"/>
            </a:endParaRPr>
          </a:p>
        </p:txBody>
      </p:sp>
      <p:sp>
        <p:nvSpPr>
          <p:cNvPr id="75778" name="Rectangle 3"/>
          <p:cNvSpPr/>
          <p:nvPr/>
        </p:nvSpPr>
        <p:spPr>
          <a:xfrm>
            <a:off x="4924425" y="1828800"/>
            <a:ext cx="4981575" cy="4248150"/>
          </a:xfrm>
          <a:prstGeom prst="rect">
            <a:avLst/>
          </a:prstGeom>
          <a:noFill/>
          <a:ln w="9525">
            <a:noFill/>
          </a:ln>
        </p:spPr>
        <p:txBody>
          <a:bodyPr anchor="t"/>
          <a:lstStyle/>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成立演练组织机构</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确定演练日期</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确定演练任务和参与范围</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编写演练方案定演练现场规则</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准备分发工作文件</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指定培训人员</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安排后勤工作</a:t>
            </a:r>
          </a:p>
          <a:p>
            <a:pPr marL="342900" indent="-342900">
              <a:lnSpc>
                <a:spcPct val="150000"/>
              </a:lnSpc>
              <a:buSzPct val="100000"/>
              <a:buChar char="•"/>
            </a:pPr>
            <a:r>
              <a:rPr lang="zh-CN" altLang="en-US" sz="2400" b="1" dirty="0">
                <a:solidFill>
                  <a:srgbClr val="0000FF"/>
                </a:solidFill>
                <a:latin typeface="Segoe UI" panose="020B0502040204020203" pitchFamily="34" charset="0"/>
                <a:ea typeface="等线" panose="02010600030101010101" pitchFamily="2" charset="-122"/>
              </a:rPr>
              <a:t>讲解演练方案与演练活动</a:t>
            </a:r>
          </a:p>
        </p:txBody>
      </p:sp>
      <p:sp>
        <p:nvSpPr>
          <p:cNvPr id="75779" name="Rectangle 4"/>
          <p:cNvSpPr/>
          <p:nvPr/>
        </p:nvSpPr>
        <p:spPr>
          <a:xfrm>
            <a:off x="2595563" y="1143000"/>
            <a:ext cx="7391400" cy="685800"/>
          </a:xfrm>
          <a:prstGeom prst="rect">
            <a:avLst/>
          </a:prstGeom>
          <a:noFill/>
          <a:ln w="9525">
            <a:noFill/>
          </a:ln>
        </p:spPr>
        <p:txBody>
          <a:bodyPr anchor="b"/>
          <a:lstStyle/>
          <a:p>
            <a:pPr algn="ctr"/>
            <a:r>
              <a:rPr lang="en-US" altLang="zh-CN" sz="3200" b="1" dirty="0">
                <a:solidFill>
                  <a:srgbClr val="0000FF"/>
                </a:solidFill>
                <a:latin typeface="Segoe UI" panose="020B0502040204020203" pitchFamily="34" charset="0"/>
                <a:ea typeface="等线" panose="02010600030101010101" pitchFamily="2" charset="-122"/>
              </a:rPr>
              <a:t>1</a:t>
            </a:r>
            <a:r>
              <a:rPr lang="zh-CN" altLang="en-US" sz="3200" b="1" dirty="0">
                <a:solidFill>
                  <a:srgbClr val="0000FF"/>
                </a:solidFill>
                <a:latin typeface="Segoe UI" panose="020B0502040204020203" pitchFamily="34" charset="0"/>
                <a:ea typeface="等线" panose="02010600030101010101" pitchFamily="2" charset="-122"/>
              </a:rPr>
              <a:t>、策划与准备</a:t>
            </a:r>
          </a:p>
        </p:txBody>
      </p:sp>
      <p:sp>
        <p:nvSpPr>
          <p:cNvPr id="75780" name="Rectangle 2"/>
          <p:cNvSpPr txBox="1"/>
          <p:nvPr/>
        </p:nvSpPr>
        <p:spPr>
          <a:xfrm>
            <a:off x="60325" y="3009900"/>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42" name="Text Box 2"/>
          <p:cNvSpPr txBox="1">
            <a:spLocks noChangeArrowheads="1"/>
          </p:cNvSpPr>
          <p:nvPr/>
        </p:nvSpPr>
        <p:spPr bwMode="auto">
          <a:xfrm>
            <a:off x="204788" y="2071688"/>
            <a:ext cx="11782425" cy="3938270"/>
          </a:xfrm>
          <a:prstGeom prst="rect">
            <a:avLst/>
          </a:prstGeom>
          <a:noFill/>
          <a:ln w="9525">
            <a:noFill/>
            <a:miter lim="800000"/>
          </a:ln>
          <a:effectLst/>
        </p:spPr>
        <p:txBody>
          <a:bodyPr>
            <a:spAutoFit/>
          </a:bodyPr>
          <a:lstStyle/>
          <a:p>
            <a:pPr marR="0" defTabSz="914400">
              <a:lnSpc>
                <a:spcPct val="150000"/>
              </a:lnSpc>
              <a:spcBef>
                <a:spcPct val="50000"/>
              </a:spcBef>
              <a:buClr>
                <a:srgbClr val="000000"/>
              </a:buClr>
              <a:buSzTx/>
              <a:buFontTx/>
              <a:defRPr/>
            </a:pPr>
            <a:r>
              <a:rPr kumimoji="0" lang="en-US" altLang="zh-CN" sz="1600" b="1" kern="1200" cap="none" spc="0" normalizeH="0" baseline="0" noProof="0" dirty="0">
                <a:solidFill>
                  <a:schemeClr val="tx2"/>
                </a:solidFill>
                <a:effectLst>
                  <a:outerShdw blurRad="38100" dist="38100" dir="2700000" algn="tl">
                    <a:srgbClr val="FFFFFF"/>
                  </a:outerShdw>
                </a:effectLst>
                <a:latin typeface="Segoe UI" panose="020B0502040204020203" pitchFamily="34" charset="0"/>
                <a:ea typeface="等线" panose="02010600030101010101" pitchFamily="2" charset="-122"/>
                <a:cs typeface="微软雅黑" panose="020B0503020204020204" pitchFamily="34" charset="-122"/>
              </a:rPr>
              <a:t>  </a:t>
            </a:r>
            <a:r>
              <a:rPr kumimoji="0" lang="zh-CN" altLang="en-US" sz="20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情景设计：</a:t>
            </a: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是针对假想事故的发展过程，设计出一系列的情景事件，目的是通过引入这些需要应急组织作出相应响应行动的事件，保证演练不断进行，从而全面检验所确定的演练目标。</a:t>
            </a:r>
          </a:p>
          <a:p>
            <a:pPr marR="0" defTabSz="914400">
              <a:lnSpc>
                <a:spcPct val="150000"/>
              </a:lnSpc>
              <a:spcBef>
                <a:spcPct val="50000"/>
              </a:spcBef>
              <a:buClr>
                <a:srgbClr val="000000"/>
              </a:buClr>
              <a:buSzTx/>
              <a:buFontTx/>
              <a:defRPr/>
            </a:pP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  </a:t>
            </a:r>
            <a:r>
              <a:rPr kumimoji="0" lang="zh-CN" altLang="en-US" sz="20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情景事件：</a:t>
            </a: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主要通过发布控制消息来通知演练人员。</a:t>
            </a:r>
          </a:p>
          <a:p>
            <a:pPr marR="0" defTabSz="914400">
              <a:lnSpc>
                <a:spcPct val="150000"/>
              </a:lnSpc>
              <a:spcBef>
                <a:spcPct val="50000"/>
              </a:spcBef>
              <a:buClr>
                <a:srgbClr val="000000"/>
              </a:buClr>
              <a:buSzTx/>
              <a:buFontTx/>
              <a:defRPr/>
            </a:pP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  </a:t>
            </a:r>
            <a:r>
              <a:rPr kumimoji="0" lang="zh-CN" altLang="en-US" sz="20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消息的类别：</a:t>
            </a: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演练前预先准备的消息；以及演练过程中自然产生的消息，由控制人员、模拟人员根据需要产生，以引导演练人员作出正确的回应。</a:t>
            </a:r>
          </a:p>
          <a:p>
            <a:pPr marR="0" defTabSz="914400">
              <a:lnSpc>
                <a:spcPct val="150000"/>
              </a:lnSpc>
              <a:spcBef>
                <a:spcPct val="50000"/>
              </a:spcBef>
              <a:buClr>
                <a:srgbClr val="000000"/>
              </a:buClr>
              <a:buSzTx/>
              <a:buFontTx/>
              <a:defRPr/>
            </a:pP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  </a:t>
            </a:r>
            <a:r>
              <a:rPr kumimoji="0" lang="zh-CN" altLang="en-US" sz="20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消息的内容：</a:t>
            </a: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消息来源、传递方式、内容、接收方式、传递时间等</a:t>
            </a:r>
          </a:p>
          <a:p>
            <a:pPr marR="0" defTabSz="914400">
              <a:lnSpc>
                <a:spcPct val="150000"/>
              </a:lnSpc>
              <a:spcBef>
                <a:spcPct val="50000"/>
              </a:spcBef>
              <a:buClr>
                <a:srgbClr val="000000"/>
              </a:buClr>
              <a:buSzTx/>
              <a:buFontTx/>
              <a:defRPr/>
            </a:pP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  </a:t>
            </a:r>
            <a:r>
              <a:rPr kumimoji="0" lang="zh-CN" altLang="en-US" sz="20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传递方式：</a:t>
            </a:r>
            <a:r>
              <a:rPr kumimoji="0" lang="zh-CN" altLang="en-US" sz="2000" b="1" kern="1200" cap="none" spc="0" normalizeH="0" baseline="0" noProof="0" dirty="0">
                <a:solidFill>
                  <a:srgbClr val="0000FF"/>
                </a:solidFill>
                <a:latin typeface="Segoe UI" panose="020B0502040204020203" pitchFamily="34" charset="0"/>
                <a:ea typeface="等线" panose="02010600030101010101" pitchFamily="2" charset="-122"/>
                <a:cs typeface="微软雅黑" panose="020B0503020204020204" pitchFamily="34" charset="-122"/>
              </a:rPr>
              <a:t>电话、无线通信、传真、手工传递或口头传达等 </a:t>
            </a:r>
          </a:p>
        </p:txBody>
      </p:sp>
      <p:sp>
        <p:nvSpPr>
          <p:cNvPr id="77826" name="Rectangle 2"/>
          <p:cNvSpPr txBox="1"/>
          <p:nvPr/>
        </p:nvSpPr>
        <p:spPr>
          <a:xfrm>
            <a:off x="3784600" y="1325563"/>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p:nvPr/>
        </p:nvSpPr>
        <p:spPr>
          <a:xfrm>
            <a:off x="6411913" y="1133475"/>
            <a:ext cx="3600450" cy="838200"/>
          </a:xfrm>
          <a:prstGeom prst="rect">
            <a:avLst/>
          </a:prstGeom>
          <a:noFill/>
          <a:ln w="9525">
            <a:noFill/>
          </a:ln>
        </p:spPr>
        <p:txBody>
          <a:bodyPr anchor="ctr"/>
          <a:lstStyle/>
          <a:p>
            <a:pPr algn="ctr"/>
            <a:r>
              <a:rPr lang="zh-CN" altLang="en-US" sz="3200" b="1" dirty="0">
                <a:solidFill>
                  <a:srgbClr val="0000FF"/>
                </a:solidFill>
                <a:latin typeface="Segoe UI" panose="020B0502040204020203" pitchFamily="34" charset="0"/>
                <a:ea typeface="等线" panose="02010600030101010101" pitchFamily="2" charset="-122"/>
              </a:rPr>
              <a:t>演 练 实 施</a:t>
            </a:r>
          </a:p>
        </p:txBody>
      </p:sp>
      <p:sp>
        <p:nvSpPr>
          <p:cNvPr id="79874" name="Text Box 3"/>
          <p:cNvSpPr txBox="1"/>
          <p:nvPr/>
        </p:nvSpPr>
        <p:spPr>
          <a:xfrm>
            <a:off x="2238375" y="2000250"/>
            <a:ext cx="3581400" cy="4187825"/>
          </a:xfrm>
          <a:prstGeom prst="rect">
            <a:avLst/>
          </a:prstGeom>
          <a:noFill/>
          <a:ln w="9525" cap="flat" cmpd="sng">
            <a:solidFill>
              <a:schemeClr val="tx1"/>
            </a:solidFill>
            <a:prstDash val="solid"/>
            <a:miter/>
            <a:headEnd type="none" w="med" len="med"/>
            <a:tailEnd type="none" w="med" len="med"/>
          </a:ln>
        </p:spPr>
        <p:txBody>
          <a:bodyPr anchor="t">
            <a:spAutoFit/>
          </a:bodyPr>
          <a:lstStyle/>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1</a:t>
            </a:r>
            <a:r>
              <a:rPr lang="zh-CN" altLang="en-US" sz="2400" b="1" dirty="0">
                <a:solidFill>
                  <a:srgbClr val="FF0000"/>
                </a:solidFill>
                <a:latin typeface="Segoe UI" panose="020B0502040204020203" pitchFamily="34" charset="0"/>
                <a:ea typeface="等线" panose="02010600030101010101" pitchFamily="2" charset="-122"/>
              </a:rPr>
              <a:t>：应急动员</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2</a:t>
            </a:r>
            <a:r>
              <a:rPr lang="zh-CN" altLang="en-US" sz="2400" b="1" dirty="0">
                <a:solidFill>
                  <a:srgbClr val="FF0000"/>
                </a:solidFill>
                <a:latin typeface="Segoe UI" panose="020B0502040204020203" pitchFamily="34" charset="0"/>
                <a:ea typeface="等线" panose="02010600030101010101" pitchFamily="2" charset="-122"/>
              </a:rPr>
              <a:t>：控制指挥</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3</a:t>
            </a:r>
            <a:r>
              <a:rPr lang="zh-CN" altLang="en-US" sz="2400" b="1" dirty="0">
                <a:solidFill>
                  <a:srgbClr val="FF0000"/>
                </a:solidFill>
                <a:latin typeface="Segoe UI" panose="020B0502040204020203" pitchFamily="34" charset="0"/>
                <a:ea typeface="等线" panose="02010600030101010101" pitchFamily="2" charset="-122"/>
              </a:rPr>
              <a:t>：事态评估</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4</a:t>
            </a:r>
            <a:r>
              <a:rPr lang="zh-CN" altLang="en-US" sz="2400" b="1" dirty="0">
                <a:solidFill>
                  <a:srgbClr val="FF0000"/>
                </a:solidFill>
                <a:latin typeface="Segoe UI" panose="020B0502040204020203" pitchFamily="34" charset="0"/>
                <a:ea typeface="等线" panose="02010600030101010101" pitchFamily="2" charset="-122"/>
              </a:rPr>
              <a:t>：资源管理</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5</a:t>
            </a:r>
            <a:r>
              <a:rPr lang="zh-CN" altLang="en-US" sz="2400" b="1" dirty="0">
                <a:solidFill>
                  <a:srgbClr val="FF0000"/>
                </a:solidFill>
                <a:latin typeface="Segoe UI" panose="020B0502040204020203" pitchFamily="34" charset="0"/>
                <a:ea typeface="等线" panose="02010600030101010101" pitchFamily="2" charset="-122"/>
              </a:rPr>
              <a:t>：通讯</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6</a:t>
            </a:r>
            <a:r>
              <a:rPr lang="zh-CN" altLang="en-US" sz="2400" b="1" dirty="0">
                <a:solidFill>
                  <a:srgbClr val="FF0000"/>
                </a:solidFill>
                <a:latin typeface="Segoe UI" panose="020B0502040204020203" pitchFamily="34" charset="0"/>
                <a:ea typeface="等线" panose="02010600030101010101" pitchFamily="2" charset="-122"/>
              </a:rPr>
              <a:t>：应急设施、装备与显示装置</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7</a:t>
            </a:r>
            <a:r>
              <a:rPr lang="zh-CN" altLang="en-US" sz="2400" b="1" dirty="0">
                <a:solidFill>
                  <a:srgbClr val="FF0000"/>
                </a:solidFill>
                <a:latin typeface="Segoe UI" panose="020B0502040204020203" pitchFamily="34" charset="0"/>
                <a:ea typeface="等线" panose="02010600030101010101" pitchFamily="2" charset="-122"/>
              </a:rPr>
              <a:t>：警报与紧急公告</a:t>
            </a:r>
          </a:p>
          <a:p>
            <a:pPr marL="190500" lvl="1" indent="0" algn="just" eaLnBrk="1" hangingPunct="1">
              <a:spcBef>
                <a:spcPct val="30000"/>
              </a:spcBef>
            </a:pPr>
            <a:r>
              <a:rPr lang="en-US" altLang="zh-CN" sz="2400" b="1" dirty="0">
                <a:solidFill>
                  <a:srgbClr val="FF0000"/>
                </a:solidFill>
                <a:latin typeface="Segoe UI" panose="020B0502040204020203" pitchFamily="34" charset="0"/>
                <a:ea typeface="等线" panose="02010600030101010101" pitchFamily="2" charset="-122"/>
              </a:rPr>
              <a:t>8</a:t>
            </a:r>
            <a:r>
              <a:rPr lang="zh-CN" altLang="en-US" sz="2400" b="1" dirty="0">
                <a:solidFill>
                  <a:srgbClr val="FF0000"/>
                </a:solidFill>
                <a:latin typeface="Segoe UI" panose="020B0502040204020203" pitchFamily="34" charset="0"/>
                <a:ea typeface="等线" panose="02010600030101010101" pitchFamily="2" charset="-122"/>
              </a:rPr>
              <a:t>：公共信息</a:t>
            </a:r>
          </a:p>
        </p:txBody>
      </p:sp>
      <p:sp>
        <p:nvSpPr>
          <p:cNvPr id="79875" name="Rectangle 4"/>
          <p:cNvSpPr/>
          <p:nvPr/>
        </p:nvSpPr>
        <p:spPr>
          <a:xfrm>
            <a:off x="6596063" y="2000250"/>
            <a:ext cx="4222750" cy="3171825"/>
          </a:xfrm>
          <a:prstGeom prst="rect">
            <a:avLst/>
          </a:prstGeom>
          <a:noFill/>
          <a:ln w="9525" cap="flat" cmpd="sng">
            <a:solidFill>
              <a:schemeClr val="tx1"/>
            </a:solidFill>
            <a:prstDash val="solid"/>
            <a:miter/>
            <a:headEnd type="none" w="med" len="med"/>
            <a:tailEnd type="none" w="med" len="med"/>
          </a:ln>
        </p:spPr>
        <p:txBody>
          <a:bodyPr wrap="square" anchor="t">
            <a:spAutoFit/>
          </a:bodyPr>
          <a:lstStyle/>
          <a:p>
            <a:pPr algn="just">
              <a:spcBef>
                <a:spcPct val="5000"/>
              </a:spcBef>
            </a:pPr>
            <a:r>
              <a:rPr lang="en-US" altLang="zh-CN" sz="2400" b="1" dirty="0">
                <a:solidFill>
                  <a:srgbClr val="FF0000"/>
                </a:solidFill>
                <a:latin typeface="Segoe UI" panose="020B0502040204020203" pitchFamily="34" charset="0"/>
                <a:ea typeface="等线" panose="02010600030101010101" pitchFamily="2" charset="-122"/>
              </a:rPr>
              <a:t>9</a:t>
            </a:r>
            <a:r>
              <a:rPr lang="zh-CN" altLang="en-US" sz="2400" b="1" dirty="0">
                <a:solidFill>
                  <a:srgbClr val="FF0000"/>
                </a:solidFill>
                <a:latin typeface="Segoe UI" panose="020B0502040204020203" pitchFamily="34" charset="0"/>
                <a:ea typeface="等线" panose="02010600030101010101" pitchFamily="2" charset="-122"/>
              </a:rPr>
              <a:t>：公众保护措施</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10</a:t>
            </a:r>
            <a:r>
              <a:rPr lang="zh-CN" altLang="en-US" sz="2400" b="1" dirty="0">
                <a:solidFill>
                  <a:srgbClr val="FF0000"/>
                </a:solidFill>
                <a:latin typeface="Segoe UI" panose="020B0502040204020203" pitchFamily="34" charset="0"/>
                <a:ea typeface="等线" panose="02010600030101010101" pitchFamily="2" charset="-122"/>
              </a:rPr>
              <a:t>：应急响应人员安全</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11</a:t>
            </a:r>
            <a:r>
              <a:rPr lang="zh-CN" altLang="en-US" sz="2400" b="1" dirty="0">
                <a:solidFill>
                  <a:srgbClr val="FF0000"/>
                </a:solidFill>
                <a:latin typeface="Segoe UI" panose="020B0502040204020203" pitchFamily="34" charset="0"/>
                <a:ea typeface="等线" panose="02010600030101010101" pitchFamily="2" charset="-122"/>
              </a:rPr>
              <a:t>：人员安置</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12</a:t>
            </a:r>
            <a:r>
              <a:rPr lang="zh-CN" altLang="en-US" sz="2400" b="1" dirty="0">
                <a:solidFill>
                  <a:srgbClr val="FF0000"/>
                </a:solidFill>
                <a:latin typeface="Segoe UI" panose="020B0502040204020203" pitchFamily="34" charset="0"/>
                <a:ea typeface="等线" panose="02010600030101010101" pitchFamily="2" charset="-122"/>
              </a:rPr>
              <a:t>：紧急医疗服务</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13</a:t>
            </a:r>
            <a:r>
              <a:rPr lang="zh-CN" altLang="en-US" sz="2400" b="1" dirty="0">
                <a:solidFill>
                  <a:srgbClr val="FF0000"/>
                </a:solidFill>
                <a:latin typeface="Segoe UI" panose="020B0502040204020203" pitchFamily="34" charset="0"/>
                <a:ea typeface="等线" panose="02010600030101010101" pitchFamily="2" charset="-122"/>
              </a:rPr>
              <a:t>：</a:t>
            </a:r>
            <a:r>
              <a:rPr lang="en-US" altLang="zh-CN" sz="2400" b="1" dirty="0">
                <a:solidFill>
                  <a:srgbClr val="FF0000"/>
                </a:solidFill>
                <a:latin typeface="Segoe UI" panose="020B0502040204020203" pitchFamily="34" charset="0"/>
                <a:ea typeface="等线" panose="02010600030101010101" pitchFamily="2" charset="-122"/>
              </a:rPr>
              <a:t>24</a:t>
            </a:r>
            <a:r>
              <a:rPr lang="zh-CN" altLang="en-US" sz="2400" b="1" dirty="0">
                <a:solidFill>
                  <a:srgbClr val="FF0000"/>
                </a:solidFill>
                <a:latin typeface="Segoe UI" panose="020B0502040204020203" pitchFamily="34" charset="0"/>
                <a:ea typeface="等线" panose="02010600030101010101" pitchFamily="2" charset="-122"/>
              </a:rPr>
              <a:t>小时不间断应急</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14</a:t>
            </a:r>
            <a:r>
              <a:rPr lang="zh-CN" altLang="en-US" sz="2400" b="1" dirty="0">
                <a:solidFill>
                  <a:srgbClr val="FF0000"/>
                </a:solidFill>
                <a:latin typeface="Segoe UI" panose="020B0502040204020203" pitchFamily="34" charset="0"/>
                <a:ea typeface="等线" panose="02010600030101010101" pitchFamily="2" charset="-122"/>
              </a:rPr>
              <a:t>：增援</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15</a:t>
            </a:r>
            <a:r>
              <a:rPr lang="zh-CN" altLang="en-US" sz="2400" b="1" dirty="0">
                <a:solidFill>
                  <a:srgbClr val="FF0000"/>
                </a:solidFill>
                <a:latin typeface="Segoe UI" panose="020B0502040204020203" pitchFamily="34" charset="0"/>
                <a:ea typeface="等线" panose="02010600030101010101" pitchFamily="2" charset="-122"/>
              </a:rPr>
              <a:t>：事故控制与现场恢复</a:t>
            </a:r>
          </a:p>
          <a:p>
            <a:pPr>
              <a:spcBef>
                <a:spcPct val="5000"/>
              </a:spcBef>
            </a:pPr>
            <a:r>
              <a:rPr lang="en-US" altLang="zh-CN" sz="2400" b="1" dirty="0">
                <a:solidFill>
                  <a:srgbClr val="FF0000"/>
                </a:solidFill>
                <a:latin typeface="Segoe UI" panose="020B0502040204020203" pitchFamily="34" charset="0"/>
                <a:ea typeface="等线" panose="02010600030101010101" pitchFamily="2" charset="-122"/>
              </a:rPr>
              <a:t>16</a:t>
            </a:r>
            <a:r>
              <a:rPr lang="zh-CN" altLang="en-US" sz="2400" b="1" dirty="0">
                <a:solidFill>
                  <a:srgbClr val="FF0000"/>
                </a:solidFill>
                <a:latin typeface="Segoe UI" panose="020B0502040204020203" pitchFamily="34" charset="0"/>
                <a:ea typeface="等线" panose="02010600030101010101" pitchFamily="2" charset="-122"/>
              </a:rPr>
              <a:t>：调查与善后</a:t>
            </a:r>
            <a:endParaRPr lang="zh-CN" altLang="en-US" sz="2400" b="1" dirty="0">
              <a:solidFill>
                <a:srgbClr val="0000FF"/>
              </a:solidFill>
              <a:latin typeface="Segoe UI" panose="020B0502040204020203" pitchFamily="34" charset="0"/>
              <a:ea typeface="等线" panose="02010600030101010101" pitchFamily="2" charset="-122"/>
            </a:endParaRPr>
          </a:p>
        </p:txBody>
      </p:sp>
      <p:sp>
        <p:nvSpPr>
          <p:cNvPr id="79876" name="Rectangle 2"/>
          <p:cNvSpPr txBox="1"/>
          <p:nvPr/>
        </p:nvSpPr>
        <p:spPr>
          <a:xfrm>
            <a:off x="1717675" y="1162050"/>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2338" name="Rectangle 2"/>
          <p:cNvSpPr>
            <a:spLocks noChangeArrowheads="1"/>
          </p:cNvSpPr>
          <p:nvPr/>
        </p:nvSpPr>
        <p:spPr bwMode="auto">
          <a:xfrm>
            <a:off x="1428750" y="2228850"/>
            <a:ext cx="9334500" cy="3660775"/>
          </a:xfrm>
          <a:prstGeom prst="rect">
            <a:avLst/>
          </a:prstGeom>
          <a:noFill/>
          <a:ln w="9525">
            <a:noFill/>
            <a:miter lim="800000"/>
          </a:ln>
          <a:effectLst/>
        </p:spPr>
        <p:txBody>
          <a:bodyPr>
            <a:spAutoFit/>
          </a:bodyPr>
          <a:lstStyle/>
          <a:p>
            <a:pPr marL="457200" marR="0" lvl="0" indent="-457200" algn="ctr" defTabSz="914400" rtl="0" eaLnBrk="0" fontAlgn="base" latinLnBrk="0" hangingPunct="0">
              <a:lnSpc>
                <a:spcPct val="100000"/>
              </a:lnSpc>
              <a:spcBef>
                <a:spcPct val="0"/>
              </a:spcBef>
              <a:spcAft>
                <a:spcPct val="0"/>
              </a:spcAft>
              <a:buClr>
                <a:srgbClr val="000000"/>
              </a:buClr>
              <a:buSzTx/>
              <a:buFontTx/>
              <a:buNone/>
              <a:defRPr/>
            </a:pPr>
            <a:r>
              <a:rPr kumimoji="0" lang="zh-CN" altLang="en-US" sz="32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演练总结</a:t>
            </a:r>
            <a:endParaRPr kumimoji="0" lang="en-US" altLang="zh-CN" sz="32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457200" marR="0" lvl="0" indent="-457200" algn="ctr" defTabSz="914400" rtl="0" eaLnBrk="0" fontAlgn="base" latinLnBrk="0" hangingPunct="0">
              <a:lnSpc>
                <a:spcPct val="100000"/>
              </a:lnSpc>
              <a:spcBef>
                <a:spcPct val="0"/>
              </a:spcBef>
              <a:spcAft>
                <a:spcPct val="0"/>
              </a:spcAft>
              <a:buClr>
                <a:srgbClr val="000000"/>
              </a:buClr>
              <a:buSzTx/>
              <a:buFontTx/>
              <a:buNone/>
              <a:defRPr/>
            </a:pPr>
            <a:endParaRPr kumimoji="0" lang="zh-CN" altLang="en-US" sz="8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457200" marR="0" lvl="0" indent="-457200" algn="l" defTabSz="914400" rtl="0" eaLnBrk="0" fontAlgn="base" latinLnBrk="0" hangingPunct="0">
              <a:lnSpc>
                <a:spcPct val="100000"/>
              </a:lnSpc>
              <a:spcBef>
                <a:spcPct val="0"/>
              </a:spcBef>
              <a:spcAft>
                <a:spcPct val="0"/>
              </a:spcAft>
              <a:buClr>
                <a:srgbClr val="000000"/>
              </a:buClr>
              <a:buSzTx/>
              <a:buFontTx/>
              <a:buNone/>
              <a:defRPr/>
            </a:pPr>
            <a:r>
              <a:rPr kumimoji="0" lang="zh-CN" altLang="en-US" sz="2400" b="1" i="0" u="none" strike="noStrike" kern="1200" cap="none" spc="0" normalizeH="0" baseline="0" noProof="0" dirty="0">
                <a:ln>
                  <a:noFill/>
                </a:ln>
                <a:solidFill>
                  <a:srgbClr val="FF0000"/>
                </a:solidFill>
                <a:effectLst/>
                <a:uLnTx/>
                <a:uFillTx/>
                <a:latin typeface="Segoe UI" panose="020B0502040204020203" pitchFamily="34" charset="0"/>
                <a:ea typeface="等线" panose="02010600030101010101" pitchFamily="2" charset="-122"/>
                <a:cs typeface="微软雅黑" panose="020B0503020204020204" pitchFamily="34" charset="-122"/>
              </a:rPr>
              <a:t>应急演练结束后</a:t>
            </a:r>
            <a:r>
              <a:rPr kumimoji="0" lang="en-US" altLang="zh-CN" sz="2400" b="1" i="0" u="none" strike="noStrike" kern="1200" cap="none" spc="0" normalizeH="0" baseline="0" noProof="0" dirty="0">
                <a:ln>
                  <a:noFill/>
                </a:ln>
                <a:solidFill>
                  <a:srgbClr val="FF0000"/>
                </a:solidFill>
                <a:effectLst/>
                <a:uLnTx/>
                <a:uFillTx/>
                <a:latin typeface="Segoe UI" panose="020B0502040204020203" pitchFamily="34" charset="0"/>
                <a:ea typeface="等线" panose="02010600030101010101" pitchFamily="2" charset="-122"/>
                <a:cs typeface="微软雅黑" panose="020B0503020204020204" pitchFamily="34" charset="-122"/>
              </a:rPr>
              <a:t>,</a:t>
            </a:r>
            <a:r>
              <a:rPr kumimoji="0" lang="zh-CN" altLang="en-US" sz="2400" b="1" i="0" u="none" strike="noStrike" kern="1200" cap="none" spc="0" normalizeH="0" baseline="0" noProof="0" dirty="0">
                <a:ln>
                  <a:noFill/>
                </a:ln>
                <a:solidFill>
                  <a:srgbClr val="FF0000"/>
                </a:solidFill>
                <a:effectLst/>
                <a:uLnTx/>
                <a:uFillTx/>
                <a:latin typeface="Segoe UI" panose="020B0502040204020203" pitchFamily="34" charset="0"/>
                <a:ea typeface="等线" panose="02010600030101010101" pitchFamily="2" charset="-122"/>
                <a:cs typeface="微软雅黑" panose="020B0503020204020204" pitchFamily="34" charset="-122"/>
              </a:rPr>
              <a:t>进行总结与讲评。可以全面评价以下各项</a:t>
            </a:r>
            <a:endParaRPr kumimoji="0" lang="en-US" altLang="zh-CN" sz="2400" b="1" i="0" u="none" strike="noStrike" kern="1200" cap="none" spc="0" normalizeH="0" baseline="0" noProof="0" dirty="0">
              <a:ln>
                <a:noFill/>
              </a:ln>
              <a:solidFill>
                <a:srgbClr val="FF0000"/>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457200" marR="0" lvl="0" indent="-457200" algn="l" defTabSz="914400" rtl="0" eaLnBrk="0" fontAlgn="base" latinLnBrk="0" hangingPunct="0">
              <a:lnSpc>
                <a:spcPct val="100000"/>
              </a:lnSpc>
              <a:spcBef>
                <a:spcPct val="0"/>
              </a:spcBef>
              <a:spcAft>
                <a:spcPct val="0"/>
              </a:spcAft>
              <a:buClr>
                <a:srgbClr val="000000"/>
              </a:buClr>
              <a:buSzTx/>
              <a:buFontTx/>
              <a:buNone/>
              <a:defRPr/>
            </a:pPr>
            <a:endPar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endParaRPr>
          </a:p>
          <a:p>
            <a:pPr marL="457200" marR="0" lvl="0" indent="-457200" algn="l" defTabSz="914400" rtl="0" eaLnBrk="0" fontAlgn="base" latinLnBrk="0" hangingPunct="0">
              <a:lnSpc>
                <a:spcPct val="150000"/>
              </a:lnSpc>
              <a:spcBef>
                <a:spcPct val="0"/>
              </a:spcBef>
              <a:spcAft>
                <a:spcPct val="0"/>
              </a:spcAft>
              <a:buClr>
                <a:srgbClr val="000000"/>
              </a:buClr>
              <a:buSzTx/>
              <a:buFontTx/>
              <a:buNone/>
              <a:defRPr/>
            </a:pPr>
            <a:r>
              <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1.</a:t>
            </a: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演练是否达到演练目标</a:t>
            </a:r>
          </a:p>
          <a:p>
            <a:pPr marL="457200" marR="0" lvl="0" indent="-457200" algn="l" defTabSz="914400" rtl="0" eaLnBrk="0" fontAlgn="base" latinLnBrk="0" hangingPunct="0">
              <a:lnSpc>
                <a:spcPct val="150000"/>
              </a:lnSpc>
              <a:spcBef>
                <a:spcPct val="0"/>
              </a:spcBef>
              <a:spcAft>
                <a:spcPct val="0"/>
              </a:spcAft>
              <a:buClr>
                <a:srgbClr val="000000"/>
              </a:buClr>
              <a:buSzTx/>
              <a:buFontTx/>
              <a:buNone/>
              <a:defRPr/>
            </a:pPr>
            <a:r>
              <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2.</a:t>
            </a: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应急准备水平</a:t>
            </a:r>
          </a:p>
          <a:p>
            <a:pPr marL="457200" marR="0" lvl="0" indent="-457200" algn="l" defTabSz="914400" rtl="0" eaLnBrk="0" fontAlgn="base" latinLnBrk="0" hangingPunct="0">
              <a:lnSpc>
                <a:spcPct val="150000"/>
              </a:lnSpc>
              <a:spcBef>
                <a:spcPct val="0"/>
              </a:spcBef>
              <a:spcAft>
                <a:spcPct val="0"/>
              </a:spcAft>
              <a:buClr>
                <a:srgbClr val="000000"/>
              </a:buClr>
              <a:buSzTx/>
              <a:buFontTx/>
              <a:buNone/>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r>
              <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3.</a:t>
            </a: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是否需要改进</a:t>
            </a:r>
          </a:p>
          <a:p>
            <a:pPr marL="457200" marR="0" lvl="0" indent="-457200" algn="l" defTabSz="914400" rtl="0" eaLnBrk="0" fontAlgn="base" latinLnBrk="0" hangingPunct="0">
              <a:lnSpc>
                <a:spcPct val="150000"/>
              </a:lnSpc>
              <a:spcBef>
                <a:spcPct val="0"/>
              </a:spcBef>
              <a:spcAft>
                <a:spcPct val="0"/>
              </a:spcAft>
              <a:buClr>
                <a:srgbClr val="000000"/>
              </a:buClr>
              <a:buSzTx/>
              <a:buFontTx/>
              <a:buNone/>
              <a:defRPr/>
            </a:pP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      </a:t>
            </a:r>
            <a:r>
              <a:rPr kumimoji="0" lang="en-US" altLang="zh-CN"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4.</a:t>
            </a:r>
            <a:r>
              <a:rPr kumimoji="0" lang="zh-CN" altLang="en-US" sz="2400" b="1" i="0" u="none" strike="noStrike" kern="1200" cap="none" spc="0" normalizeH="0" baseline="0" noProof="0" dirty="0">
                <a:ln>
                  <a:noFill/>
                </a:ln>
                <a:solidFill>
                  <a:srgbClr val="0000FF"/>
                </a:solidFill>
                <a:effectLst/>
                <a:uLnTx/>
                <a:uFillTx/>
                <a:latin typeface="Segoe UI" panose="020B0502040204020203" pitchFamily="34" charset="0"/>
                <a:ea typeface="等线" panose="02010600030101010101" pitchFamily="2" charset="-122"/>
                <a:cs typeface="微软雅黑" panose="020B0503020204020204" pitchFamily="34" charset="-122"/>
              </a:rPr>
              <a:t>演练人员进行自我评价的机会。</a:t>
            </a:r>
            <a:endParaRPr kumimoji="0" lang="zh-CN" altLang="en-US" sz="2400" b="1" i="0" u="none" strike="noStrike" kern="1200" cap="none" spc="0" normalizeH="0" baseline="0" noProof="0" dirty="0">
              <a:ln>
                <a:noFill/>
              </a:ln>
              <a:solidFill>
                <a:srgbClr val="000000"/>
              </a:solidFill>
              <a:effectLst>
                <a:outerShdw blurRad="38100" dist="38100" dir="2700000" algn="tl">
                  <a:srgbClr val="FFFFFF"/>
                </a:outerShdw>
              </a:effectLst>
              <a:uLnTx/>
              <a:uFillTx/>
              <a:latin typeface="Segoe UI" panose="020B0502040204020203" pitchFamily="34" charset="0"/>
              <a:ea typeface="等线" panose="02010600030101010101" pitchFamily="2" charset="-122"/>
              <a:cs typeface="微软雅黑" panose="020B0503020204020204" pitchFamily="34" charset="-122"/>
            </a:endParaRPr>
          </a:p>
        </p:txBody>
      </p:sp>
      <p:sp>
        <p:nvSpPr>
          <p:cNvPr id="81922" name="Rectangle 2"/>
          <p:cNvSpPr txBox="1"/>
          <p:nvPr/>
        </p:nvSpPr>
        <p:spPr>
          <a:xfrm>
            <a:off x="3784600" y="1325563"/>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p:nvPr/>
        </p:nvSpPr>
        <p:spPr>
          <a:xfrm>
            <a:off x="838200" y="2179638"/>
            <a:ext cx="10515600" cy="3814762"/>
          </a:xfrm>
          <a:prstGeom prst="rect">
            <a:avLst/>
          </a:prstGeom>
          <a:noFill/>
          <a:ln w="9525">
            <a:noFill/>
          </a:ln>
        </p:spPr>
        <p:txBody>
          <a:bodyPr anchor="t">
            <a:spAutoFit/>
          </a:bodyPr>
          <a:lstStyle/>
          <a:p>
            <a:pPr marL="457200" indent="-457200" algn="ctr" eaLnBrk="0" hangingPunct="0">
              <a:lnSpc>
                <a:spcPct val="150000"/>
              </a:lnSpc>
            </a:pPr>
            <a:r>
              <a:rPr lang="zh-CN" altLang="en-US" sz="2800" b="1" dirty="0">
                <a:solidFill>
                  <a:srgbClr val="0000FF"/>
                </a:solidFill>
                <a:latin typeface="Segoe UI" panose="020B0502040204020203" pitchFamily="34" charset="0"/>
                <a:ea typeface="等线" panose="02010600030101010101" pitchFamily="2" charset="-122"/>
              </a:rPr>
              <a:t>演 练 报 告</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1.</a:t>
            </a:r>
            <a:r>
              <a:rPr lang="zh-CN" altLang="en-US" sz="2000" b="1" dirty="0">
                <a:solidFill>
                  <a:srgbClr val="0000FF"/>
                </a:solidFill>
                <a:latin typeface="Segoe UI" panose="020B0502040204020203" pitchFamily="34" charset="0"/>
                <a:ea typeface="等线" panose="02010600030101010101" pitchFamily="2" charset="-122"/>
              </a:rPr>
              <a:t>演练背景信息（事故、地点、时间、气象条件等）；</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2.</a:t>
            </a:r>
            <a:r>
              <a:rPr lang="zh-CN" altLang="en-US" sz="2000" b="1" dirty="0">
                <a:solidFill>
                  <a:srgbClr val="0000FF"/>
                </a:solidFill>
                <a:latin typeface="Segoe UI" panose="020B0502040204020203" pitchFamily="34" charset="0"/>
                <a:ea typeface="等线" panose="02010600030101010101" pitchFamily="2" charset="-122"/>
              </a:rPr>
              <a:t>演练任务；</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3.</a:t>
            </a:r>
            <a:r>
              <a:rPr lang="zh-CN" altLang="en-US" sz="2000" b="1" dirty="0">
                <a:solidFill>
                  <a:srgbClr val="0000FF"/>
                </a:solidFill>
                <a:latin typeface="Segoe UI" panose="020B0502040204020203" pitchFamily="34" charset="0"/>
                <a:ea typeface="等线" panose="02010600030101010101" pitchFamily="2" charset="-122"/>
              </a:rPr>
              <a:t>参与演练的应急组织；</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4.</a:t>
            </a:r>
            <a:r>
              <a:rPr lang="zh-CN" altLang="en-US" sz="2000" b="1" dirty="0">
                <a:solidFill>
                  <a:srgbClr val="0000FF"/>
                </a:solidFill>
                <a:latin typeface="Segoe UI" panose="020B0502040204020203" pitchFamily="34" charset="0"/>
                <a:ea typeface="等线" panose="02010600030101010101" pitchFamily="2" charset="-122"/>
              </a:rPr>
              <a:t>演练情景与演练方案；</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5.</a:t>
            </a:r>
            <a:r>
              <a:rPr lang="zh-CN" altLang="en-US" sz="2000" b="1" dirty="0">
                <a:solidFill>
                  <a:srgbClr val="0000FF"/>
                </a:solidFill>
                <a:latin typeface="Segoe UI" panose="020B0502040204020203" pitchFamily="34" charset="0"/>
                <a:ea typeface="等线" panose="02010600030101010101" pitchFamily="2" charset="-122"/>
              </a:rPr>
              <a:t>应急情况的全面评价，包括对上次演练不足项在本次演练中表现的描述；</a:t>
            </a:r>
          </a:p>
          <a:p>
            <a:pPr marL="457200" indent="-457200" eaLnBrk="0" hangingPunct="0"/>
            <a:r>
              <a:rPr lang="en-US" altLang="zh-CN" sz="2000" b="1" dirty="0">
                <a:solidFill>
                  <a:srgbClr val="0000FF"/>
                </a:solidFill>
                <a:latin typeface="Segoe UI" panose="020B0502040204020203" pitchFamily="34" charset="0"/>
                <a:ea typeface="等线" panose="02010600030101010101" pitchFamily="2" charset="-122"/>
              </a:rPr>
              <a:t>6.</a:t>
            </a:r>
            <a:r>
              <a:rPr lang="zh-CN" altLang="en-US" sz="2000" b="1" dirty="0">
                <a:solidFill>
                  <a:srgbClr val="0000FF"/>
                </a:solidFill>
                <a:latin typeface="Segoe UI" panose="020B0502040204020203" pitchFamily="34" charset="0"/>
                <a:ea typeface="等线" panose="02010600030101010101" pitchFamily="2" charset="-122"/>
              </a:rPr>
              <a:t>有关建议</a:t>
            </a:r>
          </a:p>
          <a:p>
            <a:pPr lvl="1" indent="-457200" eaLnBrk="0" hangingPunct="0">
              <a:buSzPct val="100000"/>
              <a:buFont typeface="Wingdings" panose="05000000000000000000" pitchFamily="2" charset="2"/>
            </a:pPr>
            <a:r>
              <a:rPr lang="zh-CN" altLang="en-US" sz="2000" b="1" dirty="0">
                <a:solidFill>
                  <a:srgbClr val="0000FF"/>
                </a:solidFill>
                <a:latin typeface="Segoe UI" panose="020B0502040204020203" pitchFamily="34" charset="0"/>
                <a:ea typeface="等线" panose="02010600030101010101" pitchFamily="2" charset="-122"/>
              </a:rPr>
              <a:t>   演练发现的问题与纠正措施建议；</a:t>
            </a:r>
          </a:p>
          <a:p>
            <a:pPr lvl="1" indent="-457200" eaLnBrk="0" hangingPunct="0">
              <a:buSzPct val="100000"/>
              <a:buFont typeface="Wingdings" panose="05000000000000000000" pitchFamily="2" charset="2"/>
            </a:pPr>
            <a:r>
              <a:rPr lang="zh-CN" altLang="en-US" sz="2000" b="1" dirty="0">
                <a:solidFill>
                  <a:srgbClr val="0000FF"/>
                </a:solidFill>
                <a:latin typeface="Segoe UI" panose="020B0502040204020203" pitchFamily="34" charset="0"/>
                <a:ea typeface="等线" panose="02010600030101010101" pitchFamily="2" charset="-122"/>
              </a:rPr>
              <a:t>   对应急预案和有关程序的改进建议；</a:t>
            </a:r>
          </a:p>
          <a:p>
            <a:pPr lvl="1" indent="-457200" eaLnBrk="0" hangingPunct="0">
              <a:buSzPct val="100000"/>
              <a:buFont typeface="Wingdings" panose="05000000000000000000" pitchFamily="2" charset="2"/>
            </a:pPr>
            <a:r>
              <a:rPr lang="zh-CN" altLang="en-US" sz="2000" b="1" dirty="0">
                <a:solidFill>
                  <a:srgbClr val="0000FF"/>
                </a:solidFill>
                <a:latin typeface="Segoe UI" panose="020B0502040204020203" pitchFamily="34" charset="0"/>
                <a:ea typeface="等线" panose="02010600030101010101" pitchFamily="2" charset="-122"/>
              </a:rPr>
              <a:t>   对应急设施、设备维护与更新方面的建议；</a:t>
            </a:r>
          </a:p>
          <a:p>
            <a:pPr lvl="1" indent="-457200" eaLnBrk="0" hangingPunct="0">
              <a:buSzPct val="100000"/>
              <a:buFont typeface="Wingdings" panose="05000000000000000000" pitchFamily="2" charset="2"/>
            </a:pPr>
            <a:r>
              <a:rPr lang="zh-CN" altLang="en-US" sz="2000" b="1" dirty="0">
                <a:solidFill>
                  <a:srgbClr val="0000FF"/>
                </a:solidFill>
                <a:latin typeface="Segoe UI" panose="020B0502040204020203" pitchFamily="34" charset="0"/>
                <a:ea typeface="等线" panose="02010600030101010101" pitchFamily="2" charset="-122"/>
              </a:rPr>
              <a:t>   对应急组织、应急响应人员能力与培训方面的建议；</a:t>
            </a:r>
          </a:p>
        </p:txBody>
      </p:sp>
      <p:sp>
        <p:nvSpPr>
          <p:cNvPr id="83970" name="Rectangle 2"/>
          <p:cNvSpPr txBox="1"/>
          <p:nvPr/>
        </p:nvSpPr>
        <p:spPr>
          <a:xfrm>
            <a:off x="3784600" y="1325563"/>
            <a:ext cx="4622800" cy="838200"/>
          </a:xfrm>
          <a:prstGeom prst="rect">
            <a:avLst/>
          </a:prstGeom>
          <a:noFill/>
          <a:ln w="9525">
            <a:noFill/>
          </a:ln>
        </p:spPr>
        <p:txBody>
          <a:bodyPr anchor="t"/>
          <a:lstStyle/>
          <a:p>
            <a:pPr algn="ctr" eaLnBrk="0" hangingPunct="0"/>
            <a:r>
              <a:rPr lang="zh-CN" altLang="en-US" sz="4000" b="1" dirty="0">
                <a:latin typeface="Segoe UI" panose="020B0502040204020203" pitchFamily="34" charset="0"/>
                <a:ea typeface="等线" panose="02010600030101010101" pitchFamily="2" charset="-122"/>
              </a:rPr>
              <a:t>应急预案的演练</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Box 2"/>
          <p:cNvSpPr txBox="1"/>
          <p:nvPr/>
        </p:nvSpPr>
        <p:spPr>
          <a:xfrm>
            <a:off x="1016000" y="2492375"/>
            <a:ext cx="5800725" cy="2002728"/>
          </a:xfrm>
          <a:prstGeom prst="rect">
            <a:avLst/>
          </a:prstGeom>
          <a:solidFill>
            <a:schemeClr val="bg1"/>
          </a:solidFill>
          <a:ln w="9525">
            <a:noFill/>
          </a:ln>
        </p:spPr>
        <p:txBody>
          <a:bodyPr anchor="t">
            <a:spAutoFit/>
          </a:bodyPr>
          <a:lstStyle/>
          <a:p>
            <a:pPr>
              <a:lnSpc>
                <a:spcPct val="150000"/>
              </a:lnSpc>
            </a:pPr>
            <a:r>
              <a:rPr lang="en-US" altLang="zh-CN" sz="4400" b="1" dirty="0">
                <a:solidFill>
                  <a:schemeClr val="accent2"/>
                </a:solidFill>
                <a:latin typeface="Segoe UI" panose="020B0502040204020203" pitchFamily="34" charset="0"/>
                <a:ea typeface="等线" panose="02010600030101010101" pitchFamily="2" charset="-122"/>
              </a:rPr>
              <a:t>  </a:t>
            </a:r>
            <a:r>
              <a:rPr lang="zh-CN" altLang="en-US" sz="4400" b="1" dirty="0">
                <a:solidFill>
                  <a:srgbClr val="FF0000"/>
                </a:solidFill>
                <a:latin typeface="Segoe UI" panose="020B0502040204020203" pitchFamily="34" charset="0"/>
                <a:ea typeface="等线" panose="02010600030101010101" pitchFamily="2" charset="-122"/>
              </a:rPr>
              <a:t>汶川大地震最牛校长</a:t>
            </a:r>
            <a:endParaRPr lang="en-US" altLang="zh-CN" sz="4400" b="1" dirty="0">
              <a:solidFill>
                <a:srgbClr val="FF0000"/>
              </a:solidFill>
              <a:latin typeface="Segoe UI" panose="020B0502040204020203" pitchFamily="34" charset="0"/>
              <a:ea typeface="等线" panose="02010600030101010101" pitchFamily="2" charset="-122"/>
            </a:endParaRPr>
          </a:p>
          <a:p>
            <a:pPr>
              <a:lnSpc>
                <a:spcPct val="150000"/>
              </a:lnSpc>
            </a:pPr>
            <a:r>
              <a:rPr lang="en-US" altLang="zh-CN" sz="4400" b="1" dirty="0">
                <a:solidFill>
                  <a:srgbClr val="FF0000"/>
                </a:solidFill>
                <a:latin typeface="Segoe UI" panose="020B0502040204020203" pitchFamily="34" charset="0"/>
                <a:ea typeface="等线" panose="02010600030101010101" pitchFamily="2" charset="-122"/>
              </a:rPr>
              <a:t>     —</a:t>
            </a:r>
            <a:r>
              <a:rPr lang="zh-CN" altLang="en-US" sz="4400" b="1" dirty="0">
                <a:solidFill>
                  <a:srgbClr val="FF0000"/>
                </a:solidFill>
                <a:latin typeface="Segoe UI" panose="020B0502040204020203" pitchFamily="34" charset="0"/>
                <a:ea typeface="等线" panose="02010600030101010101" pitchFamily="2" charset="-122"/>
              </a:rPr>
              <a:t>叶志平</a:t>
            </a:r>
            <a:endParaRPr lang="en-US" altLang="zh-CN" sz="3200" b="1" dirty="0">
              <a:solidFill>
                <a:srgbClr val="FF0000"/>
              </a:solidFill>
              <a:latin typeface="Segoe UI" panose="020B0502040204020203" pitchFamily="34" charset="0"/>
              <a:ea typeface="等线" panose="02010600030101010101" pitchFamily="2" charset="-122"/>
            </a:endParaRPr>
          </a:p>
        </p:txBody>
      </p:sp>
      <p:pic>
        <p:nvPicPr>
          <p:cNvPr id="22530" name="Picture 12" descr="j0297551"/>
          <p:cNvPicPr>
            <a:picLocks noChangeAspect="1"/>
          </p:cNvPicPr>
          <p:nvPr/>
        </p:nvPicPr>
        <p:blipFill>
          <a:blip r:embed="rId2"/>
          <a:stretch>
            <a:fillRect/>
          </a:stretch>
        </p:blipFill>
        <p:spPr>
          <a:xfrm>
            <a:off x="7593013" y="1273175"/>
            <a:ext cx="3459162" cy="4560888"/>
          </a:xfrm>
          <a:prstGeom prst="rect">
            <a:avLst/>
          </a:prstGeom>
          <a:noFill/>
          <a:ln w="9525">
            <a:noFill/>
          </a:ln>
        </p:spPr>
      </p:pic>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 Box 2"/>
          <p:cNvSpPr txBox="1"/>
          <p:nvPr/>
        </p:nvSpPr>
        <p:spPr>
          <a:xfrm>
            <a:off x="500063" y="2276475"/>
            <a:ext cx="11256962" cy="2306638"/>
          </a:xfrm>
          <a:prstGeom prst="rect">
            <a:avLst/>
          </a:prstGeom>
          <a:solidFill>
            <a:schemeClr val="bg1"/>
          </a:solidFill>
          <a:ln w="9525">
            <a:noFill/>
          </a:ln>
        </p:spPr>
        <p:txBody>
          <a:bodyPr anchor="t">
            <a:spAutoFit/>
          </a:bodyPr>
          <a:lstStyle/>
          <a:p>
            <a:pPr>
              <a:lnSpc>
                <a:spcPct val="150000"/>
              </a:lnSpc>
            </a:pPr>
            <a:r>
              <a:rPr lang="zh-CN" altLang="en-US" sz="3200" b="1" dirty="0">
                <a:solidFill>
                  <a:srgbClr val="FF0000"/>
                </a:solidFill>
                <a:latin typeface="Segoe UI" panose="020B0502040204020203" pitchFamily="34" charset="0"/>
                <a:ea typeface="等线" panose="02010600030101010101" pitchFamily="2" charset="-122"/>
              </a:rPr>
              <a:t>这是一个奇迹：</a:t>
            </a:r>
          </a:p>
          <a:p>
            <a:pPr>
              <a:lnSpc>
                <a:spcPct val="150000"/>
              </a:lnSpc>
            </a:pPr>
            <a:r>
              <a:rPr lang="zh-CN" altLang="en-US" sz="3200" b="1" dirty="0">
                <a:solidFill>
                  <a:srgbClr val="FF0000"/>
                </a:solidFill>
                <a:latin typeface="Segoe UI" panose="020B0502040204020203" pitchFamily="34" charset="0"/>
                <a:ea typeface="等线" panose="02010600030101010101" pitchFamily="2" charset="-122"/>
              </a:rPr>
              <a:t> </a:t>
            </a:r>
            <a:r>
              <a:rPr lang="en-US" altLang="zh-CN" sz="3200" b="1" dirty="0">
                <a:solidFill>
                  <a:srgbClr val="FF0000"/>
                </a:solidFill>
                <a:latin typeface="Segoe UI" panose="020B0502040204020203" pitchFamily="34" charset="0"/>
                <a:ea typeface="等线" panose="02010600030101010101" pitchFamily="2" charset="-122"/>
              </a:rPr>
              <a:t>5</a:t>
            </a:r>
            <a:r>
              <a:rPr lang="zh-CN" altLang="en-US" sz="3200" b="1" dirty="0">
                <a:solidFill>
                  <a:srgbClr val="FF0000"/>
                </a:solidFill>
                <a:latin typeface="Segoe UI" panose="020B0502040204020203" pitchFamily="34" charset="0"/>
                <a:ea typeface="等线" panose="02010600030101010101" pitchFamily="2" charset="-122"/>
              </a:rPr>
              <a:t>月</a:t>
            </a:r>
            <a:r>
              <a:rPr lang="en-US" altLang="zh-CN" sz="3200" b="1" dirty="0">
                <a:solidFill>
                  <a:srgbClr val="FF0000"/>
                </a:solidFill>
                <a:latin typeface="Segoe UI" panose="020B0502040204020203" pitchFamily="34" charset="0"/>
                <a:ea typeface="等线" panose="02010600030101010101" pitchFamily="2" charset="-122"/>
              </a:rPr>
              <a:t>12</a:t>
            </a:r>
            <a:r>
              <a:rPr lang="zh-CN" altLang="en-US" sz="3200" b="1" dirty="0">
                <a:solidFill>
                  <a:srgbClr val="FF0000"/>
                </a:solidFill>
                <a:latin typeface="Segoe UI" panose="020B0502040204020203" pitchFamily="34" charset="0"/>
                <a:ea typeface="等线" panose="02010600030101010101" pitchFamily="2" charset="-122"/>
              </a:rPr>
              <a:t>日</a:t>
            </a:r>
            <a:r>
              <a:rPr lang="en-US" altLang="zh-CN" sz="3200" b="1" dirty="0">
                <a:solidFill>
                  <a:srgbClr val="FF0000"/>
                </a:solidFill>
                <a:latin typeface="Segoe UI" panose="020B0502040204020203" pitchFamily="34" charset="0"/>
                <a:ea typeface="等线" panose="02010600030101010101" pitchFamily="2" charset="-122"/>
              </a:rPr>
              <a:t>,</a:t>
            </a:r>
            <a:r>
              <a:rPr lang="zh-CN" altLang="en-US" sz="3200" b="1" dirty="0">
                <a:solidFill>
                  <a:srgbClr val="FF0000"/>
                </a:solidFill>
                <a:latin typeface="Segoe UI" panose="020B0502040204020203" pitchFamily="34" charset="0"/>
                <a:ea typeface="等线" panose="02010600030101010101" pitchFamily="2" charset="-122"/>
              </a:rPr>
              <a:t>四川大地震发生后，绵阳市安县桑枣中学</a:t>
            </a:r>
            <a:r>
              <a:rPr lang="en-US" altLang="zh-CN" sz="3200" b="1" dirty="0">
                <a:solidFill>
                  <a:srgbClr val="FF0000"/>
                </a:solidFill>
                <a:latin typeface="Segoe UI" panose="020B0502040204020203" pitchFamily="34" charset="0"/>
                <a:ea typeface="等线" panose="02010600030101010101" pitchFamily="2" charset="-122"/>
              </a:rPr>
              <a:t>2300</a:t>
            </a:r>
            <a:r>
              <a:rPr lang="zh-CN" altLang="en-US" sz="3200" b="1" dirty="0">
                <a:solidFill>
                  <a:srgbClr val="FF0000"/>
                </a:solidFill>
                <a:latin typeface="Segoe UI" panose="020B0502040204020203" pitchFamily="34" charset="0"/>
                <a:ea typeface="等线" panose="02010600030101010101" pitchFamily="2" charset="-122"/>
              </a:rPr>
              <a:t>名师生在</a:t>
            </a:r>
            <a:r>
              <a:rPr lang="en-US" altLang="zh-CN" sz="3200" b="1" dirty="0">
                <a:solidFill>
                  <a:srgbClr val="FF0000"/>
                </a:solidFill>
                <a:latin typeface="Segoe UI" panose="020B0502040204020203" pitchFamily="34" charset="0"/>
                <a:ea typeface="等线" panose="02010600030101010101" pitchFamily="2" charset="-122"/>
              </a:rPr>
              <a:t>1</a:t>
            </a:r>
            <a:r>
              <a:rPr lang="zh-CN" altLang="en-US" sz="3200" b="1" dirty="0">
                <a:solidFill>
                  <a:srgbClr val="FF0000"/>
                </a:solidFill>
                <a:latin typeface="Segoe UI" panose="020B0502040204020203" pitchFamily="34" charset="0"/>
                <a:ea typeface="等线" panose="02010600030101010101" pitchFamily="2" charset="-122"/>
              </a:rPr>
              <a:t>分</a:t>
            </a:r>
            <a:r>
              <a:rPr lang="en-US" altLang="zh-CN" sz="3200" b="1" dirty="0">
                <a:solidFill>
                  <a:srgbClr val="FF0000"/>
                </a:solidFill>
                <a:latin typeface="Segoe UI" panose="020B0502040204020203" pitchFamily="34" charset="0"/>
                <a:ea typeface="等线" panose="02010600030101010101" pitchFamily="2" charset="-122"/>
              </a:rPr>
              <a:t>36</a:t>
            </a:r>
            <a:r>
              <a:rPr lang="zh-CN" altLang="en-US" sz="3200" b="1" dirty="0">
                <a:solidFill>
                  <a:srgbClr val="FF0000"/>
                </a:solidFill>
                <a:latin typeface="Segoe UI" panose="020B0502040204020203" pitchFamily="34" charset="0"/>
                <a:ea typeface="等线" panose="02010600030101010101" pitchFamily="2" charset="-122"/>
              </a:rPr>
              <a:t>秒内，全部从教室安全撤离到操场，毫发无损！</a:t>
            </a:r>
            <a:r>
              <a:rPr lang="en-US" altLang="zh-CN" sz="1400" b="1" dirty="0">
                <a:solidFill>
                  <a:srgbClr val="3333CC"/>
                </a:solidFill>
                <a:latin typeface="Segoe UI" panose="020B0502040204020203" pitchFamily="34" charset="0"/>
                <a:ea typeface="等线" panose="02010600030101010101" pitchFamily="2" charset="-122"/>
              </a:rPr>
              <a:t>        </a:t>
            </a:r>
            <a:r>
              <a:rPr lang="en-US" altLang="zh-CN" b="1" dirty="0">
                <a:solidFill>
                  <a:srgbClr val="3333CC"/>
                </a:solidFill>
                <a:latin typeface="Segoe UI" panose="020B0502040204020203" pitchFamily="34" charset="0"/>
                <a:ea typeface="等线" panose="02010600030101010101" pitchFamily="2" charset="-122"/>
              </a:rPr>
              <a: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竖卷形 4"/>
          <p:cNvSpPr/>
          <p:nvPr/>
        </p:nvSpPr>
        <p:spPr>
          <a:xfrm>
            <a:off x="339725" y="1746250"/>
            <a:ext cx="11512550" cy="4549775"/>
          </a:xfrm>
          <a:prstGeom prst="verticalScroll">
            <a:avLst>
              <a:gd name="adj" fmla="val 12500"/>
            </a:avLst>
          </a:prstGeom>
          <a:gradFill rotWithShape="0">
            <a:gsLst>
              <a:gs pos="0">
                <a:srgbClr val="FC9FCB">
                  <a:alpha val="100000"/>
                </a:srgbClr>
              </a:gs>
              <a:gs pos="13000">
                <a:srgbClr val="F8B049">
                  <a:alpha val="100000"/>
                </a:srgbClr>
              </a:gs>
              <a:gs pos="21001">
                <a:srgbClr val="F8B049">
                  <a:alpha val="100000"/>
                </a:srgbClr>
              </a:gs>
              <a:gs pos="63000">
                <a:srgbClr val="FEE7F2">
                  <a:alpha val="100000"/>
                </a:srgbClr>
              </a:gs>
              <a:gs pos="67000">
                <a:srgbClr val="F952A0">
                  <a:alpha val="100000"/>
                </a:srgbClr>
              </a:gs>
              <a:gs pos="69000">
                <a:srgbClr val="C50849">
                  <a:alpha val="100000"/>
                </a:srgbClr>
              </a:gs>
              <a:gs pos="82001">
                <a:srgbClr val="B43E85">
                  <a:alpha val="100000"/>
                </a:srgbClr>
              </a:gs>
              <a:gs pos="100000">
                <a:srgbClr val="F8B049">
                  <a:alpha val="100000"/>
                </a:srgbClr>
              </a:gs>
            </a:gsLst>
            <a:lin ang="5400000"/>
            <a:tileRect/>
          </a:gradFill>
          <a:ln w="9525" cap="flat" cmpd="sng">
            <a:solidFill>
              <a:schemeClr val="tx1"/>
            </a:solidFill>
            <a:prstDash val="solid"/>
            <a:round/>
            <a:headEnd type="none" w="med" len="med"/>
            <a:tailEnd type="none" w="med" len="med"/>
          </a:ln>
        </p:spPr>
        <p:txBody>
          <a:bodyPr anchor="t"/>
          <a:lstStyle/>
          <a:p>
            <a:pPr>
              <a:spcBef>
                <a:spcPct val="50000"/>
              </a:spcBef>
              <a:buSzPct val="100000"/>
              <a:buFont typeface="Wingdings" panose="05000000000000000000" pitchFamily="2" charset="2"/>
              <a:buChar char="Ø"/>
            </a:pPr>
            <a:endParaRPr lang="en-US" altLang="zh-CN" b="1" dirty="0">
              <a:latin typeface="Segoe UI" panose="020B0502040204020203" pitchFamily="34" charset="0"/>
              <a:ea typeface="等线" panose="02010600030101010101" pitchFamily="2" charset="-122"/>
            </a:endParaRP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应急预案确定了应急救援的范围和体系，使应急管理不再无据可依、无章可循</a:t>
            </a: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应急预案有利于做出及时的应急响应，降低事故后果</a:t>
            </a: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应急预案是各类突发重大事故的应急基础</a:t>
            </a:r>
          </a:p>
          <a:p>
            <a:pPr>
              <a:spcBef>
                <a:spcPct val="50000"/>
              </a:spcBef>
              <a:buSzPct val="100000"/>
              <a:buFont typeface="Wingdings" panose="05000000000000000000" pitchFamily="2" charset="2"/>
              <a:buChar char="Ø"/>
            </a:pPr>
            <a:r>
              <a:rPr lang="zh-CN" altLang="en-US" sz="2400" b="1" dirty="0">
                <a:solidFill>
                  <a:srgbClr val="0000FF"/>
                </a:solidFill>
                <a:latin typeface="Segoe UI" panose="020B0502040204020203" pitchFamily="34" charset="0"/>
                <a:ea typeface="等线" panose="02010600030101010101" pitchFamily="2" charset="-122"/>
              </a:rPr>
              <a:t>应急预案中建立了与上级单位和部门应急预案的衔接，可以确保当发生超过应急能力的重大事故时与上级应急单位和部门的联系和协调</a:t>
            </a:r>
          </a:p>
          <a:p>
            <a:pPr>
              <a:spcBef>
                <a:spcPct val="50000"/>
              </a:spcBef>
            </a:pPr>
            <a:endParaRPr lang="zh-CN" altLang="en-US" sz="2400" dirty="0">
              <a:latin typeface="Segoe UI" panose="020B0502040204020203" pitchFamily="34" charset="0"/>
              <a:ea typeface="等线" panose="02010600030101010101" pitchFamily="2" charset="-122"/>
            </a:endParaRPr>
          </a:p>
        </p:txBody>
      </p:sp>
      <p:sp>
        <p:nvSpPr>
          <p:cNvPr id="7" name="矩形 6"/>
          <p:cNvSpPr/>
          <p:nvPr/>
        </p:nvSpPr>
        <p:spPr>
          <a:xfrm>
            <a:off x="5940425" y="2967038"/>
            <a:ext cx="311150" cy="922338"/>
          </a:xfrm>
          <a:prstGeom prst="rect">
            <a:avLst/>
          </a:prstGeom>
          <a:noFill/>
        </p:spPr>
        <p:txBody>
          <a:bodyPr wrap="none">
            <a:spAutoFit/>
          </a:bodyPr>
          <a:lstStyle/>
          <a:p>
            <a:pPr marL="0" marR="0" lvl="0" indent="0" algn="ctr" defTabSz="914400" rtl="0" eaLnBrk="1" fontAlgn="base" latinLnBrk="0" hangingPunct="1">
              <a:lnSpc>
                <a:spcPct val="100000"/>
              </a:lnSpc>
              <a:spcBef>
                <a:spcPct val="0"/>
              </a:spcBef>
              <a:spcAft>
                <a:spcPct val="0"/>
              </a:spcAft>
              <a:buClr>
                <a:srgbClr val="000000"/>
              </a:buClr>
              <a:buSzPct val="100000"/>
              <a:buFontTx/>
              <a:buNone/>
              <a:defRPr/>
            </a:pPr>
            <a:endParaRPr kumimoji="0" lang="zh-CN" altLang="en-US" sz="5400" b="1" i="0" u="none" strike="noStrike" kern="1200" cap="none" spc="100" normalizeH="0" baseline="0" noProof="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uLnTx/>
              <a:uFillTx/>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4819" name="TextBox 5"/>
          <p:cNvSpPr txBox="1"/>
          <p:nvPr/>
        </p:nvSpPr>
        <p:spPr>
          <a:xfrm>
            <a:off x="4867275" y="1746250"/>
            <a:ext cx="3048000" cy="584200"/>
          </a:xfrm>
          <a:prstGeom prst="rect">
            <a:avLst/>
          </a:prstGeom>
          <a:noFill/>
          <a:ln w="9525">
            <a:noFill/>
          </a:ln>
        </p:spPr>
        <p:txBody>
          <a:bodyPr anchor="t">
            <a:spAutoFit/>
          </a:bodyPr>
          <a:lstStyle/>
          <a:p>
            <a:pPr>
              <a:spcBef>
                <a:spcPct val="50000"/>
              </a:spcBef>
            </a:pPr>
            <a:r>
              <a:rPr lang="zh-CN" altLang="en-US" sz="3200" b="1" dirty="0">
                <a:solidFill>
                  <a:srgbClr val="0000FF"/>
                </a:solidFill>
                <a:latin typeface="Segoe UI" panose="020B0502040204020203" pitchFamily="34" charset="0"/>
                <a:ea typeface="等线" panose="02010600030101010101" pitchFamily="2" charset="-122"/>
              </a:rPr>
              <a:t>应急预案的作用</a:t>
            </a:r>
          </a:p>
        </p:txBody>
      </p:sp>
      <p:sp>
        <p:nvSpPr>
          <p:cNvPr id="34820" name="Rectangle 2"/>
          <p:cNvSpPr>
            <a:spLocks noGrp="1"/>
          </p:cNvSpPr>
          <p:nvPr/>
        </p:nvSpPr>
        <p:spPr>
          <a:xfrm>
            <a:off x="1955800" y="642938"/>
            <a:ext cx="4502150" cy="836612"/>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p:cNvSpPr txBox="1"/>
          <p:nvPr/>
        </p:nvSpPr>
        <p:spPr>
          <a:xfrm>
            <a:off x="393700" y="1854200"/>
            <a:ext cx="11406188" cy="3416300"/>
          </a:xfrm>
          <a:prstGeom prst="rect">
            <a:avLst/>
          </a:prstGeom>
          <a:solidFill>
            <a:schemeClr val="bg1"/>
          </a:solidFill>
          <a:ln w="9525">
            <a:noFill/>
          </a:ln>
        </p:spPr>
        <p:txBody>
          <a:bodyPr anchor="t">
            <a:spAutoFit/>
          </a:bodyPr>
          <a:lstStyle/>
          <a:p>
            <a:pPr>
              <a:lnSpc>
                <a:spcPct val="150000"/>
              </a:lnSpc>
            </a:pPr>
            <a:r>
              <a:rPr lang="zh-CN" altLang="en-US" sz="4000" b="1" dirty="0">
                <a:solidFill>
                  <a:srgbClr val="FF0000"/>
                </a:solidFill>
                <a:latin typeface="Segoe UI" panose="020B0502040204020203" pitchFamily="34" charset="0"/>
                <a:ea typeface="等线" panose="02010600030101010101" pitchFamily="2" charset="-122"/>
              </a:rPr>
              <a:t>叶志平的</a:t>
            </a:r>
            <a:r>
              <a:rPr lang="zh-CN" altLang="en-US" sz="4800" b="1" dirty="0">
                <a:solidFill>
                  <a:srgbClr val="0066FF"/>
                </a:solidFill>
                <a:latin typeface="Segoe UI" panose="020B0502040204020203" pitchFamily="34" charset="0"/>
                <a:ea typeface="等线" panose="02010600030101010101" pitchFamily="2" charset="-122"/>
              </a:rPr>
              <a:t>定位</a:t>
            </a:r>
            <a:r>
              <a:rPr lang="zh-CN" altLang="en-US" sz="4000" b="1" dirty="0">
                <a:solidFill>
                  <a:srgbClr val="FF0000"/>
                </a:solidFill>
                <a:latin typeface="Segoe UI" panose="020B0502040204020203" pitchFamily="34" charset="0"/>
                <a:ea typeface="等线" panose="02010600030101010101" pitchFamily="2" charset="-122"/>
              </a:rPr>
              <a:t>：</a:t>
            </a:r>
          </a:p>
          <a:p>
            <a:pPr>
              <a:lnSpc>
                <a:spcPct val="150000"/>
              </a:lnSpc>
            </a:pPr>
            <a:r>
              <a:rPr lang="zh-CN" altLang="en-US" sz="3200" b="1" dirty="0">
                <a:solidFill>
                  <a:srgbClr val="FF0000"/>
                </a:solidFill>
                <a:latin typeface="Segoe UI" panose="020B0502040204020203" pitchFamily="34" charset="0"/>
                <a:ea typeface="等线" panose="02010600030101010101" pitchFamily="2" charset="-122"/>
              </a:rPr>
              <a:t>“保护和教育好孩子，是老百姓对我们的基本要求，更是我们人民教师最高的职责，我们一定要让我们的孩子跨进校园，就走进了平安。” </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2"/>
          <p:cNvSpPr txBox="1"/>
          <p:nvPr/>
        </p:nvSpPr>
        <p:spPr>
          <a:xfrm>
            <a:off x="1990725" y="2070100"/>
            <a:ext cx="8210550" cy="3136900"/>
          </a:xfrm>
          <a:prstGeom prst="rect">
            <a:avLst/>
          </a:prstGeom>
          <a:solidFill>
            <a:schemeClr val="bg1"/>
          </a:solidFill>
          <a:ln w="9525">
            <a:noFill/>
          </a:ln>
        </p:spPr>
        <p:txBody>
          <a:bodyPr anchor="t">
            <a:spAutoFit/>
          </a:bodyPr>
          <a:lstStyle/>
          <a:p>
            <a:pPr>
              <a:lnSpc>
                <a:spcPct val="150000"/>
              </a:lnSpc>
            </a:pPr>
            <a:r>
              <a:rPr lang="en-US" altLang="zh-CN" sz="4400" b="1" dirty="0">
                <a:solidFill>
                  <a:schemeClr val="accent2"/>
                </a:solidFill>
                <a:latin typeface="Segoe UI" panose="020B0502040204020203" pitchFamily="34" charset="0"/>
                <a:ea typeface="等线" panose="02010600030101010101" pitchFamily="2" charset="-122"/>
              </a:rPr>
              <a:t>  </a:t>
            </a:r>
            <a:r>
              <a:rPr lang="en-US" altLang="zh-CN" sz="4400" b="1" dirty="0">
                <a:solidFill>
                  <a:srgbClr val="FF0000"/>
                </a:solidFill>
                <a:latin typeface="Segoe UI" panose="020B0502040204020203" pitchFamily="34" charset="0"/>
                <a:ea typeface="等线" panose="02010600030101010101" pitchFamily="2" charset="-122"/>
              </a:rPr>
              <a:t>1</a:t>
            </a:r>
            <a:r>
              <a:rPr lang="zh-CN" altLang="en-US" sz="4400" b="1" dirty="0">
                <a:solidFill>
                  <a:srgbClr val="FF0000"/>
                </a:solidFill>
                <a:latin typeface="Segoe UI" panose="020B0502040204020203" pitchFamily="34" charset="0"/>
                <a:ea typeface="等线" panose="02010600030101010101" pitchFamily="2" charset="-122"/>
              </a:rPr>
              <a:t>分</a:t>
            </a:r>
            <a:r>
              <a:rPr lang="en-US" altLang="zh-CN" sz="4400" b="1" dirty="0">
                <a:solidFill>
                  <a:srgbClr val="FF0000"/>
                </a:solidFill>
                <a:latin typeface="Segoe UI" panose="020B0502040204020203" pitchFamily="34" charset="0"/>
                <a:ea typeface="等线" panose="02010600030101010101" pitchFamily="2" charset="-122"/>
              </a:rPr>
              <a:t>36</a:t>
            </a:r>
            <a:r>
              <a:rPr lang="zh-CN" altLang="en-US" sz="4400" b="1" dirty="0">
                <a:solidFill>
                  <a:srgbClr val="FF0000"/>
                </a:solidFill>
                <a:latin typeface="Segoe UI" panose="020B0502040204020203" pitchFamily="34" charset="0"/>
                <a:ea typeface="等线" panose="02010600030101010101" pitchFamily="2" charset="-122"/>
              </a:rPr>
              <a:t>秒是如何 “换”来的？</a:t>
            </a:r>
          </a:p>
          <a:p>
            <a:pPr>
              <a:lnSpc>
                <a:spcPct val="150000"/>
              </a:lnSpc>
            </a:pPr>
            <a:r>
              <a:rPr lang="zh-CN" altLang="en-US" sz="4400" b="1" dirty="0">
                <a:solidFill>
                  <a:srgbClr val="FF0000"/>
                </a:solidFill>
                <a:latin typeface="Segoe UI" panose="020B0502040204020203" pitchFamily="34" charset="0"/>
                <a:ea typeface="等线" panose="02010600030101010101" pitchFamily="2" charset="-122"/>
              </a:rPr>
              <a:t>一是学校</a:t>
            </a:r>
            <a:r>
              <a:rPr lang="zh-CN" altLang="en-US" sz="4400" b="1" dirty="0">
                <a:solidFill>
                  <a:srgbClr val="3333CC"/>
                </a:solidFill>
                <a:latin typeface="Segoe UI" panose="020B0502040204020203" pitchFamily="34" charset="0"/>
                <a:ea typeface="等线" panose="02010600030101010101" pitchFamily="2" charset="-122"/>
              </a:rPr>
              <a:t>年年</a:t>
            </a:r>
            <a:r>
              <a:rPr lang="zh-CN" altLang="en-US" sz="4400" b="1" dirty="0">
                <a:solidFill>
                  <a:srgbClr val="FF0000"/>
                </a:solidFill>
                <a:latin typeface="Segoe UI" panose="020B0502040204020203" pitchFamily="34" charset="0"/>
                <a:ea typeface="等线" panose="02010600030101010101" pitchFamily="2" charset="-122"/>
              </a:rPr>
              <a:t>搞</a:t>
            </a:r>
            <a:r>
              <a:rPr lang="zh-CN" altLang="en-US" sz="4400" b="1" dirty="0">
                <a:solidFill>
                  <a:srgbClr val="3333CC"/>
                </a:solidFill>
                <a:latin typeface="Segoe UI" panose="020B0502040204020203" pitchFamily="34" charset="0"/>
                <a:ea typeface="等线" panose="02010600030101010101" pitchFamily="2" charset="-122"/>
              </a:rPr>
              <a:t>疏散演练</a:t>
            </a:r>
            <a:r>
              <a:rPr lang="zh-CN" altLang="en-US" sz="4400" b="1" dirty="0">
                <a:solidFill>
                  <a:srgbClr val="FF0000"/>
                </a:solidFill>
                <a:latin typeface="Segoe UI" panose="020B0502040204020203" pitchFamily="34" charset="0"/>
                <a:ea typeface="等线" panose="02010600030101010101" pitchFamily="2" charset="-122"/>
              </a:rPr>
              <a:t>，</a:t>
            </a:r>
          </a:p>
          <a:p>
            <a:pPr>
              <a:lnSpc>
                <a:spcPct val="150000"/>
              </a:lnSpc>
            </a:pPr>
            <a:r>
              <a:rPr lang="zh-CN" altLang="en-US" sz="4400" b="1" dirty="0">
                <a:solidFill>
                  <a:srgbClr val="FF0000"/>
                </a:solidFill>
                <a:latin typeface="Segoe UI" panose="020B0502040204020203" pitchFamily="34" charset="0"/>
                <a:ea typeface="等线" panose="02010600030101010101" pitchFamily="2" charset="-122"/>
              </a:rPr>
              <a:t>二是校长平时死抓安全。</a:t>
            </a:r>
            <a:r>
              <a:rPr lang="zh-CN" altLang="en-US" sz="2800" dirty="0">
                <a:latin typeface="Segoe UI" panose="020B0502040204020203" pitchFamily="34" charset="0"/>
                <a:ea typeface="等线" panose="02010600030101010101" pitchFamily="2" charset="-122"/>
              </a:rPr>
              <a:t> </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4514" name="Text Box 2"/>
          <p:cNvSpPr txBox="1">
            <a:spLocks noChangeArrowheads="1"/>
          </p:cNvSpPr>
          <p:nvPr/>
        </p:nvSpPr>
        <p:spPr bwMode="auto">
          <a:xfrm>
            <a:off x="565150" y="425450"/>
            <a:ext cx="10458450" cy="5260975"/>
          </a:xfrm>
          <a:prstGeom prst="rect">
            <a:avLst/>
          </a:prstGeom>
          <a:solidFill>
            <a:schemeClr val="bg1"/>
          </a:solidFill>
          <a:ln w="9525">
            <a:noFill/>
            <a:miter lim="800000"/>
          </a:ln>
        </p:spPr>
        <p:txBody>
          <a:bodyPr wrap="square">
            <a:spAutoFit/>
          </a:bodyPr>
          <a:lstStyle/>
          <a:p>
            <a:pPr marR="0" defTabSz="914400">
              <a:lnSpc>
                <a:spcPct val="150000"/>
              </a:lnSpc>
              <a:buClr>
                <a:srgbClr val="000000"/>
              </a:buClr>
              <a:buSzTx/>
              <a:buFontTx/>
              <a:defRPr/>
            </a:pPr>
            <a:endParaRPr kumimoji="0" lang="zh-CN" altLang="en-US" sz="2400" b="1" kern="1200" cap="none" spc="0" normalizeH="0" baseline="0" noProof="0" dirty="0">
              <a:solidFill>
                <a:srgbClr val="0000FF"/>
              </a:solidFill>
              <a:effectLst>
                <a:outerShdw blurRad="38100" dist="38100" dir="2700000" algn="tl">
                  <a:srgbClr val="000000">
                    <a:alpha val="43137"/>
                  </a:srgbClr>
                </a:outerShdw>
              </a:effectLst>
              <a:latin typeface="Segoe UI" panose="020B0502040204020203" pitchFamily="34" charset="0"/>
              <a:ea typeface="等线" panose="02010600030101010101" pitchFamily="2" charset="-122"/>
              <a:cs typeface="微软雅黑" panose="020B0503020204020204" pitchFamily="34" charset="-122"/>
            </a:endParaRPr>
          </a:p>
          <a:p>
            <a:pPr marR="0" defTabSz="914400">
              <a:lnSpc>
                <a:spcPct val="150000"/>
              </a:lnSpc>
              <a:buClr>
                <a:srgbClr val="000000"/>
              </a:buClr>
              <a:buSzTx/>
              <a:buFontTx/>
              <a:defRPr/>
            </a:pPr>
            <a:r>
              <a:rPr kumimoji="0" lang="zh-CN" altLang="en-US" sz="2400" b="1" kern="1200" cap="none" spc="0" normalizeH="0" baseline="0" noProof="0" dirty="0">
                <a:solidFill>
                  <a:srgbClr val="0000FF"/>
                </a:solidFill>
                <a:effectLst>
                  <a:outerShdw blurRad="38100" dist="38100" dir="2700000" algn="tl">
                    <a:srgbClr val="000000">
                      <a:alpha val="43137"/>
                    </a:srgbClr>
                  </a:outerShdw>
                </a:effectLst>
                <a:latin typeface="Segoe UI" panose="020B0502040204020203" pitchFamily="34" charset="0"/>
                <a:ea typeface="等线" panose="02010600030101010101" pitchFamily="2" charset="-122"/>
                <a:cs typeface="微软雅黑" panose="020B0503020204020204" pitchFamily="34" charset="-122"/>
              </a:rPr>
              <a:t>学校搞疏散演习不是历来就有。</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有一次，叶志平在上海开会，</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突然被拉入一次消防演习中，</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得到了切身的体验，</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回来后，</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他</a:t>
            </a:r>
            <a:r>
              <a:rPr kumimoji="0" lang="zh-CN" altLang="en-US" sz="2400" b="1" kern="1200" cap="none" spc="0" normalizeH="0" baseline="0" noProof="0" dirty="0">
                <a:solidFill>
                  <a:srgbClr val="0066FF"/>
                </a:solidFill>
                <a:latin typeface="Segoe UI" panose="020B0502040204020203" pitchFamily="34" charset="0"/>
                <a:ea typeface="等线" panose="02010600030101010101" pitchFamily="2" charset="-122"/>
                <a:cs typeface="微软雅黑" panose="020B0503020204020204" pitchFamily="34" charset="-122"/>
              </a:rPr>
              <a:t>悟到了</a:t>
            </a: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演习的重要性。</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于是，</a:t>
            </a:r>
          </a:p>
          <a:p>
            <a:pPr marR="0" defTabSz="914400">
              <a:lnSpc>
                <a:spcPct val="150000"/>
              </a:lnSpc>
              <a:buClr>
                <a:srgbClr val="000000"/>
              </a:buClr>
              <a:buSzTx/>
              <a:buFontTx/>
              <a:defRPr/>
            </a:pP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从</a:t>
            </a:r>
            <a:r>
              <a:rPr kumimoji="0" lang="en-US" altLang="zh-CN"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2005</a:t>
            </a:r>
            <a:r>
              <a:rPr kumimoji="0" lang="zh-CN" altLang="en-US" sz="24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年开始，桑枣中学每年都必须搞一次疏散演习</a:t>
            </a:r>
            <a:r>
              <a:rPr kumimoji="0" lang="zh-CN" altLang="en-US" sz="28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a:t>
            </a:r>
            <a:r>
              <a:rPr kumimoji="0" lang="zh-CN" altLang="en-US" sz="3200" b="1" kern="1200" cap="none" spc="0" normalizeH="0" baseline="0" noProof="0" dirty="0">
                <a:solidFill>
                  <a:srgbClr val="FF0000"/>
                </a:solidFill>
                <a:latin typeface="Segoe UI" panose="020B0502040204020203" pitchFamily="34" charset="0"/>
                <a:ea typeface="等线" panose="02010600030101010101" pitchFamily="2" charset="-122"/>
                <a:cs typeface="微软雅黑" panose="020B0503020204020204" pitchFamily="34" charset="-122"/>
              </a:rPr>
              <a:t>  </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1618" name="Text Box 2"/>
          <p:cNvSpPr txBox="1">
            <a:spLocks noChangeArrowheads="1"/>
          </p:cNvSpPr>
          <p:nvPr/>
        </p:nvSpPr>
        <p:spPr bwMode="auto">
          <a:xfrm>
            <a:off x="2971800" y="2971800"/>
            <a:ext cx="6400800" cy="522288"/>
          </a:xfrm>
          <a:prstGeom prst="rect">
            <a:avLst/>
          </a:prstGeom>
          <a:noFill/>
          <a:ln w="9525">
            <a:noFill/>
            <a:miter lim="800000"/>
          </a:ln>
          <a:effectLst/>
        </p:spPr>
        <p:txBody>
          <a:bodyPr>
            <a:spAutoFit/>
          </a:bodyPr>
          <a:lstStyle/>
          <a:p>
            <a:pPr marR="0" defTabSz="914400">
              <a:spcBef>
                <a:spcPct val="50000"/>
              </a:spcBef>
              <a:buClr>
                <a:srgbClr val="000000"/>
              </a:buClr>
              <a:buSzTx/>
              <a:buFontTx/>
              <a:defRPr/>
            </a:pPr>
            <a:r>
              <a:rPr kumimoji="0" lang="en-US" altLang="zh-CN" sz="2800" b="1" kern="1200" cap="none" spc="0" normalizeH="0" baseline="0" noProof="0">
                <a:solidFill>
                  <a:srgbClr val="0000CC"/>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微软雅黑" panose="020B0503020204020204" pitchFamily="34" charset="-122"/>
              </a:rPr>
              <a:t>         </a:t>
            </a:r>
            <a:endParaRPr kumimoji="0" lang="en-US" altLang="zh-CN" b="1" kern="1200" cap="none" spc="0" normalizeH="0" baseline="0" noProof="0">
              <a:solidFill>
                <a:srgbClr val="0000CC"/>
              </a:solidFill>
              <a:effectLst>
                <a:outerShdw blurRad="38100" dist="38100" dir="2700000" algn="tl">
                  <a:srgbClr val="000000"/>
                </a:outerShdw>
              </a:effectLst>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4" name="矩形 3"/>
          <p:cNvSpPr/>
          <p:nvPr/>
        </p:nvSpPr>
        <p:spPr>
          <a:xfrm>
            <a:off x="2601987" y="2708920"/>
            <a:ext cx="7040880" cy="2168525"/>
          </a:xfrm>
          <a:prstGeom prst="rect">
            <a:avLst/>
          </a:prstGeom>
          <a:noFill/>
        </p:spPr>
        <p:txBody>
          <a:bodyPr wrap="none">
            <a:spAutoFit/>
          </a:bodyPr>
          <a:lstStyle/>
          <a:p>
            <a:pPr marL="0" marR="0" lvl="0" indent="0" algn="ctr" defTabSz="914400" rtl="0" eaLnBrk="1" fontAlgn="base" latinLnBrk="0" hangingPunct="1">
              <a:lnSpc>
                <a:spcPct val="100000"/>
              </a:lnSpc>
              <a:spcBef>
                <a:spcPct val="50000"/>
              </a:spcBef>
              <a:spcAft>
                <a:spcPct val="0"/>
              </a:spcAft>
              <a:buClr>
                <a:srgbClr val="000000"/>
              </a:buClr>
              <a:buSzTx/>
              <a:buFontTx/>
              <a:buNone/>
              <a:defRPr/>
            </a:pPr>
            <a:r>
              <a:rPr kumimoji="0" lang="zh-CN" altLang="en-US" sz="5400" b="1" i="0" u="none" strike="noStrike" kern="1200" cap="none" spc="0" normalizeH="0" baseline="0" noProof="0" dirty="0">
                <a:ln w="12700">
                  <a:solidFill>
                    <a:srgbClr val="FF3300"/>
                  </a:solidFill>
                  <a:prstDash val="solid"/>
                </a:ln>
                <a:solidFill>
                  <a:srgbClr val="FF3300"/>
                </a:solidFill>
                <a:effectLst>
                  <a:glow rad="101600">
                    <a:srgbClr val="FFCCCC">
                      <a:alpha val="60000"/>
                    </a:srgbClr>
                  </a:glow>
                  <a:outerShdw blurRad="41275" dist="20320" dir="1800000" algn="tl" rotWithShape="0">
                    <a:srgbClr val="000000">
                      <a:alpha val="40000"/>
                    </a:srgbClr>
                  </a:outerShdw>
                </a:effectLst>
                <a:uLnTx/>
                <a:uFillTx/>
                <a:latin typeface="Segoe UI" panose="020B0502040204020203" pitchFamily="34" charset="0"/>
                <a:ea typeface="等线" panose="02010600030101010101" pitchFamily="2" charset="-122"/>
                <a:cs typeface="微软雅黑" panose="020B0503020204020204" pitchFamily="34" charset="-122"/>
              </a:rPr>
              <a:t>做好预案，有备无患；</a:t>
            </a:r>
          </a:p>
          <a:p>
            <a:pPr marL="0" marR="0" lvl="0" indent="0" algn="ctr" defTabSz="914400" rtl="0" eaLnBrk="1" fontAlgn="base" latinLnBrk="0" hangingPunct="1">
              <a:lnSpc>
                <a:spcPct val="100000"/>
              </a:lnSpc>
              <a:spcBef>
                <a:spcPct val="50000"/>
              </a:spcBef>
              <a:spcAft>
                <a:spcPct val="0"/>
              </a:spcAft>
              <a:buClr>
                <a:srgbClr val="000000"/>
              </a:buClr>
              <a:buSzTx/>
              <a:buFontTx/>
              <a:buNone/>
              <a:defRPr/>
            </a:pPr>
            <a:r>
              <a:rPr kumimoji="0" lang="zh-CN" altLang="en-US" sz="5400" b="1" i="0" u="none" strike="noStrike" kern="1200" cap="none" spc="0" normalizeH="0" baseline="0" noProof="0" dirty="0">
                <a:ln w="12700">
                  <a:solidFill>
                    <a:srgbClr val="FF3300"/>
                  </a:solidFill>
                  <a:prstDash val="solid"/>
                </a:ln>
                <a:solidFill>
                  <a:srgbClr val="FF3300"/>
                </a:solidFill>
                <a:effectLst>
                  <a:glow rad="101600">
                    <a:srgbClr val="FFCCCC">
                      <a:alpha val="60000"/>
                    </a:srgbClr>
                  </a:glow>
                  <a:outerShdw blurRad="41275" dist="20320" dir="1800000" algn="tl" rotWithShape="0">
                    <a:srgbClr val="000000">
                      <a:alpha val="40000"/>
                    </a:srgbClr>
                  </a:outerShdw>
                </a:effectLst>
                <a:uLnTx/>
                <a:uFillTx/>
                <a:latin typeface="Segoe UI" panose="020B0502040204020203" pitchFamily="34" charset="0"/>
                <a:ea typeface="等线" panose="02010600030101010101" pitchFamily="2" charset="-122"/>
                <a:cs typeface="微软雅黑" panose="020B0503020204020204" pitchFamily="34" charset="-122"/>
              </a:rPr>
              <a:t>居安思危，永保平安。</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矩形 1"/>
          <p:cNvSpPr/>
          <p:nvPr/>
        </p:nvSpPr>
        <p:spPr>
          <a:xfrm>
            <a:off x="3175" y="2565400"/>
            <a:ext cx="12188825" cy="1800225"/>
          </a:xfrm>
          <a:prstGeom prst="rect">
            <a:avLst/>
          </a:prstGeom>
          <a:gradFill rotWithShape="1">
            <a:gsLst>
              <a:gs pos="0">
                <a:srgbClr val="012D86"/>
              </a:gs>
              <a:gs pos="100000">
                <a:srgbClr val="0E2557"/>
              </a:gs>
            </a:gsLst>
            <a:lin ang="5400000"/>
            <a:tileRect/>
          </a:gradFill>
          <a:ln w="9525" cap="flat" cmpd="sng">
            <a:solidFill>
              <a:schemeClr val="tx1"/>
            </a:solidFill>
            <a:prstDash val="solid"/>
            <a:round/>
            <a:headEnd type="none" w="med" len="med"/>
            <a:tailEnd type="none" w="med" len="med"/>
          </a:ln>
        </p:spPr>
        <p:txBody>
          <a:bodyPr anchor="t"/>
          <a:lstStyle/>
          <a:p>
            <a:endParaRPr lang="zh-CN" altLang="en-US" dirty="0">
              <a:latin typeface="Arial" panose="020B0604020202020204" pitchFamily="34" charset="0"/>
              <a:ea typeface="宋体" panose="02010600030101010101" pitchFamily="2" charset="-122"/>
            </a:endParaRPr>
          </a:p>
        </p:txBody>
      </p:sp>
      <p:sp>
        <p:nvSpPr>
          <p:cNvPr id="87042" name="TextBox 6"/>
          <p:cNvSpPr txBox="1"/>
          <p:nvPr/>
        </p:nvSpPr>
        <p:spPr>
          <a:xfrm>
            <a:off x="1865313" y="3003550"/>
            <a:ext cx="8466137" cy="922020"/>
          </a:xfrm>
          <a:prstGeom prst="rect">
            <a:avLst/>
          </a:prstGeom>
          <a:noFill/>
          <a:ln w="9525">
            <a:noFill/>
          </a:ln>
        </p:spPr>
        <p:txBody>
          <a:bodyPr anchor="t">
            <a:spAutoFit/>
          </a:bodyPr>
          <a:lstStyle/>
          <a:p>
            <a:pPr algn="ctr"/>
            <a:r>
              <a:rPr lang="en-US" altLang="zh-CN" sz="5400" b="1" dirty="0">
                <a:solidFill>
                  <a:schemeClr val="bg1"/>
                </a:solidFill>
                <a:latin typeface="Segoe UI" panose="020B0502040204020203" pitchFamily="34" charset="0"/>
                <a:ea typeface="等线" panose="02010600030101010101" pitchFamily="2" charset="-122"/>
              </a:rPr>
              <a:t>THANKS</a:t>
            </a:r>
            <a:endParaRPr lang="zh-CN" altLang="en-US" sz="5400" b="1" dirty="0">
              <a:solidFill>
                <a:schemeClr val="bg1"/>
              </a:solidFill>
              <a:latin typeface="Segoe UI" panose="020B0502040204020203" pitchFamily="34" charset="0"/>
              <a:ea typeface="等线" panose="02010600030101010101" pitchFamily="2" charset="-122"/>
            </a:endParaRPr>
          </a:p>
        </p:txBody>
      </p:sp>
    </p:spTree>
  </p:cSld>
  <p:clrMapOvr>
    <a:masterClrMapping/>
  </p:clrMapOvr>
  <p:transition spd="med">
    <p:split orient="vert"/>
    <p:sndAc>
      <p:stSnd>
        <p:snd r:embed="rId3" name="camera.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内容占位符 2"/>
          <p:cNvSpPr>
            <a:spLocks noGrp="1"/>
          </p:cNvSpPr>
          <p:nvPr>
            <p:ph idx="4294967295"/>
          </p:nvPr>
        </p:nvSpPr>
        <p:spPr>
          <a:xfrm>
            <a:off x="635000" y="2590800"/>
            <a:ext cx="10725150" cy="2051050"/>
          </a:xfrm>
          <a:prstGeom prst="rect">
            <a:avLst/>
          </a:prstGeom>
          <a:solidFill>
            <a:schemeClr val="bg1"/>
          </a:solidFill>
          <a:ln w="9525">
            <a:noFill/>
          </a:ln>
        </p:spPr>
        <p:txBody>
          <a:bodyPr anchor="t"/>
          <a:lstStyle/>
          <a:p>
            <a:pPr marL="0" indent="0"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概   述</a:t>
            </a:r>
            <a:endParaRPr lang="en-US" altLang="zh-CN" b="1" dirty="0">
              <a:solidFill>
                <a:srgbClr val="0000FF"/>
              </a:solidFill>
              <a:latin typeface="Segoe UI" panose="020B0502040204020203" pitchFamily="34" charset="0"/>
              <a:ea typeface="等线" panose="02010600030101010101" pitchFamily="2" charset="-122"/>
            </a:endParaRPr>
          </a:p>
          <a:p>
            <a:pPr marL="0" indent="0">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生产经营单位应急预案编制程序包括成立应急预案编制工作组、资料收集、风险评估、</a:t>
            </a:r>
            <a:r>
              <a:rPr lang="zh-CN" altLang="en-US" sz="2400" b="1" dirty="0">
                <a:solidFill>
                  <a:srgbClr val="0000FF"/>
                </a:solidFill>
                <a:latin typeface="Segoe UI" panose="020B0502040204020203" pitchFamily="34" charset="0"/>
                <a:ea typeface="等线" panose="02010600030101010101" pitchFamily="2" charset="-122"/>
                <a:sym typeface="+mn-ea"/>
              </a:rPr>
              <a:t>应急资源调查</a:t>
            </a:r>
            <a:r>
              <a:rPr lang="zh-CN" altLang="en-US" sz="2400" b="1" dirty="0">
                <a:solidFill>
                  <a:srgbClr val="0000FF"/>
                </a:solidFill>
                <a:latin typeface="Segoe UI" panose="020B0502040204020203" pitchFamily="34" charset="0"/>
                <a:ea typeface="等线" panose="02010600030101010101" pitchFamily="2" charset="-122"/>
              </a:rPr>
              <a:t>、编制应急预案和应急预案评审</a:t>
            </a:r>
            <a:r>
              <a:rPr lang="en-US" altLang="en-US" sz="2400" b="1" dirty="0">
                <a:solidFill>
                  <a:srgbClr val="0000FF"/>
                </a:solidFill>
                <a:latin typeface="Segoe UI" panose="020B0502040204020203" pitchFamily="34" charset="0"/>
                <a:ea typeface="等线" panose="02010600030101010101" pitchFamily="2" charset="-122"/>
              </a:rPr>
              <a:t>6</a:t>
            </a:r>
            <a:r>
              <a:rPr lang="zh-CN" altLang="en-US" sz="2400" b="1" dirty="0">
                <a:solidFill>
                  <a:srgbClr val="0000FF"/>
                </a:solidFill>
                <a:latin typeface="Segoe UI" panose="020B0502040204020203" pitchFamily="34" charset="0"/>
                <a:ea typeface="等线" panose="02010600030101010101" pitchFamily="2" charset="-122"/>
              </a:rPr>
              <a:t>个步骤。</a:t>
            </a:r>
          </a:p>
        </p:txBody>
      </p:sp>
      <p:sp>
        <p:nvSpPr>
          <p:cNvPr id="37890"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overrideClrMapping bg1="lt1" tx1="dk1" bg2="lt2" tx2="dk2" accent1="accent1" accent2="accent2" accent3="accent3" accent4="accent4" accent5="accent5" accent6="accent6" hlink="hlink" folHlink="folHlink"/>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10"/>
          <p:cNvSpPr txBox="1"/>
          <p:nvPr/>
        </p:nvSpPr>
        <p:spPr>
          <a:xfrm>
            <a:off x="5808980" y="442595"/>
            <a:ext cx="4238625" cy="6123940"/>
          </a:xfrm>
          <a:prstGeom prst="rect">
            <a:avLst/>
          </a:prstGeom>
          <a:solidFill>
            <a:schemeClr val="bg1"/>
          </a:solidFill>
          <a:ln w="9525">
            <a:noFill/>
          </a:ln>
        </p:spPr>
        <p:txBody>
          <a:bodyPr anchor="t">
            <a:spAutoFit/>
          </a:bodyPr>
          <a:lstStyle/>
          <a:p>
            <a:pPr>
              <a:spcBef>
                <a:spcPct val="50000"/>
              </a:spcBef>
            </a:pPr>
            <a:r>
              <a:rPr lang="zh-CN" altLang="en-US" sz="3200" b="1"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rPr>
              <a:t>应急预案编制程序</a:t>
            </a:r>
            <a:endParaRPr lang="en-US" altLang="zh-CN" sz="3200" b="1" dirty="0">
              <a:solidFill>
                <a:schemeClr val="tx1"/>
              </a:solidFill>
              <a:effectLst>
                <a:outerShdw blurRad="38100" dist="19050" dir="2700000" algn="tl" rotWithShape="0">
                  <a:schemeClr val="dk1">
                    <a:alpha val="40000"/>
                  </a:schemeClr>
                </a:outerShdw>
              </a:effectLst>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概述</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成立应急预案编制工作组</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资料收集</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风险评估</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应急资源调查</a:t>
            </a: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（应急能力评估）</a:t>
            </a:r>
            <a:endParaRPr lang="en-US" altLang="zh-CN" sz="2400" b="1" dirty="0">
              <a:solidFill>
                <a:srgbClr val="0000FF"/>
              </a:solidFill>
              <a:latin typeface="Segoe UI" panose="020B0502040204020203" pitchFamily="34" charset="0"/>
              <a:ea typeface="等线" panose="02010600030101010101" pitchFamily="2" charset="-122"/>
            </a:endParaRP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应急预案编制</a:t>
            </a: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sym typeface="+mn-ea"/>
              </a:rPr>
              <a:t>◆ 桌面推演</a:t>
            </a: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rPr>
              <a:t>◆ 应急预案评审</a:t>
            </a:r>
          </a:p>
          <a:p>
            <a:pPr>
              <a:spcBef>
                <a:spcPct val="50000"/>
              </a:spcBef>
            </a:pPr>
            <a:r>
              <a:rPr lang="zh-CN" altLang="en-US" sz="2400" b="1" dirty="0">
                <a:solidFill>
                  <a:srgbClr val="0000FF"/>
                </a:solidFill>
                <a:latin typeface="Segoe UI" panose="020B0502040204020203" pitchFamily="34" charset="0"/>
                <a:ea typeface="等线" panose="02010600030101010101" pitchFamily="2" charset="-122"/>
                <a:sym typeface="+mn-ea"/>
              </a:rPr>
              <a:t>◆ 批准实施</a:t>
            </a:r>
            <a:endParaRPr lang="en-US" altLang="zh-CN" sz="2400" b="1" dirty="0">
              <a:solidFill>
                <a:srgbClr val="0000FF"/>
              </a:solidFill>
              <a:latin typeface="Segoe UI" panose="020B0502040204020203" pitchFamily="34" charset="0"/>
              <a:ea typeface="等线" panose="02010600030101010101" pitchFamily="2" charset="-122"/>
            </a:endParaRPr>
          </a:p>
        </p:txBody>
      </p:sp>
      <p:sp>
        <p:nvSpPr>
          <p:cNvPr id="36866" name="Rectangle 2"/>
          <p:cNvSpPr>
            <a:spLocks noGrp="1"/>
          </p:cNvSpPr>
          <p:nvPr/>
        </p:nvSpPr>
        <p:spPr>
          <a:xfrm>
            <a:off x="566738" y="3241675"/>
            <a:ext cx="4500562" cy="835025"/>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内容占位符 2"/>
          <p:cNvSpPr>
            <a:spLocks noGrp="1"/>
          </p:cNvSpPr>
          <p:nvPr>
            <p:ph idx="4294967295"/>
          </p:nvPr>
        </p:nvSpPr>
        <p:spPr>
          <a:xfrm>
            <a:off x="370205" y="2305050"/>
            <a:ext cx="11452225" cy="3811905"/>
          </a:xfrm>
          <a:prstGeom prst="rect">
            <a:avLst/>
          </a:prstGeom>
          <a:solidFill>
            <a:schemeClr val="bg1"/>
          </a:solidFill>
          <a:ln w="9525">
            <a:noFill/>
          </a:ln>
        </p:spPr>
        <p:txBody>
          <a:bodyPr anchor="t"/>
          <a:lstStyle/>
          <a:p>
            <a:pPr algn="ctr">
              <a:spcBef>
                <a:spcPct val="50000"/>
              </a:spcBef>
              <a:buSzTx/>
              <a:buNone/>
            </a:pPr>
            <a:r>
              <a:rPr lang="zh-CN" altLang="en-US" b="1" dirty="0">
                <a:solidFill>
                  <a:srgbClr val="0000FF"/>
                </a:solidFill>
                <a:latin typeface="Segoe UI" panose="020B0502040204020203" pitchFamily="34" charset="0"/>
                <a:ea typeface="等线" panose="02010600030101010101" pitchFamily="2" charset="-122"/>
              </a:rPr>
              <a:t>成立应急预案编制工作组</a:t>
            </a:r>
          </a:p>
          <a:p>
            <a:pPr>
              <a:lnSpc>
                <a:spcPct val="150000"/>
              </a:lnSpc>
              <a:spcBef>
                <a:spcPct val="50000"/>
              </a:spcBef>
              <a:buSzTx/>
              <a:buNone/>
            </a:pPr>
            <a:r>
              <a:rPr lang="zh-CN" altLang="en-US" sz="2400" b="1" dirty="0">
                <a:solidFill>
                  <a:srgbClr val="0000FF"/>
                </a:solidFill>
                <a:latin typeface="Segoe UI" panose="020B0502040204020203" pitchFamily="34" charset="0"/>
                <a:ea typeface="等线" panose="02010600030101010101" pitchFamily="2" charset="-122"/>
              </a:rPr>
              <a:t>           结合本单位部门职能和分工，成立以单位有关负责人为组长，单位相关部门人员（如生产、技术、设备、安全、行政、人事、财务人员）参加的应急预案编制工作组，明确工作职责和任务分工，制定工 作计划，组织开展应急预案编制工作，预案编制工作组中应邀请相关救援队伍以及周边相关企业、单位 或社区代表参加。</a:t>
            </a:r>
          </a:p>
          <a:p>
            <a:pPr>
              <a:buSzTx/>
            </a:pPr>
            <a:endParaRPr lang="zh-CN" altLang="en-US" sz="1800" dirty="0">
              <a:latin typeface="Segoe UI" panose="020B0502040204020203" pitchFamily="34" charset="0"/>
              <a:ea typeface="等线" panose="02010600030101010101" pitchFamily="2" charset="-122"/>
            </a:endParaRPr>
          </a:p>
        </p:txBody>
      </p:sp>
      <p:sp>
        <p:nvSpPr>
          <p:cNvPr id="38914" name="Rectangle 2"/>
          <p:cNvSpPr>
            <a:spLocks noGrp="1"/>
          </p:cNvSpPr>
          <p:nvPr/>
        </p:nvSpPr>
        <p:spPr>
          <a:xfrm>
            <a:off x="3844925" y="1273175"/>
            <a:ext cx="4502150" cy="836613"/>
          </a:xfrm>
          <a:prstGeom prst="rect">
            <a:avLst/>
          </a:prstGeom>
          <a:noFill/>
          <a:ln w="9525">
            <a:noFill/>
          </a:ln>
        </p:spPr>
        <p:txBody>
          <a:bodyPr anchor="ctr"/>
          <a:lstStyle/>
          <a:p>
            <a:pPr algn="ctr" eaLnBrk="0" hangingPunct="0"/>
            <a:r>
              <a:rPr lang="zh-CN" altLang="en-US" sz="4000" b="1" dirty="0">
                <a:latin typeface="Segoe UI" panose="020B0502040204020203" pitchFamily="34" charset="0"/>
                <a:ea typeface="等线" panose="02010600030101010101" pitchFamily="2" charset="-122"/>
              </a:rPr>
              <a:t>应急预案基本概述</a:t>
            </a:r>
          </a:p>
        </p:txBody>
      </p:sp>
    </p:spTree>
  </p:cSld>
  <p:clrMapOvr>
    <a:overrideClrMapping bg1="lt1" tx1="dk1" bg2="lt2" tx2="dk2" accent1="accent1" accent2="accent2" accent3="accent3" accent4="accent4" accent5="accent5" accent6="accent6" hlink="hlink" folHlink="folHlink"/>
  </p:clrMapOvr>
  <p:transition/>
</p:sld>
</file>

<file path=ppt/tags/tag1.xml><?xml version="1.0" encoding="utf-8"?>
<p:tagLst xmlns:a="http://schemas.openxmlformats.org/drawingml/2006/main" xmlns:r="http://schemas.openxmlformats.org/officeDocument/2006/relationships" xmlns:p="http://schemas.openxmlformats.org/presentationml/2006/main">
  <p:tag name="KSO_WPP_MARK_KEY" val="4fb1ffe0-e3b0-4f42-a69f-d14cbf538101"/>
  <p:tag name="COMMONDATA" val="eyJoZGlkIjoiYzMyYTRhOGQyODJhOGZiM2ZmZTAwYTMxY2IzMzYyMjQifQ=="/>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efb2e407-9144-4643-b933-4537746eb916}"/>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50e8b11c-3788-4d72-a0bd-dafdb7d9e6cb}"/>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12c2e238-f219-4b51-acaa-12659073cf6b}"/>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9ad0cd21-d31a-4498-a387-78b607fe9965}"/>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8192c45c-0a30-4a1a-b9ec-fe1bd4229f59}"/>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e9134cd1-8bbd-424f-b70c-db9577f050e7}"/>
</p:tagLst>
</file>

<file path=ppt/theme/theme1.xml><?xml version="1.0" encoding="utf-8"?>
<a:theme xmlns:a="http://schemas.openxmlformats.org/drawingml/2006/main" name="2131234">
  <a:themeElements>
    <a:clrScheme name="Dragon">
      <a:dk1>
        <a:sysClr val="windowText" lastClr="000000"/>
      </a:dk1>
      <a:lt1>
        <a:sysClr val="window" lastClr="FFFFF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font">
      <a:majorFont>
        <a:latin typeface="Segoe UI"/>
        <a:ea typeface="等线"/>
        <a:cs typeface=""/>
      </a:majorFont>
      <a:minorFont>
        <a:latin typeface="Segoe UI"/>
        <a:ea typeface="等线"/>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txDef>
      <a:spPr>
        <a:noFill/>
      </a:spPr>
      <a:bodyPr wrap="square" rtlCol="0">
        <a:spAutoFit/>
      </a:bodyPr>
      <a:lstStyle>
        <a:defPPr>
          <a:defRPr dirty="0" smtClean="0"/>
        </a:defPPr>
      </a:lstStyle>
    </a:txDef>
  </a:objectDefaults>
  <a:extraClrSchemeLst>
    <a:extraClrScheme>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5.">
  <a:themeElements>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ont">
      <a:majorFont>
        <a:latin typeface="Segoe UI"/>
        <a:ea typeface="等线"/>
        <a:cs typeface=""/>
      </a:majorFont>
      <a:minorFont>
        <a:latin typeface="Segoe UI"/>
        <a:ea typeface="等线"/>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
            <a:srgbClr val="000000"/>
          </a:buClr>
          <a:buSzPct val="100000"/>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txDef>
      <a:spPr>
        <a:noFill/>
      </a:spPr>
      <a:bodyPr wrap="square" rtlCol="0">
        <a:spAutoFit/>
      </a:bodyPr>
      <a:lstStyle>
        <a:defPPr>
          <a:defRPr dirty="0" smtClean="0"/>
        </a:defPPr>
      </a:lstStyle>
    </a:txDef>
  </a:objectDefaults>
  <a:extraClrSchemeLst>
    <a:extraClrScheme>
      <a:clrScheme name="1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5090</Words>
  <Application>Microsoft Office PowerPoint</Application>
  <PresentationFormat>宽屏</PresentationFormat>
  <Paragraphs>545</Paragraphs>
  <Slides>64</Slides>
  <Notes>21</Notes>
  <HiddenSlides>0</HiddenSlides>
  <MMClips>0</MMClips>
  <ScaleCrop>false</ScaleCrop>
  <HeadingPairs>
    <vt:vector size="6" baseType="variant">
      <vt:variant>
        <vt:lpstr>已用的字体</vt:lpstr>
      </vt:variant>
      <vt:variant>
        <vt:i4>5</vt:i4>
      </vt:variant>
      <vt:variant>
        <vt:lpstr>主题</vt:lpstr>
      </vt:variant>
      <vt:variant>
        <vt:i4>2</vt:i4>
      </vt:variant>
      <vt:variant>
        <vt:lpstr>幻灯片标题</vt:lpstr>
      </vt:variant>
      <vt:variant>
        <vt:i4>64</vt:i4>
      </vt:variant>
    </vt:vector>
  </HeadingPairs>
  <TitlesOfParts>
    <vt:vector size="71" baseType="lpstr">
      <vt:lpstr>微软雅黑</vt:lpstr>
      <vt:lpstr>Arial</vt:lpstr>
      <vt:lpstr>Calibri</vt:lpstr>
      <vt:lpstr>Segoe UI</vt:lpstr>
      <vt:lpstr>Wingdings</vt:lpstr>
      <vt:lpstr>2131234</vt:lpstr>
      <vt:lpstr>45.</vt:lpstr>
      <vt:lpstr>PowerPoint 演示文稿</vt:lpstr>
      <vt:lpstr>PowerPoint 演示文稿</vt:lpstr>
      <vt:lpstr>应急预案基本概述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应急救援管理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五、事故报告程序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应急预案的演练</vt:lpstr>
      <vt:lpstr>PowerPoint 演示文稿</vt:lpstr>
      <vt:lpstr>PowerPoint 演示文稿</vt:lpstr>
      <vt:lpstr>PowerPoint 演示文稿</vt:lpstr>
      <vt:lpstr>应急预案的演练</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Administrator</cp:lastModifiedBy>
  <cp:revision>1</cp:revision>
  <dcterms:created xsi:type="dcterms:W3CDTF">2020-08-26T00:33:00Z</dcterms:created>
  <dcterms:modified xsi:type="dcterms:W3CDTF">2025-05-20T11:10:15Z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2052-12.1.0.21171</vt:lpwstr>
  </property>
  <property fmtid="{D5CDD505-2E9C-101B-9397-08002B2CF9AE}" pid="3" name="ICV">
    <vt:lpwstr>EB88828281734725BC3458ADB929424D</vt:lpwstr>
  </property>
</Properties>
</file>