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259" r:id="rId41"/>
  </p:sldIdLst>
  <p:sldSz cx="11520170" cy="6480175"/>
  <p:notesSz cx="6858000" cy="9144000"/>
  <p:custDataLst>
    <p:tags r:id="rId4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36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A88"/>
    <a:srgbClr val="E5E5E5"/>
    <a:srgbClr val="023894"/>
    <a:srgbClr val="01B2B3"/>
    <a:srgbClr val="B48855"/>
    <a:srgbClr val="E6E6E7"/>
    <a:srgbClr val="24A7E1"/>
    <a:srgbClr val="C9C9CA"/>
    <a:srgbClr val="6EB92B"/>
    <a:srgbClr val="9CC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7"/>
  </p:normalViewPr>
  <p:slideViewPr>
    <p:cSldViewPr showGuides="1">
      <p:cViewPr>
        <p:scale>
          <a:sx n="75" d="100"/>
          <a:sy n="75" d="100"/>
        </p:scale>
        <p:origin x="258" y="582"/>
      </p:cViewPr>
      <p:guideLst>
        <p:guide orient="horz" pos="2048"/>
        <p:guide pos="36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7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7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D940-1955-FA41-98F1-5849C52F092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86383-2CD9-A041-AB8E-46AD71472E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34" y="1143000"/>
            <a:ext cx="548633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975194" y="2592015"/>
            <a:ext cx="6445797" cy="1319424"/>
          </a:xfrm>
        </p:spPr>
        <p:txBody>
          <a:bodyPr>
            <a:noAutofit/>
          </a:bodyPr>
          <a:lstStyle>
            <a:lvl1pPr marL="0" marR="0" indent="0" algn="l" defTabSz="864235" rtl="0" eaLnBrk="1" fontAlgn="auto" latinLnBrk="0" hangingPunct="1">
              <a:lnSpc>
                <a:spcPct val="10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000" b="1" kern="1200" spc="150" baseline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 Unicode MS" panose="020B0604020202020204" pitchFamily="34" charset="-122"/>
              </a:defRPr>
            </a:lvl1pPr>
          </a:lstStyle>
          <a:p>
            <a:pPr marL="0" marR="0" lvl="0" indent="0" algn="l" defTabSz="864235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正文标题替换区域正文标题替换区域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9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07716" y="4117491"/>
            <a:ext cx="6445796" cy="346732"/>
          </a:xfrm>
        </p:spPr>
        <p:txBody>
          <a:bodyPr>
            <a:noAutofit/>
          </a:bodyPr>
          <a:lstStyle>
            <a:lvl1pPr marL="0" marR="0" indent="0" algn="l" defTabSz="864235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kern="1400" spc="200" baseline="0">
                <a:solidFill>
                  <a:schemeClr val="tx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Arial Unicode MS" panose="020B0604020202020204" pitchFamily="34" charset="-122"/>
              </a:defRPr>
            </a:lvl1pPr>
          </a:lstStyle>
          <a:p>
            <a:pPr marL="0" marR="0" lvl="0" indent="0" algn="l" defTabSz="864235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二级标题替换区域二级标题替换区域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pic>
        <p:nvPicPr>
          <p:cNvPr id="24" name="图片 23" descr="形状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02" y="-3152"/>
            <a:ext cx="3082086" cy="6479229"/>
          </a:xfrm>
          <a:prstGeom prst="rect">
            <a:avLst/>
          </a:prstGeom>
        </p:spPr>
      </p:pic>
      <p:pic>
        <p:nvPicPr>
          <p:cNvPr id="26" name="图片 25" descr="形状, 矩形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8" y="4968279"/>
            <a:ext cx="765644" cy="1112350"/>
          </a:xfrm>
          <a:prstGeom prst="rect">
            <a:avLst/>
          </a:prstGeom>
        </p:spPr>
      </p:pic>
      <p:pic>
        <p:nvPicPr>
          <p:cNvPr id="28" name="图片 27" descr="形状, 矩形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49" y="2064209"/>
            <a:ext cx="643508" cy="643508"/>
          </a:xfrm>
          <a:prstGeom prst="rect">
            <a:avLst/>
          </a:prstGeom>
        </p:spPr>
      </p:pic>
      <p:cxnSp>
        <p:nvCxnSpPr>
          <p:cNvPr id="30" name="直线连接符 29"/>
          <p:cNvCxnSpPr/>
          <p:nvPr userDrawn="1"/>
        </p:nvCxnSpPr>
        <p:spPr>
          <a:xfrm>
            <a:off x="1079724" y="4680247"/>
            <a:ext cx="6373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7716" y="4837571"/>
            <a:ext cx="6445796" cy="346732"/>
          </a:xfrm>
        </p:spPr>
        <p:txBody>
          <a:bodyPr>
            <a:noAutofit/>
          </a:bodyPr>
          <a:lstStyle>
            <a:lvl1pPr marL="0" marR="0" indent="0" algn="l" defTabSz="864235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 b="0" i="0" kern="1400" spc="200" baseline="0">
                <a:solidFill>
                  <a:schemeClr val="tx1"/>
                </a:solidFill>
                <a:latin typeface="Source Han Sans SC Light" panose="020B0500000000000000" pitchFamily="34" charset="-128"/>
                <a:ea typeface="Source Han Sans SC Light" panose="020B0500000000000000" pitchFamily="34" charset="-128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文字内容 文字内容文字内容</a:t>
            </a:r>
            <a:endParaRPr lang="zh-CN" altLang="en-US" dirty="0"/>
          </a:p>
        </p:txBody>
      </p:sp>
      <p:sp>
        <p:nvSpPr>
          <p:cNvPr id="32" name="文本占位符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298" y="5308166"/>
            <a:ext cx="1139546" cy="236177"/>
          </a:xfrm>
        </p:spPr>
        <p:txBody>
          <a:bodyPr>
            <a:noAutofit/>
          </a:bodyPr>
          <a:lstStyle>
            <a:lvl1pPr marL="0" marR="0" indent="0" algn="l" defTabSz="864235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 b="0" i="0" kern="1400" spc="0" baseline="0">
                <a:solidFill>
                  <a:schemeClr val="tx1"/>
                </a:solidFill>
                <a:latin typeface="Source Han Sans SC Light" panose="020B0500000000000000" pitchFamily="34" charset="-128"/>
                <a:ea typeface="Source Han Sans SC Light" panose="020B0500000000000000" pitchFamily="34" charset="-128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2022.01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0E8F-AF82-4330-9D5C-D1F54DAD93C6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A9C4-F413-4CEA-8DBC-4032A343B417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76009" y="259509"/>
            <a:ext cx="10368153" cy="55291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861D-4BB0-4754-9E35-69F265BE4C7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009" y="259508"/>
            <a:ext cx="10368153" cy="108002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576009" y="1512043"/>
            <a:ext cx="10368153" cy="4276616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CEAC-5222-4582-A2AD-C66B6B8EF25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3" y="791813"/>
            <a:ext cx="10081121" cy="4954109"/>
          </a:xfrm>
          <a:prstGeom prst="rect">
            <a:avLst/>
          </a:prstGeom>
        </p:spPr>
      </p:pic>
      <p:sp>
        <p:nvSpPr>
          <p:cNvPr id="31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719684" y="143743"/>
            <a:ext cx="5400600" cy="288032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32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369450" y="6097927"/>
            <a:ext cx="431354" cy="283781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863700" y="1079847"/>
            <a:ext cx="4679950" cy="2735263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系统字体常规体"/>
              <a:buChar char="*"/>
              <a:defRPr sz="2800"/>
            </a:lvl1pPr>
          </a:lstStyle>
          <a:p>
            <a:pPr marL="285750" indent="-285750">
              <a:lnSpc>
                <a:spcPct val="150000"/>
              </a:lnSpc>
              <a:buFont typeface="系统字体常规体"/>
              <a:buChar char="*"/>
            </a:pPr>
            <a:r>
              <a:rPr kumimoji="1" lang="zh-CN" altLang="en-US" sz="2400" b="0" i="0" dirty="0">
                <a:solidFill>
                  <a:srgbClr val="111A88"/>
                </a:solidFill>
                <a:latin typeface="Source Han Sans HW SC Regular" panose="020B0500000000000000" pitchFamily="34" charset="-128"/>
                <a:ea typeface="Source Han Sans HW SC Regular" panose="020B0500000000000000" pitchFamily="34" charset="-128"/>
              </a:rPr>
              <a:t>目录标题</a:t>
            </a:r>
            <a:r>
              <a:rPr kumimoji="1" lang="en-US" altLang="zh-CN" sz="2400" b="0" i="0" dirty="0">
                <a:solidFill>
                  <a:srgbClr val="111A88"/>
                </a:solidFill>
                <a:latin typeface="Source Han Sans HW SC Regular" panose="020B0500000000000000" pitchFamily="34" charset="-128"/>
                <a:ea typeface="Source Han Sans HW SC Regular" panose="020B0500000000000000" pitchFamily="34" charset="-128"/>
              </a:rPr>
              <a:t>1</a:t>
            </a:r>
            <a:endParaRPr kumimoji="1" lang="en-US" altLang="zh-CN" sz="2400" b="0" i="0" dirty="0">
              <a:solidFill>
                <a:srgbClr val="111A88"/>
              </a:solidFill>
              <a:latin typeface="Source Han Sans HW SC Regular" panose="020B0500000000000000" pitchFamily="34" charset="-128"/>
              <a:ea typeface="Source Han Sans HW SC Regular" panose="020B0500000000000000" pitchFamily="34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系统字体常规体"/>
              <a:buChar char="*"/>
              <a:defRPr/>
            </a:pPr>
            <a:r>
              <a:rPr kumimoji="1" lang="zh-CN" altLang="en-US" sz="2400" b="0" i="0" dirty="0">
                <a:solidFill>
                  <a:srgbClr val="111A88"/>
                </a:solidFill>
                <a:latin typeface="Source Han Sans HW SC Regular" panose="020B0500000000000000" pitchFamily="34" charset="-128"/>
                <a:ea typeface="Source Han Sans HW SC Regular" panose="020B0500000000000000" pitchFamily="34" charset="-128"/>
              </a:rPr>
              <a:t>目录标题</a:t>
            </a:r>
            <a:r>
              <a:rPr kumimoji="1" lang="en-US" altLang="zh-CN" sz="2400" b="0" i="0" dirty="0">
                <a:solidFill>
                  <a:srgbClr val="111A88"/>
                </a:solidFill>
                <a:latin typeface="Source Han Sans HW SC Regular" panose="020B0500000000000000" pitchFamily="34" charset="-128"/>
                <a:ea typeface="Source Han Sans HW SC Regular" panose="020B0500000000000000" pitchFamily="34" charset="-128"/>
              </a:rPr>
              <a:t>2</a:t>
            </a:r>
            <a:endParaRPr kumimoji="1" lang="zh-CN" altLang="en-US" sz="2400" b="0" i="0" dirty="0">
              <a:solidFill>
                <a:srgbClr val="111A88"/>
              </a:solidFill>
              <a:latin typeface="Source Han Sans HW SC Regular" panose="020B0500000000000000" pitchFamily="34" charset="-128"/>
              <a:ea typeface="Source Han Sans HW SC Regular" panose="020B0500000000000000" pitchFamily="34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系统字体常规体"/>
              <a:buChar char="*"/>
              <a:defRPr/>
            </a:pPr>
            <a:r>
              <a:rPr kumimoji="1" lang="zh-CN" altLang="en-US" sz="2400" b="0" i="0" dirty="0">
                <a:solidFill>
                  <a:srgbClr val="111A88"/>
                </a:solidFill>
                <a:latin typeface="Source Han Sans HW SC Regular" panose="020B0500000000000000" pitchFamily="34" charset="-128"/>
                <a:ea typeface="Source Han Sans HW SC Regular" panose="020B0500000000000000" pitchFamily="34" charset="-128"/>
              </a:rPr>
              <a:t>目录标题</a:t>
            </a:r>
            <a:r>
              <a:rPr kumimoji="1" lang="en-US" altLang="zh-CN" sz="2400" b="0" i="0" dirty="0">
                <a:solidFill>
                  <a:srgbClr val="111A88"/>
                </a:solidFill>
                <a:latin typeface="Source Han Sans HW SC Regular" panose="020B0500000000000000" pitchFamily="34" charset="-128"/>
                <a:ea typeface="Source Han Sans HW SC Regular" panose="020B0500000000000000" pitchFamily="34" charset="-128"/>
              </a:rPr>
              <a:t>3</a:t>
            </a:r>
            <a:endParaRPr kumimoji="1" lang="zh-CN" altLang="en-US" sz="2400" b="0" i="0" dirty="0">
              <a:solidFill>
                <a:srgbClr val="111A88"/>
              </a:solidFill>
              <a:latin typeface="Source Han Sans HW SC Regular" panose="020B0500000000000000" pitchFamily="34" charset="-128"/>
              <a:ea typeface="Source Han Sans HW SC Regular" panose="020B0500000000000000" pitchFamily="34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系统字体常规体"/>
              <a:buChar char="*"/>
              <a:defRPr/>
            </a:pPr>
            <a:r>
              <a:rPr kumimoji="1" lang="zh-CN" altLang="en-US" sz="2400" b="0" i="0" dirty="0">
                <a:solidFill>
                  <a:srgbClr val="111A88"/>
                </a:solidFill>
                <a:latin typeface="Source Han Sans HW SC Regular" panose="020B0500000000000000" pitchFamily="34" charset="-128"/>
                <a:ea typeface="Source Han Sans HW SC Regular" panose="020B0500000000000000" pitchFamily="34" charset="-128"/>
              </a:rPr>
              <a:t>目录标题</a:t>
            </a:r>
            <a:r>
              <a:rPr kumimoji="1" lang="en-US" altLang="zh-CN" sz="2400" b="0" i="0" dirty="0">
                <a:solidFill>
                  <a:srgbClr val="111A88"/>
                </a:solidFill>
                <a:latin typeface="Source Han Sans HW SC Regular" panose="020B0500000000000000" pitchFamily="34" charset="-128"/>
                <a:ea typeface="Source Han Sans HW SC Regular" panose="020B0500000000000000" pitchFamily="34" charset="-128"/>
              </a:rPr>
              <a:t>4</a:t>
            </a:r>
            <a:endParaRPr kumimoji="1" lang="zh-CN" altLang="en-US" sz="2400" b="0" i="0" dirty="0">
              <a:solidFill>
                <a:srgbClr val="111A88"/>
              </a:solidFill>
              <a:latin typeface="Source Han Sans HW SC Regular" panose="020B0500000000000000" pitchFamily="34" charset="-128"/>
              <a:ea typeface="Source Han Sans HW SC Regular" panose="020B0500000000000000" pitchFamily="34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4" y="863823"/>
            <a:ext cx="10145588" cy="4985789"/>
          </a:xfrm>
          <a:prstGeom prst="rect">
            <a:avLst/>
          </a:prstGeom>
        </p:spPr>
      </p:pic>
      <p:sp>
        <p:nvSpPr>
          <p:cNvPr id="37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719684" y="143743"/>
            <a:ext cx="5400600" cy="288032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内文标题替换区域</a:t>
            </a:r>
            <a:endParaRPr lang="zh-CN" altLang="en-US" dirty="0"/>
          </a:p>
        </p:txBody>
      </p:sp>
      <p:sp>
        <p:nvSpPr>
          <p:cNvPr id="42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369450" y="6097927"/>
            <a:ext cx="431354" cy="283781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占位符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728796" y="6097927"/>
            <a:ext cx="431354" cy="28378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628-05F4-4BD1-9FE1-5BD5A4F67CD5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F5E4-78AE-4C53-A579-E73668CDF774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B9E3-F278-47A1-AE0F-16B1003CE6A8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A06-F424-4763-8059-80E3D3166644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EE3D-0701-49FC-941D-AFCECE715E77}" type="slidenum">
              <a:rPr lang="zh-CN" altLang="zh-CN" smtClean="0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SE&#20363;&#20250;&#20869;&#23481;.ppt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36.jpe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975194" y="2592015"/>
            <a:ext cx="6729266" cy="1319424"/>
          </a:xfrm>
        </p:spPr>
        <p:txBody>
          <a:bodyPr/>
          <a:lstStyle/>
          <a:p>
            <a:pPr algn="ctr"/>
            <a:endParaRPr lang="zh-CN" altLang="en-US" sz="4400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1020416" y="3565041"/>
            <a:ext cx="6445796" cy="346732"/>
          </a:xfrm>
        </p:spPr>
        <p:txBody>
          <a:bodyPr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消火栓灭火器培训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2835042" y="2491578"/>
            <a:ext cx="6531097" cy="2313034"/>
          </a:xfrm>
        </p:spPr>
        <p:txBody>
          <a:bodyPr>
            <a:normAutofit fontScale="87500" lnSpcReduction="10000"/>
          </a:bodyPr>
          <a:lstStyle/>
          <a:p>
            <a:pPr eaLnBrk="1" hangingPunct="1">
              <a:lnSpc>
                <a:spcPct val="135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设置位置明显、方便取用，不影响疏散</a:t>
            </a:r>
            <a:endParaRPr lang="zh-CN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35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设置稳固、铭牌向外</a:t>
            </a:r>
            <a:endParaRPr lang="zh-CN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35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不得设置在潮湿或强腐蚀性的地点</a:t>
            </a:r>
            <a:endParaRPr lang="zh-CN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35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设置在室外的灭火器应有保护措施</a:t>
            </a:r>
            <a:endParaRPr lang="zh-CN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122" name="Text Box 4"/>
          <p:cNvSpPr>
            <a:spLocks noChangeArrowheads="1"/>
          </p:cNvSpPr>
          <p:nvPr/>
        </p:nvSpPr>
        <p:spPr bwMode="auto">
          <a:xfrm>
            <a:off x="1440021" y="874914"/>
            <a:ext cx="8640128" cy="43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5000"/>
              </a:lnSpc>
              <a:buSzPct val="150000"/>
            </a:pPr>
            <a:r>
              <a:rPr kumimoji="1" lang="zh-CN" altLang="en-US" sz="3025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六、灭火器的设置要求</a:t>
            </a:r>
            <a:endParaRPr kumimoji="1" lang="zh-CN" altLang="en-US" sz="302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Rectangle 56"/>
          <p:cNvSpPr>
            <a:spLocks noChangeArrowheads="1"/>
          </p:cNvSpPr>
          <p:nvPr>
            <p:ph type="title" idx="4294967295"/>
          </p:nvPr>
        </p:nvSpPr>
        <p:spPr>
          <a:xfrm>
            <a:off x="3228975" y="617220"/>
            <a:ext cx="5749290" cy="753745"/>
          </a:xfrm>
        </p:spPr>
        <p:txBody>
          <a:bodyPr/>
          <a:lstStyle/>
          <a:p>
            <a:r>
              <a:rPr lang="zh-CN" altLang="en-US" sz="2800">
                <a:solidFill>
                  <a:srgbClr val="000000"/>
                </a:solidFill>
                <a:ea typeface="迷你简小标宋" pitchFamily="65" charset="-122"/>
              </a:rPr>
              <a:t>七、灭火器的维修、报废期限</a:t>
            </a:r>
            <a:endParaRPr lang="zh-CN" altLang="en-US" sz="2800">
              <a:solidFill>
                <a:srgbClr val="000000"/>
              </a:solidFill>
              <a:ea typeface="迷你简小标宋" pitchFamily="65" charset="-122"/>
            </a:endParaRPr>
          </a:p>
        </p:txBody>
      </p:sp>
      <p:graphicFrame>
        <p:nvGraphicFramePr>
          <p:cNvPr id="2126" name="Group 5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72028" y="1512063"/>
          <a:ext cx="7775575" cy="4276090"/>
        </p:xfrm>
        <a:graphic>
          <a:graphicData uri="http://schemas.openxmlformats.org/drawingml/2006/table">
            <a:tbl>
              <a:tblPr/>
              <a:tblGrid>
                <a:gridCol w="2997835"/>
                <a:gridCol w="1311910"/>
                <a:gridCol w="749300"/>
                <a:gridCol w="1498600"/>
                <a:gridCol w="1217930"/>
              </a:tblGrid>
              <a:tr h="3987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灭火器种类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报废年限（年）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维修期限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82359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一经使用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未使用但距生产日期满（年）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维修后满（年）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手提式干粉灭火器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10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立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即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维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修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5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2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推车式干粉灭火器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12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314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手提式二氧化碳灭火器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12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48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推车式二氧化碳灭火器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12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168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手提式机械泡沫灭火器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8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3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2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推车式机械泡沫灭火器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8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168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清水灭火器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6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314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手提式</a:t>
                      </a: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1211</a:t>
                      </a: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灭火器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10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5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2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推车式</a:t>
                      </a: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1211</a:t>
                      </a:r>
                      <a:r>
                        <a:rPr kumimoji="0" lang="zh-CN" altLang="en-US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灭火器</a:t>
                      </a:r>
                      <a:endParaRPr kumimoji="0" lang="zh-CN" altLang="en-US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71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迷你简小标宋" pitchFamily="65" charset="-122"/>
                          <a:ea typeface="迷你简小标宋" pitchFamily="65" charset="-122"/>
                        </a:rPr>
                        <a:t>10</a:t>
                      </a:r>
                      <a:endParaRPr kumimoji="0" lang="en-US" altLang="zh-CN" sz="171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迷你简小标宋" pitchFamily="65" charset="-122"/>
                        <a:ea typeface="迷你简小标宋" pitchFamily="65" charset="-122"/>
                      </a:endParaRPr>
                    </a:p>
                  </a:txBody>
                  <a:tcPr marL="86401" marR="86401" marT="43200" marB="43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2735580" y="935990"/>
            <a:ext cx="5098415" cy="792480"/>
          </a:xfrm>
        </p:spPr>
        <p:txBody>
          <a:bodyPr/>
          <a:lstStyle/>
          <a:p>
            <a:r>
              <a:rPr lang="zh-CN" altLang="en-US" sz="2800" b="1">
                <a:solidFill>
                  <a:srgbClr val="000000"/>
                </a:solidFill>
                <a:ea typeface="迷你简小标宋" pitchFamily="65" charset="-122"/>
              </a:rPr>
              <a:t>八、灭火器的常规检查</a:t>
            </a:r>
            <a:endParaRPr lang="zh-CN" altLang="en-US" sz="2800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sp>
        <p:nvSpPr>
          <p:cNvPr id="2181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2698540" y="2083572"/>
            <a:ext cx="6678099" cy="3225047"/>
          </a:xfrm>
        </p:spPr>
        <p:txBody>
          <a:bodyPr>
            <a:normAutofit fontScale="90000" lnSpcReduction="20000"/>
          </a:bodyPr>
          <a:lstStyle/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黑体" panose="02010609060101010101" charset="-122"/>
                <a:ea typeface="迷你简小标宋" pitchFamily="65" charset="-122"/>
              </a:rPr>
              <a:t>检查灭火器外观的铅封是否完好；</a:t>
            </a:r>
            <a:endParaRPr lang="zh-CN" altLang="en-US" b="1">
              <a:solidFill>
                <a:srgbClr val="000000"/>
              </a:solidFill>
              <a:latin typeface="黑体" panose="02010609060101010101" charset="-122"/>
              <a:ea typeface="迷你简小标宋" pitchFamily="65" charset="-122"/>
            </a:endParaRP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黑体" panose="02010609060101010101" charset="-122"/>
                <a:ea typeface="迷你简小标宋" pitchFamily="65" charset="-122"/>
              </a:rPr>
              <a:t>检查可见部位防腐层的完好程度；</a:t>
            </a:r>
            <a:endParaRPr lang="zh-CN" altLang="en-US" b="1">
              <a:solidFill>
                <a:srgbClr val="000000"/>
              </a:solidFill>
              <a:latin typeface="黑体" panose="02010609060101010101" charset="-122"/>
              <a:ea typeface="迷你简小标宋" pitchFamily="65" charset="-122"/>
            </a:endParaRP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黑体" panose="02010609060101010101" charset="-122"/>
                <a:ea typeface="迷你简小标宋" pitchFamily="65" charset="-122"/>
              </a:rPr>
              <a:t>检查灭火器可见零部件是否完好；</a:t>
            </a:r>
            <a:endParaRPr lang="zh-CN" altLang="en-US" b="1">
              <a:solidFill>
                <a:srgbClr val="000000"/>
              </a:solidFill>
              <a:latin typeface="黑体" panose="02010609060101010101" charset="-122"/>
              <a:ea typeface="迷你简小标宋" pitchFamily="65" charset="-122"/>
            </a:endParaRP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黑体" panose="02010609060101010101" charset="-122"/>
                <a:ea typeface="迷你简小标宋" pitchFamily="65" charset="-122"/>
              </a:rPr>
              <a:t>检查灭火器的压力表指针是否指在绿色区域；</a:t>
            </a:r>
            <a:endParaRPr lang="zh-CN" altLang="en-US" b="1">
              <a:solidFill>
                <a:srgbClr val="000000"/>
              </a:solidFill>
              <a:latin typeface="黑体" panose="02010609060101010101" charset="-122"/>
              <a:ea typeface="迷你简小标宋" pitchFamily="65" charset="-122"/>
            </a:endParaRP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黑体" panose="02010609060101010101" charset="-122"/>
                <a:ea typeface="迷你简小标宋" pitchFamily="65" charset="-122"/>
              </a:rPr>
              <a:t>检查灭火器的喷嘴是否畅通；</a:t>
            </a:r>
            <a:endParaRPr lang="zh-CN" altLang="en-US" b="1">
              <a:solidFill>
                <a:srgbClr val="000000"/>
              </a:solidFill>
              <a:latin typeface="黑体" panose="02010609060101010101" charset="-122"/>
              <a:ea typeface="迷你简小标宋" pitchFamily="65" charset="-122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n"/>
            </a:pPr>
            <a:endParaRPr lang="zh-CN" altLang="en-US">
              <a:solidFill>
                <a:srgbClr val="000000"/>
              </a:solidFill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Picture 2" descr="J:\123\0919\PPT设计\站酷活动_PPT设计_花.gif"/>
          <p:cNvPicPr preferRelativeResize="0"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37" y="1728065"/>
            <a:ext cx="1890028" cy="252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5" name="Picture 4" descr="J:\123\0919\PPT设计\小鸟花瓣.gif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69" y="2884583"/>
            <a:ext cx="360005" cy="3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6" name="Picture 5" descr="J:\123\0919\PPT设计\一组小鸟.gif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07" y="3468091"/>
            <a:ext cx="1152017" cy="47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7" name="Text Box 5"/>
          <p:cNvSpPr>
            <a:spLocks noChangeArrowheads="1"/>
          </p:cNvSpPr>
          <p:nvPr/>
        </p:nvSpPr>
        <p:spPr bwMode="auto">
          <a:xfrm>
            <a:off x="4603568" y="2899584"/>
            <a:ext cx="4354564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160" b="1">
                <a:solidFill>
                  <a:srgbClr val="000000"/>
                </a:solidFill>
                <a:ea typeface="迷你简小标宋" pitchFamily="65" charset="-122"/>
              </a:rPr>
              <a:t>公司常见的消防器材</a:t>
            </a:r>
            <a:endParaRPr lang="zh-CN" altLang="en-US" sz="4160" b="1">
              <a:solidFill>
                <a:srgbClr val="000000"/>
              </a:solidFill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0" name="Picture 14"/>
          <p:cNvPicPr preferRelativeResize="0">
            <a:picLocks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21" y="648085"/>
            <a:ext cx="5476581" cy="23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" name="Picture 16"/>
          <p:cNvPicPr preferRelativeResize="0"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21" y="3330088"/>
            <a:ext cx="4500066" cy="315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2" name="Text Box 17"/>
          <p:cNvSpPr>
            <a:spLocks noChangeArrowheads="1"/>
          </p:cNvSpPr>
          <p:nvPr/>
        </p:nvSpPr>
        <p:spPr bwMode="auto">
          <a:xfrm>
            <a:off x="2766041" y="5874126"/>
            <a:ext cx="1633524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45" b="1">
                <a:solidFill>
                  <a:srgbClr val="000000"/>
                </a:solidFill>
                <a:ea typeface="迷你简小标宋" pitchFamily="65" charset="-122"/>
              </a:rPr>
              <a:t>干粉灭火器</a:t>
            </a:r>
            <a:endParaRPr lang="zh-CN" altLang="en-US" sz="2645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sp>
        <p:nvSpPr>
          <p:cNvPr id="2193" name="Text Box 18"/>
          <p:cNvSpPr>
            <a:spLocks noChangeArrowheads="1"/>
          </p:cNvSpPr>
          <p:nvPr/>
        </p:nvSpPr>
        <p:spPr bwMode="auto">
          <a:xfrm>
            <a:off x="2766041" y="2619079"/>
            <a:ext cx="1633524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45" b="1">
                <a:solidFill>
                  <a:srgbClr val="000000"/>
                </a:solidFill>
                <a:ea typeface="迷你简小标宋" pitchFamily="65" charset="-122"/>
              </a:rPr>
              <a:t>地上消火栓</a:t>
            </a:r>
            <a:endParaRPr lang="zh-CN" altLang="en-US" sz="2645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pic>
        <p:nvPicPr>
          <p:cNvPr id="2194" name="Picture 20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03" y="-80961"/>
            <a:ext cx="3163546" cy="31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5" name="Text Box 21"/>
          <p:cNvSpPr>
            <a:spLocks noChangeArrowheads="1"/>
          </p:cNvSpPr>
          <p:nvPr/>
        </p:nvSpPr>
        <p:spPr bwMode="auto">
          <a:xfrm>
            <a:off x="6916602" y="2722581"/>
            <a:ext cx="25560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645" b="1">
                <a:solidFill>
                  <a:srgbClr val="000000"/>
                </a:solidFill>
                <a:ea typeface="迷你简小标宋" pitchFamily="65" charset="-122"/>
              </a:rPr>
              <a:t>推车式干粉灭火器</a:t>
            </a:r>
            <a:endParaRPr lang="zh-CN" altLang="en-US" sz="2645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pic>
        <p:nvPicPr>
          <p:cNvPr id="2196" name="Picture 23"/>
          <p:cNvPicPr preferRelativeResize="0">
            <a:picLocks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02" y="3330089"/>
            <a:ext cx="3168047" cy="316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7" name="Text Box 24"/>
          <p:cNvSpPr>
            <a:spLocks noChangeArrowheads="1"/>
          </p:cNvSpPr>
          <p:nvPr/>
        </p:nvSpPr>
        <p:spPr bwMode="auto">
          <a:xfrm>
            <a:off x="7732615" y="5961127"/>
            <a:ext cx="163352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45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CO2</a:t>
            </a:r>
            <a:r>
              <a:rPr lang="zh-CN" altLang="en-US" sz="2645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灭火器</a:t>
            </a:r>
            <a:endParaRPr lang="zh-CN" altLang="en-US" sz="264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Text Box 4"/>
          <p:cNvSpPr>
            <a:spLocks noChangeArrowheads="1"/>
          </p:cNvSpPr>
          <p:nvPr/>
        </p:nvSpPr>
        <p:spPr bwMode="auto">
          <a:xfrm>
            <a:off x="4467066" y="2899584"/>
            <a:ext cx="4354565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160" b="1">
                <a:solidFill>
                  <a:srgbClr val="000000"/>
                </a:solidFill>
                <a:ea typeface="迷你简小标宋" pitchFamily="65" charset="-122"/>
              </a:rPr>
              <a:t>灭火器的使用方法</a:t>
            </a:r>
            <a:endParaRPr lang="zh-CN" altLang="en-US" sz="4160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pic>
        <p:nvPicPr>
          <p:cNvPr id="2201" name="Picture 2" descr="J:\123\0919\PPT设计\站酷活动_PPT设计_花.gif"/>
          <p:cNvPicPr preferRelativeResize="0"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38" y="1728065"/>
            <a:ext cx="1890028" cy="252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2" name="Picture 4" descr="J:\123\0919\PPT设计\小鸟花瓣.gif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69" y="2884583"/>
            <a:ext cx="360005" cy="3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3" name="Picture 5" descr="J:\123\0919\PPT设计\一组小鸟.gif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07" y="3468091"/>
            <a:ext cx="1152017" cy="47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6" name="Picture 4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1372" r="7927" b="21800"/>
          <a:stretch>
            <a:fillRect/>
          </a:stretch>
        </p:blipFill>
        <p:spPr bwMode="auto">
          <a:xfrm>
            <a:off x="1440021" y="858053"/>
            <a:ext cx="8640128" cy="485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9" name="Picture 4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1347" r="6828" b="67639"/>
          <a:stretch>
            <a:fillRect/>
          </a:stretch>
        </p:blipFill>
        <p:spPr bwMode="auto">
          <a:xfrm>
            <a:off x="1440021" y="1200057"/>
            <a:ext cx="8640128" cy="469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0" name="Rectangle 6"/>
          <p:cNvSpPr>
            <a:spLocks noChangeArrowheads="1"/>
          </p:cNvSpPr>
          <p:nvPr/>
        </p:nvSpPr>
        <p:spPr bwMode="auto">
          <a:xfrm>
            <a:off x="1872028" y="259544"/>
            <a:ext cx="7776115" cy="10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025" b="1">
                <a:solidFill>
                  <a:srgbClr val="000000"/>
                </a:solidFill>
                <a:ea typeface="迷你简小标宋" pitchFamily="65" charset="-122"/>
              </a:rPr>
              <a:t>二氧化碳灭火器使用方法</a:t>
            </a:r>
            <a:endParaRPr lang="zh-CN" altLang="en-US" sz="3025" b="1">
              <a:solidFill>
                <a:srgbClr val="000000"/>
              </a:solidFill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3" name="Picture 4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t="34245" r="5382" b="34244"/>
          <a:stretch>
            <a:fillRect/>
          </a:stretch>
        </p:blipFill>
        <p:spPr bwMode="auto">
          <a:xfrm>
            <a:off x="1440021" y="1248058"/>
            <a:ext cx="8640128" cy="478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4" name="Rectangle 5"/>
          <p:cNvSpPr>
            <a:spLocks noChangeArrowheads="1"/>
          </p:cNvSpPr>
          <p:nvPr/>
        </p:nvSpPr>
        <p:spPr bwMode="auto">
          <a:xfrm>
            <a:off x="1872028" y="259544"/>
            <a:ext cx="7776115" cy="10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025" b="1">
                <a:solidFill>
                  <a:srgbClr val="000000"/>
                </a:solidFill>
                <a:ea typeface="迷你简小标宋" pitchFamily="65" charset="-122"/>
              </a:rPr>
              <a:t>二氧化碳灭火器使用方法</a:t>
            </a:r>
            <a:endParaRPr lang="zh-CN" altLang="en-US" sz="3025" b="1">
              <a:solidFill>
                <a:srgbClr val="000000"/>
              </a:solidFill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Rectangle 4"/>
          <p:cNvSpPr>
            <a:spLocks noChangeArrowheads="1"/>
          </p:cNvSpPr>
          <p:nvPr/>
        </p:nvSpPr>
        <p:spPr bwMode="auto">
          <a:xfrm>
            <a:off x="1872028" y="391546"/>
            <a:ext cx="7776115" cy="10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025" b="1">
                <a:solidFill>
                  <a:srgbClr val="000000"/>
                </a:solidFill>
                <a:ea typeface="迷你简小标宋" pitchFamily="65" charset="-122"/>
              </a:rPr>
              <a:t>二氧化碳灭火器使用方法</a:t>
            </a:r>
            <a:endParaRPr lang="zh-CN" altLang="en-US" sz="3025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pic>
        <p:nvPicPr>
          <p:cNvPr id="2218" name="Picture 5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68245" b="1480"/>
          <a:stretch>
            <a:fillRect/>
          </a:stretch>
        </p:blipFill>
        <p:spPr bwMode="auto">
          <a:xfrm>
            <a:off x="1440021" y="1798566"/>
            <a:ext cx="8640128" cy="416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 descr="普济众生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089660" cy="1089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0" y="143510"/>
            <a:ext cx="11520170" cy="288290"/>
          </a:xfrm>
        </p:spPr>
        <p:txBody>
          <a:bodyPr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目录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054" name="直接连接符 354"/>
          <p:cNvSpPr>
            <a:spLocks noChangeShapeType="1"/>
          </p:cNvSpPr>
          <p:nvPr/>
        </p:nvSpPr>
        <p:spPr bwMode="auto">
          <a:xfrm>
            <a:off x="6969103" y="5418120"/>
            <a:ext cx="2874043" cy="0"/>
          </a:xfrm>
          <a:prstGeom prst="line">
            <a:avLst/>
          </a:prstGeom>
          <a:noFill/>
          <a:ln w="9525" cap="flat" algn="ctr">
            <a:solidFill>
              <a:srgbClr val="E1518F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pic>
        <p:nvPicPr>
          <p:cNvPr id="2055" name="Picture 2" descr="J:\123\0919\PPT设计\站酷活动_PPT设计_花.gif"/>
          <p:cNvPicPr preferRelativeResize="0"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05" y="735051"/>
            <a:ext cx="1458022" cy="194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J:\123\0919\PPT设计\小鸟花瓣.gif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34" y="4873613"/>
            <a:ext cx="360005" cy="3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J:\123\0919\PPT设计\小鸟花瓣2.gif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130" y="1267559"/>
            <a:ext cx="576009" cy="5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直接连接符 315"/>
          <p:cNvSpPr>
            <a:spLocks noChangeShapeType="1"/>
          </p:cNvSpPr>
          <p:nvPr/>
        </p:nvSpPr>
        <p:spPr bwMode="auto">
          <a:xfrm>
            <a:off x="2902544" y="2032571"/>
            <a:ext cx="0" cy="459007"/>
          </a:xfrm>
          <a:prstGeom prst="line">
            <a:avLst/>
          </a:prstGeom>
          <a:noFill/>
          <a:ln w="9525" cap="flat" algn="ctr">
            <a:solidFill>
              <a:srgbClr val="75B82D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059" name="直接连接符 312"/>
          <p:cNvSpPr>
            <a:spLocks noChangeShapeType="1"/>
          </p:cNvSpPr>
          <p:nvPr/>
        </p:nvSpPr>
        <p:spPr bwMode="auto">
          <a:xfrm>
            <a:off x="2413537" y="2559078"/>
            <a:ext cx="3075046" cy="0"/>
          </a:xfrm>
          <a:prstGeom prst="line">
            <a:avLst/>
          </a:prstGeom>
          <a:noFill/>
          <a:ln w="9525" cap="flat" algn="ctr">
            <a:solidFill>
              <a:srgbClr val="75B82D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pic>
        <p:nvPicPr>
          <p:cNvPr id="2060" name="组合 31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37" y="2160072"/>
            <a:ext cx="351005" cy="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椭圆 297"/>
          <p:cNvSpPr>
            <a:spLocks noChangeArrowheads="1"/>
          </p:cNvSpPr>
          <p:nvPr/>
        </p:nvSpPr>
        <p:spPr bwMode="auto">
          <a:xfrm>
            <a:off x="5535082" y="2151072"/>
            <a:ext cx="799512" cy="799512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lin ang="5400000"/>
          </a:gradFill>
          <a:ln>
            <a:noFill/>
          </a:ln>
          <a:effectLst>
            <a:outerShdw dist="50800" dir="2400023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Text Box 73"/>
          <p:cNvSpPr>
            <a:spLocks noChangeArrowheads="1"/>
          </p:cNvSpPr>
          <p:nvPr/>
        </p:nvSpPr>
        <p:spPr bwMode="auto">
          <a:xfrm>
            <a:off x="2923544" y="2083571"/>
            <a:ext cx="270004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45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防火灭火常识</a:t>
            </a:r>
            <a:endParaRPr lang="zh-CN" altLang="en-US" sz="264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063" name="Text Box 74"/>
          <p:cNvSpPr>
            <a:spLocks noChangeArrowheads="1"/>
          </p:cNvSpPr>
          <p:nvPr/>
        </p:nvSpPr>
        <p:spPr bwMode="auto">
          <a:xfrm>
            <a:off x="5623584" y="2089572"/>
            <a:ext cx="888013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1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01</a:t>
            </a:r>
            <a:endParaRPr lang="en-US" altLang="zh-CN" sz="51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pic>
        <p:nvPicPr>
          <p:cNvPr id="2064" name="组合 32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36" y="3312089"/>
            <a:ext cx="393006" cy="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5" name="直接连接符 325"/>
          <p:cNvSpPr>
            <a:spLocks noChangeShapeType="1"/>
          </p:cNvSpPr>
          <p:nvPr/>
        </p:nvSpPr>
        <p:spPr bwMode="auto">
          <a:xfrm>
            <a:off x="2425537" y="3717094"/>
            <a:ext cx="2757040" cy="0"/>
          </a:xfrm>
          <a:prstGeom prst="line">
            <a:avLst/>
          </a:prstGeom>
          <a:noFill/>
          <a:ln w="9525" cap="flat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066" name="直接连接符 327"/>
          <p:cNvSpPr>
            <a:spLocks noChangeShapeType="1"/>
          </p:cNvSpPr>
          <p:nvPr/>
        </p:nvSpPr>
        <p:spPr bwMode="auto">
          <a:xfrm>
            <a:off x="2902544" y="3187587"/>
            <a:ext cx="0" cy="460506"/>
          </a:xfrm>
          <a:prstGeom prst="line">
            <a:avLst/>
          </a:prstGeom>
          <a:noFill/>
          <a:ln w="9525" cap="flat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067" name="Text Box 78"/>
          <p:cNvSpPr>
            <a:spLocks noChangeArrowheads="1"/>
          </p:cNvSpPr>
          <p:nvPr/>
        </p:nvSpPr>
        <p:spPr bwMode="auto">
          <a:xfrm>
            <a:off x="2923545" y="3246087"/>
            <a:ext cx="25650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45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公司常见的消防器材</a:t>
            </a:r>
            <a:endParaRPr lang="zh-CN" altLang="en-US" sz="264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068" name="椭圆 297"/>
          <p:cNvSpPr>
            <a:spLocks noChangeArrowheads="1"/>
          </p:cNvSpPr>
          <p:nvPr/>
        </p:nvSpPr>
        <p:spPr bwMode="auto">
          <a:xfrm>
            <a:off x="5182577" y="3181588"/>
            <a:ext cx="985514" cy="101101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5400000"/>
          </a:gradFill>
          <a:ln>
            <a:noFill/>
          </a:ln>
          <a:effectLst>
            <a:outerShdw dist="50800" dir="2400023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9" name="Text Box 80"/>
          <p:cNvSpPr>
            <a:spLocks noChangeArrowheads="1"/>
          </p:cNvSpPr>
          <p:nvPr/>
        </p:nvSpPr>
        <p:spPr bwMode="auto">
          <a:xfrm>
            <a:off x="5349079" y="3246088"/>
            <a:ext cx="888013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1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02</a:t>
            </a:r>
            <a:endParaRPr lang="en-US" altLang="zh-CN" sz="51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070" name="直接连接符 336"/>
          <p:cNvSpPr>
            <a:spLocks noChangeShapeType="1"/>
          </p:cNvSpPr>
          <p:nvPr/>
        </p:nvSpPr>
        <p:spPr bwMode="auto">
          <a:xfrm>
            <a:off x="2443538" y="4873612"/>
            <a:ext cx="3045045" cy="0"/>
          </a:xfrm>
          <a:prstGeom prst="line">
            <a:avLst/>
          </a:prstGeom>
          <a:noFill/>
          <a:ln w="9525" cap="flat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071" name="椭圆 297"/>
          <p:cNvSpPr>
            <a:spLocks noChangeArrowheads="1"/>
          </p:cNvSpPr>
          <p:nvPr/>
        </p:nvSpPr>
        <p:spPr bwMode="auto">
          <a:xfrm>
            <a:off x="5488581" y="4473105"/>
            <a:ext cx="718510" cy="702011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/>
          </a:gradFill>
          <a:ln>
            <a:noFill/>
          </a:ln>
          <a:effectLst>
            <a:outerShdw dist="50800" dir="2400023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72" name="组合 33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37" y="4470106"/>
            <a:ext cx="316504" cy="3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3" name="直接连接符 338"/>
          <p:cNvSpPr>
            <a:spLocks noChangeShapeType="1"/>
          </p:cNvSpPr>
          <p:nvPr/>
        </p:nvSpPr>
        <p:spPr bwMode="auto">
          <a:xfrm>
            <a:off x="2902544" y="4329104"/>
            <a:ext cx="0" cy="460507"/>
          </a:xfrm>
          <a:prstGeom prst="line">
            <a:avLst/>
          </a:prstGeom>
          <a:noFill/>
          <a:ln w="9525" cap="flat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074" name="Text Box 85"/>
          <p:cNvSpPr>
            <a:spLocks noChangeArrowheads="1"/>
          </p:cNvSpPr>
          <p:nvPr/>
        </p:nvSpPr>
        <p:spPr bwMode="auto">
          <a:xfrm>
            <a:off x="5553082" y="4396605"/>
            <a:ext cx="888013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1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03</a:t>
            </a:r>
            <a:endParaRPr lang="en-US" altLang="zh-CN" sz="51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075" name="Text Box 86"/>
          <p:cNvSpPr>
            <a:spLocks noChangeArrowheads="1"/>
          </p:cNvSpPr>
          <p:nvPr/>
        </p:nvSpPr>
        <p:spPr bwMode="auto">
          <a:xfrm>
            <a:off x="2971544" y="4396606"/>
            <a:ext cx="204003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45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灭火器的使用方法</a:t>
            </a:r>
            <a:endParaRPr lang="zh-CN" altLang="en-US" sz="264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076" name="椭圆 297"/>
          <p:cNvSpPr>
            <a:spLocks noChangeArrowheads="1"/>
          </p:cNvSpPr>
          <p:nvPr/>
        </p:nvSpPr>
        <p:spPr bwMode="auto">
          <a:xfrm>
            <a:off x="6508596" y="5050614"/>
            <a:ext cx="718510" cy="702011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761847"/>
              </a:gs>
            </a:gsLst>
            <a:lin ang="5400000"/>
          </a:gradFill>
          <a:ln>
            <a:noFill/>
          </a:ln>
          <a:effectLst>
            <a:outerShdw dist="50800" dir="2400023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7" name="Text Box 88"/>
          <p:cNvSpPr>
            <a:spLocks noChangeArrowheads="1"/>
          </p:cNvSpPr>
          <p:nvPr/>
        </p:nvSpPr>
        <p:spPr bwMode="auto">
          <a:xfrm>
            <a:off x="6573097" y="4947113"/>
            <a:ext cx="888013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1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04</a:t>
            </a:r>
            <a:endParaRPr lang="en-US" altLang="zh-CN" sz="51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pic>
        <p:nvPicPr>
          <p:cNvPr id="2078" name="组合 355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140" y="5011614"/>
            <a:ext cx="271505" cy="33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9" name="直接连接符 357"/>
          <p:cNvSpPr>
            <a:spLocks noChangeShapeType="1"/>
          </p:cNvSpPr>
          <p:nvPr/>
        </p:nvSpPr>
        <p:spPr bwMode="auto">
          <a:xfrm>
            <a:off x="9366139" y="4890112"/>
            <a:ext cx="0" cy="459007"/>
          </a:xfrm>
          <a:prstGeom prst="line">
            <a:avLst/>
          </a:prstGeom>
          <a:noFill/>
          <a:ln w="9525" cap="flat" algn="ctr">
            <a:solidFill>
              <a:srgbClr val="E1518F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080" name="Text Box 92"/>
          <p:cNvSpPr>
            <a:spLocks noChangeArrowheads="1"/>
          </p:cNvSpPr>
          <p:nvPr/>
        </p:nvSpPr>
        <p:spPr bwMode="auto">
          <a:xfrm>
            <a:off x="7336609" y="4921612"/>
            <a:ext cx="216603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45" b="1">
                <a:solidFill>
                  <a:srgbClr val="000000"/>
                </a:solidFill>
                <a:ea typeface="迷你简小标宋" pitchFamily="65" charset="-122"/>
              </a:rPr>
              <a:t>消火栓的使用方法</a:t>
            </a:r>
            <a:endParaRPr lang="zh-CN" altLang="en-US" sz="2645" b="1">
              <a:solidFill>
                <a:srgbClr val="000000"/>
              </a:solidFill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2086531" y="2287574"/>
            <a:ext cx="7630612" cy="2952044"/>
          </a:xfrm>
        </p:spPr>
        <p:txBody>
          <a:bodyPr>
            <a:normAutofit fontScale="87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b="1">
                <a:solidFill>
                  <a:srgbClr val="000000"/>
                </a:solidFill>
              </a:rPr>
              <a:t>使用时，不能直接用手抓住喇叭筒外壁或金属连接管，防止手被冻伤。</a:t>
            </a:r>
            <a:endParaRPr kumimoji="1" lang="zh-CN" altLang="en-US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b="1">
                <a:solidFill>
                  <a:srgbClr val="000000"/>
                </a:solidFill>
              </a:rPr>
              <a:t>在室外使用的，应选择上风方向喷射；</a:t>
            </a:r>
            <a:endParaRPr kumimoji="1" lang="zh-CN" altLang="en-US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b="1">
                <a:solidFill>
                  <a:srgbClr val="000000"/>
                </a:solidFill>
              </a:rPr>
              <a:t>在室内窄小空间使用的，灭火后操作者应迅速离开，以防窒息。</a:t>
            </a:r>
            <a:endParaRPr kumimoji="1" lang="zh-CN" altLang="en-US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kumimoji="1" lang="zh-CN" altLang="en-US" b="1">
              <a:solidFill>
                <a:srgbClr val="000000"/>
              </a:solidFill>
            </a:endParaRPr>
          </a:p>
        </p:txBody>
      </p:sp>
      <p:sp>
        <p:nvSpPr>
          <p:cNvPr id="2222" name="Text Box 4"/>
          <p:cNvSpPr>
            <a:spLocks noChangeArrowheads="1"/>
          </p:cNvSpPr>
          <p:nvPr/>
        </p:nvSpPr>
        <p:spPr bwMode="auto">
          <a:xfrm>
            <a:off x="2425536" y="924054"/>
            <a:ext cx="6736599" cy="39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025" b="1">
                <a:solidFill>
                  <a:srgbClr val="000000"/>
                </a:solidFill>
                <a:latin typeface="Verdana" panose="020B0604030504040204" pitchFamily="34" charset="0"/>
                <a:ea typeface="迷你简小标宋" pitchFamily="65" charset="-122"/>
              </a:rPr>
              <a:t>二氧化碳灭火器的注意事项</a:t>
            </a:r>
            <a:endParaRPr lang="zh-CN" altLang="en-US" sz="3025" b="1">
              <a:solidFill>
                <a:srgbClr val="000000"/>
              </a:solidFill>
              <a:latin typeface="Verdana" panose="020B0604030504040204" pitchFamily="34" charset="0"/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5" name="Picture 4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2"/>
          <a:stretch>
            <a:fillRect/>
          </a:stretch>
        </p:blipFill>
        <p:spPr bwMode="auto">
          <a:xfrm>
            <a:off x="1440021" y="723051"/>
            <a:ext cx="8640128" cy="503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8" name="Picture 4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40741" r="5121" b="33304"/>
          <a:stretch>
            <a:fillRect/>
          </a:stretch>
        </p:blipFill>
        <p:spPr bwMode="auto">
          <a:xfrm>
            <a:off x="1440021" y="2115071"/>
            <a:ext cx="8640128" cy="357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9" name="Rectangle 5"/>
          <p:cNvSpPr>
            <a:spLocks noChangeArrowheads="1"/>
          </p:cNvSpPr>
          <p:nvPr/>
        </p:nvSpPr>
        <p:spPr bwMode="auto">
          <a:xfrm>
            <a:off x="1872028" y="459047"/>
            <a:ext cx="7776115" cy="10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025" b="1">
                <a:solidFill>
                  <a:srgbClr val="000000"/>
                </a:solidFill>
                <a:ea typeface="迷你简小标宋" pitchFamily="65" charset="-122"/>
              </a:rPr>
              <a:t>推车式干粉灭火器使用方法</a:t>
            </a:r>
            <a:endParaRPr lang="zh-CN" altLang="en-US" sz="3025" b="1">
              <a:solidFill>
                <a:srgbClr val="000000"/>
              </a:solidFill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" name="Picture 4"/>
          <p:cNvPicPr preferRelativeResize="0"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6"/>
          <a:stretch>
            <a:fillRect/>
          </a:stretch>
        </p:blipFill>
        <p:spPr bwMode="auto">
          <a:xfrm>
            <a:off x="1440021" y="1554063"/>
            <a:ext cx="8640128" cy="447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3" name="Rectangle 5"/>
          <p:cNvSpPr>
            <a:spLocks noChangeArrowheads="1"/>
          </p:cNvSpPr>
          <p:nvPr/>
        </p:nvSpPr>
        <p:spPr bwMode="auto">
          <a:xfrm>
            <a:off x="1872028" y="459047"/>
            <a:ext cx="7776115" cy="10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025" b="1">
                <a:solidFill>
                  <a:srgbClr val="000000"/>
                </a:solidFill>
                <a:ea typeface="迷你简小标宋" pitchFamily="65" charset="-122"/>
              </a:rPr>
              <a:t>推车式干粉灭火器使用方法</a:t>
            </a:r>
            <a:endParaRPr lang="zh-CN" altLang="en-US" sz="3025" b="1">
              <a:solidFill>
                <a:srgbClr val="000000"/>
              </a:solidFill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Text Box 2"/>
          <p:cNvSpPr>
            <a:spLocks noChangeArrowheads="1"/>
          </p:cNvSpPr>
          <p:nvPr/>
        </p:nvSpPr>
        <p:spPr bwMode="auto">
          <a:xfrm>
            <a:off x="4467066" y="2899584"/>
            <a:ext cx="4354565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160" b="1">
                <a:solidFill>
                  <a:srgbClr val="000000"/>
                </a:solidFill>
                <a:ea typeface="迷你简小标宋" pitchFamily="65" charset="-122"/>
              </a:rPr>
              <a:t>消火栓的使用方法</a:t>
            </a:r>
            <a:endParaRPr lang="zh-CN" altLang="en-US" sz="4160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pic>
        <p:nvPicPr>
          <p:cNvPr id="2237" name="Picture 2" descr="J:\123\0919\PPT设计\站酷活动_PPT设计_花.gif"/>
          <p:cNvPicPr preferRelativeResize="0"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38" y="1728065"/>
            <a:ext cx="1890028" cy="252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8" name="Picture 4" descr="J:\123\0919\PPT设计\小鸟花瓣.gif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69" y="2884583"/>
            <a:ext cx="360005" cy="3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9" name="Picture 5" descr="J:\123\0919\PPT设计\一组小鸟.gif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07" y="3468091"/>
            <a:ext cx="1152017" cy="47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65" name="Picture 73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44" y="1063556"/>
            <a:ext cx="4800071" cy="464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9"/>
          <p:cNvSpPr>
            <a:spLocks noChangeArrowheads="1"/>
          </p:cNvSpPr>
          <p:nvPr/>
        </p:nvSpPr>
        <p:spPr bwMode="auto">
          <a:xfrm>
            <a:off x="8664130" y="2355076"/>
            <a:ext cx="1814027" cy="54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zh-CN" altLang="en-US" sz="2270" b="1">
              <a:solidFill>
                <a:srgbClr val="FF6600"/>
              </a:solidFill>
            </a:endParaRPr>
          </a:p>
        </p:txBody>
      </p:sp>
      <p:sp>
        <p:nvSpPr>
          <p:cNvPr id="4101" name="Rectangle 50"/>
          <p:cNvSpPr>
            <a:spLocks noChangeArrowheads="1"/>
          </p:cNvSpPr>
          <p:nvPr/>
        </p:nvSpPr>
        <p:spPr bwMode="auto">
          <a:xfrm>
            <a:off x="8482126" y="3172587"/>
            <a:ext cx="2448036" cy="5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2270" b="1">
                <a:solidFill>
                  <a:srgbClr val="FF6600"/>
                </a:solidFill>
              </a:rPr>
              <a:t> </a:t>
            </a:r>
            <a:endParaRPr lang="zh-CN" altLang="en-US" sz="2270" b="1">
              <a:solidFill>
                <a:srgbClr val="FF6600"/>
              </a:solidFill>
            </a:endParaRPr>
          </a:p>
        </p:txBody>
      </p:sp>
      <p:sp>
        <p:nvSpPr>
          <p:cNvPr id="4102" name="Rectangle 51"/>
          <p:cNvSpPr>
            <a:spLocks noChangeArrowheads="1"/>
          </p:cNvSpPr>
          <p:nvPr/>
        </p:nvSpPr>
        <p:spPr bwMode="auto">
          <a:xfrm>
            <a:off x="0" y="1675565"/>
            <a:ext cx="1768026" cy="5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2270" b="1">
              <a:solidFill>
                <a:srgbClr val="FF6600"/>
              </a:solidFill>
            </a:endParaRPr>
          </a:p>
        </p:txBody>
      </p:sp>
      <p:sp>
        <p:nvSpPr>
          <p:cNvPr id="4103" name="Rectangle 52"/>
          <p:cNvSpPr>
            <a:spLocks noChangeArrowheads="1"/>
          </p:cNvSpPr>
          <p:nvPr/>
        </p:nvSpPr>
        <p:spPr bwMode="auto">
          <a:xfrm>
            <a:off x="0" y="2491577"/>
            <a:ext cx="2448036" cy="5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2270" b="1">
              <a:solidFill>
                <a:srgbClr val="FF6600"/>
              </a:solidFill>
            </a:endParaRPr>
          </a:p>
        </p:txBody>
      </p:sp>
      <p:sp>
        <p:nvSpPr>
          <p:cNvPr id="4104" name="Rectangle 53"/>
          <p:cNvSpPr>
            <a:spLocks noChangeArrowheads="1"/>
          </p:cNvSpPr>
          <p:nvPr/>
        </p:nvSpPr>
        <p:spPr bwMode="auto">
          <a:xfrm>
            <a:off x="0" y="3376590"/>
            <a:ext cx="2674040" cy="5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2270" b="1">
              <a:solidFill>
                <a:srgbClr val="FF6600"/>
              </a:solidFill>
            </a:endParaRPr>
          </a:p>
        </p:txBody>
      </p:sp>
      <p:sp>
        <p:nvSpPr>
          <p:cNvPr id="4105" name="Rectangle 54"/>
          <p:cNvSpPr>
            <a:spLocks noChangeArrowheads="1"/>
          </p:cNvSpPr>
          <p:nvPr/>
        </p:nvSpPr>
        <p:spPr bwMode="auto">
          <a:xfrm>
            <a:off x="1" y="4329105"/>
            <a:ext cx="1860027" cy="54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2270" b="1">
              <a:solidFill>
                <a:srgbClr val="FF6600"/>
              </a:solidFill>
            </a:endParaRPr>
          </a:p>
        </p:txBody>
      </p:sp>
      <p:sp>
        <p:nvSpPr>
          <p:cNvPr id="33853" name="AutoShape 61"/>
          <p:cNvSpPr>
            <a:spLocks noChangeArrowheads="1"/>
          </p:cNvSpPr>
          <p:nvPr/>
        </p:nvSpPr>
        <p:spPr bwMode="auto">
          <a:xfrm>
            <a:off x="8436125" y="1456561"/>
            <a:ext cx="2540037" cy="330755"/>
          </a:xfrm>
          <a:prstGeom prst="wedgeRectCallout">
            <a:avLst>
              <a:gd name="adj1" fmla="val -111889"/>
              <a:gd name="adj2" fmla="val 9279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手动报警器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54" name="AutoShape 62"/>
          <p:cNvSpPr>
            <a:spLocks noChangeArrowheads="1"/>
          </p:cNvSpPr>
          <p:nvPr/>
        </p:nvSpPr>
        <p:spPr bwMode="auto">
          <a:xfrm>
            <a:off x="8482127" y="2132322"/>
            <a:ext cx="2540037" cy="339006"/>
          </a:xfrm>
          <a:prstGeom prst="wedgeRectCallout">
            <a:avLst>
              <a:gd name="adj1" fmla="val -100945"/>
              <a:gd name="adj2" fmla="val 8137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大枪头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55" name="AutoShape 63"/>
          <p:cNvSpPr>
            <a:spLocks noChangeArrowheads="1"/>
          </p:cNvSpPr>
          <p:nvPr/>
        </p:nvSpPr>
        <p:spPr bwMode="auto">
          <a:xfrm>
            <a:off x="8482127" y="3036085"/>
            <a:ext cx="2540037" cy="373505"/>
          </a:xfrm>
          <a:prstGeom prst="wedgeRectCallout">
            <a:avLst>
              <a:gd name="adj1" fmla="val -175197"/>
              <a:gd name="adj2" fmla="val 27157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水带接头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56" name="AutoShape 64"/>
          <p:cNvSpPr>
            <a:spLocks noChangeArrowheads="1"/>
          </p:cNvSpPr>
          <p:nvPr/>
        </p:nvSpPr>
        <p:spPr bwMode="auto">
          <a:xfrm>
            <a:off x="8482127" y="3784596"/>
            <a:ext cx="2540037" cy="306005"/>
          </a:xfrm>
          <a:prstGeom prst="wedgeRectCallout">
            <a:avLst>
              <a:gd name="adj1" fmla="val -123306"/>
              <a:gd name="adj2" fmla="val 119361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水带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57" name="AutoShape 65"/>
          <p:cNvSpPr>
            <a:spLocks noChangeArrowheads="1"/>
          </p:cNvSpPr>
          <p:nvPr/>
        </p:nvSpPr>
        <p:spPr bwMode="auto">
          <a:xfrm>
            <a:off x="8482127" y="4592359"/>
            <a:ext cx="2540037" cy="281255"/>
          </a:xfrm>
          <a:prstGeom prst="wedgeRectCallout">
            <a:avLst>
              <a:gd name="adj1" fmla="val -184958"/>
              <a:gd name="adj2" fmla="val -4656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管道接头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11" name="Rectangle 66"/>
          <p:cNvSpPr>
            <a:spLocks noChangeArrowheads="1"/>
          </p:cNvSpPr>
          <p:nvPr/>
        </p:nvSpPr>
        <p:spPr bwMode="auto">
          <a:xfrm>
            <a:off x="408008" y="2422576"/>
            <a:ext cx="1814027" cy="5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zh-CN" altLang="en-US" sz="2270" b="1">
              <a:solidFill>
                <a:srgbClr val="FF6600"/>
              </a:solidFill>
            </a:endParaRPr>
          </a:p>
        </p:txBody>
      </p:sp>
      <p:sp>
        <p:nvSpPr>
          <p:cNvPr id="4112" name="Rectangle 67"/>
          <p:cNvSpPr>
            <a:spLocks noChangeArrowheads="1"/>
          </p:cNvSpPr>
          <p:nvPr/>
        </p:nvSpPr>
        <p:spPr bwMode="auto">
          <a:xfrm>
            <a:off x="226004" y="3240088"/>
            <a:ext cx="2448036" cy="54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2270" b="1">
                <a:solidFill>
                  <a:srgbClr val="FF6600"/>
                </a:solidFill>
              </a:rPr>
              <a:t> </a:t>
            </a:r>
            <a:endParaRPr lang="zh-CN" altLang="en-US" sz="2270" b="1">
              <a:solidFill>
                <a:srgbClr val="FF6600"/>
              </a:solidFill>
            </a:endParaRPr>
          </a:p>
        </p:txBody>
      </p:sp>
      <p:sp>
        <p:nvSpPr>
          <p:cNvPr id="33860" name="AutoShape 68"/>
          <p:cNvSpPr>
            <a:spLocks noChangeArrowheads="1"/>
          </p:cNvSpPr>
          <p:nvPr/>
        </p:nvSpPr>
        <p:spPr bwMode="auto">
          <a:xfrm>
            <a:off x="-290" y="1443397"/>
            <a:ext cx="2540037" cy="325504"/>
          </a:xfrm>
          <a:prstGeom prst="wedgeRectCallout">
            <a:avLst>
              <a:gd name="adj1" fmla="val 125593"/>
              <a:gd name="adj2" fmla="val 4534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小枪头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61" name="AutoShape 69"/>
          <p:cNvSpPr>
            <a:spLocks noChangeArrowheads="1"/>
          </p:cNvSpPr>
          <p:nvPr/>
        </p:nvSpPr>
        <p:spPr bwMode="auto">
          <a:xfrm>
            <a:off x="34001" y="2147699"/>
            <a:ext cx="2540037" cy="308255"/>
          </a:xfrm>
          <a:prstGeom prst="wedgeRectCallout">
            <a:avLst>
              <a:gd name="adj1" fmla="val 124250"/>
              <a:gd name="adj2" fmla="val 2990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消火栓卷盘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62" name="AutoShape 70"/>
          <p:cNvSpPr>
            <a:spLocks noChangeArrowheads="1"/>
          </p:cNvSpPr>
          <p:nvPr/>
        </p:nvSpPr>
        <p:spPr bwMode="auto">
          <a:xfrm>
            <a:off x="34001" y="3028585"/>
            <a:ext cx="2540037" cy="358943"/>
          </a:xfrm>
          <a:prstGeom prst="wedgeRectCallout">
            <a:avLst>
              <a:gd name="adj1" fmla="val 119415"/>
              <a:gd name="adj2" fmla="val 2350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阀门开关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63" name="AutoShape 71"/>
          <p:cNvSpPr>
            <a:spLocks noChangeArrowheads="1"/>
          </p:cNvSpPr>
          <p:nvPr/>
        </p:nvSpPr>
        <p:spPr bwMode="auto">
          <a:xfrm>
            <a:off x="45001" y="3784596"/>
            <a:ext cx="2529036" cy="306005"/>
          </a:xfrm>
          <a:prstGeom prst="wedgeRectCallout">
            <a:avLst>
              <a:gd name="adj1" fmla="val 112676"/>
              <a:gd name="adj2" fmla="val 7720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卷盘开关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64" name="AutoShape 72"/>
          <p:cNvSpPr>
            <a:spLocks noChangeArrowheads="1"/>
          </p:cNvSpPr>
          <p:nvPr/>
        </p:nvSpPr>
        <p:spPr bwMode="auto">
          <a:xfrm>
            <a:off x="67001" y="4600608"/>
            <a:ext cx="2540037" cy="306005"/>
          </a:xfrm>
          <a:prstGeom prst="wedgeRectCallout">
            <a:avLst>
              <a:gd name="adj1" fmla="val 111891"/>
              <a:gd name="adj2" fmla="val 18112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主水管道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3" grpId="0" bldLvl="0" animBg="1"/>
      <p:bldP spid="33854" grpId="0" bldLvl="0" animBg="1"/>
      <p:bldP spid="33855" grpId="0" bldLvl="0" animBg="1"/>
      <p:bldP spid="33856" grpId="0" bldLvl="0" animBg="1"/>
      <p:bldP spid="33857" grpId="0" bldLvl="0" animBg="1"/>
      <p:bldP spid="33860" grpId="0" bldLvl="0" animBg="1"/>
      <p:bldP spid="33861" grpId="0" bldLvl="0" animBg="1"/>
      <p:bldP spid="33862" grpId="0" bldLvl="0" animBg="1"/>
      <p:bldP spid="33863" grpId="0" bldLvl="0" animBg="1"/>
      <p:bldP spid="3386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9" name="Picture 9" descr="图片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9" y="1675565"/>
            <a:ext cx="7200106" cy="40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8112120" y="3369092"/>
            <a:ext cx="2994046" cy="331504"/>
          </a:xfrm>
          <a:prstGeom prst="wedgeRectCallout">
            <a:avLst>
              <a:gd name="adj1" fmla="val -102370"/>
              <a:gd name="adj2" fmla="val 91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发现火情后，打开消火栓的门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12" name="Picture 24" descr="图片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9" y="1222140"/>
            <a:ext cx="5400080" cy="475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6668099" y="315045"/>
            <a:ext cx="2358036" cy="54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zh-CN" altLang="en-US" sz="2645" b="1">
              <a:solidFill>
                <a:srgbClr val="FF6600"/>
              </a:solidFill>
            </a:endParaRPr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6032089" y="1402560"/>
            <a:ext cx="5172076" cy="33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 sz="2645" b="1">
              <a:solidFill>
                <a:srgbClr val="FF6600"/>
              </a:solidFill>
            </a:endParaRPr>
          </a:p>
        </p:txBody>
      </p:sp>
      <p:sp>
        <p:nvSpPr>
          <p:cNvPr id="63507" name="AutoShape 19"/>
          <p:cNvSpPr>
            <a:spLocks noChangeArrowheads="1"/>
          </p:cNvSpPr>
          <p:nvPr/>
        </p:nvSpPr>
        <p:spPr bwMode="auto">
          <a:xfrm>
            <a:off x="6486096" y="2097586"/>
            <a:ext cx="4082060" cy="946193"/>
          </a:xfrm>
          <a:prstGeom prst="wedgeRectCallout">
            <a:avLst>
              <a:gd name="adj1" fmla="val -107813"/>
              <a:gd name="adj2" fmla="val 3734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立即按下手动报</a:t>
            </a:r>
            <a:b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警器以便消防控制中心开启消防泵，给消火栓打压送水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3" name="Picture 17" descr="图片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4" y="1151811"/>
            <a:ext cx="5400080" cy="48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5670084" y="2083573"/>
            <a:ext cx="4898072" cy="23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zh-CN" altLang="en-US" sz="2645" b="1">
              <a:solidFill>
                <a:srgbClr val="FF6600"/>
              </a:solidFill>
            </a:endParaRP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6304094" y="2379075"/>
            <a:ext cx="4082061" cy="417006"/>
          </a:xfrm>
          <a:prstGeom prst="wedgeRectCallout">
            <a:avLst>
              <a:gd name="adj1" fmla="val -90405"/>
              <a:gd name="adj2" fmla="val 24025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一只手拿大枪头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6622864" y="4271365"/>
            <a:ext cx="4082061" cy="456006"/>
          </a:xfrm>
          <a:prstGeom prst="wedgeRectCallout">
            <a:avLst>
              <a:gd name="adj1" fmla="val -160440"/>
              <a:gd name="adj2" fmla="val -3009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另一只手拿出水带，将水带甩出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bldLvl="0" animBg="1"/>
      <p:bldP spid="6555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7" name="Picture 19" descr="图片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" y="1198558"/>
            <a:ext cx="5400080" cy="440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6940102" y="1510564"/>
            <a:ext cx="3992059" cy="326767"/>
          </a:xfrm>
          <a:prstGeom prst="wedgeRectCallout">
            <a:avLst>
              <a:gd name="adj1" fmla="val -102357"/>
              <a:gd name="adj2" fmla="val -12510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将水带头冲向火源方向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6940097" y="2053506"/>
            <a:ext cx="3992059" cy="383528"/>
          </a:xfrm>
          <a:prstGeom prst="wedgeRectCallout">
            <a:avLst>
              <a:gd name="adj1" fmla="val -119141"/>
              <a:gd name="adj2" fmla="val -12379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食指和大拇指紧捏住上面的水带接头处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340" name="AutoShape 12"/>
          <p:cNvSpPr>
            <a:spLocks noChangeArrowheads="1"/>
          </p:cNvSpPr>
          <p:nvPr/>
        </p:nvSpPr>
        <p:spPr bwMode="auto">
          <a:xfrm>
            <a:off x="6940102" y="2702331"/>
            <a:ext cx="3992059" cy="352504"/>
          </a:xfrm>
          <a:prstGeom prst="wedgeRectCallout">
            <a:avLst>
              <a:gd name="adj1" fmla="val -125260"/>
              <a:gd name="adj2" fmla="val -14254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中指捏在第二个接头下方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6940098" y="3400839"/>
            <a:ext cx="3992059" cy="374255"/>
          </a:xfrm>
          <a:prstGeom prst="wedgeRectCallout">
            <a:avLst>
              <a:gd name="adj1" fmla="val -128988"/>
              <a:gd name="adj2" fmla="val -25956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无名指和小指捏在水带折起的地方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343" name="AutoShape 15"/>
          <p:cNvSpPr>
            <a:spLocks noChangeArrowheads="1"/>
          </p:cNvSpPr>
          <p:nvPr/>
        </p:nvSpPr>
        <p:spPr bwMode="auto">
          <a:xfrm>
            <a:off x="6940099" y="3985085"/>
            <a:ext cx="3992059" cy="605015"/>
          </a:xfrm>
          <a:prstGeom prst="wedgeRectCallout">
            <a:avLst>
              <a:gd name="adj1" fmla="val -128404"/>
              <a:gd name="adj2" fmla="val -12980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用力将甩水带甩出的同时，无名指和小指松开，中指和食指紧捏住水带接头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344" name="AutoShape 16"/>
          <p:cNvSpPr>
            <a:spLocks noChangeArrowheads="1"/>
          </p:cNvSpPr>
          <p:nvPr/>
        </p:nvSpPr>
        <p:spPr bwMode="auto">
          <a:xfrm>
            <a:off x="6940102" y="4946364"/>
            <a:ext cx="3992059" cy="848758"/>
          </a:xfrm>
          <a:prstGeom prst="wedgeRectCallout">
            <a:avLst>
              <a:gd name="adj1" fmla="val -136146"/>
              <a:gd name="adj2" fmla="val -15098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水带甩出后，食指和大拇指捏住上面的水带接头，跑向前方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 bldLvl="0" animBg="1"/>
      <p:bldP spid="99338" grpId="0" bldLvl="0" animBg="1"/>
      <p:bldP spid="99340" grpId="0" bldLvl="0" animBg="1"/>
      <p:bldP spid="99341" grpId="0" bldLvl="0" animBg="1"/>
      <p:bldP spid="99343" grpId="0" bldLvl="0" animBg="1"/>
      <p:bldP spid="9934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083" name="Picture 2" descr="J:\123\0919\PPT设计\站酷活动_PPT设计_花.gif"/>
          <p:cNvPicPr preferRelativeResize="0"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37" y="1728065"/>
            <a:ext cx="1890028" cy="252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4" descr="J:\123\0919\PPT设计\小鸟花瓣.gif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69" y="2884583"/>
            <a:ext cx="360005" cy="3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5" descr="J:\123\0919\PPT设计\一组小鸟.gif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10" y="3468091"/>
            <a:ext cx="1152017" cy="47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6" name="Text Box 8">
            <a:hlinkClick r:id="rId4"/>
          </p:cNvPr>
          <p:cNvSpPr>
            <a:spLocks noChangeArrowheads="1"/>
          </p:cNvSpPr>
          <p:nvPr/>
        </p:nvSpPr>
        <p:spPr bwMode="auto">
          <a:xfrm>
            <a:off x="4330565" y="2884583"/>
            <a:ext cx="4477565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160" b="1">
                <a:solidFill>
                  <a:srgbClr val="000000"/>
                </a:solidFill>
                <a:ea typeface="迷你简小标宋" pitchFamily="65" charset="-122"/>
              </a:rPr>
              <a:t>防火灭火常识</a:t>
            </a:r>
            <a:endParaRPr lang="zh-CN" altLang="en-US" sz="4160" b="1">
              <a:solidFill>
                <a:srgbClr val="000000"/>
              </a:solidFill>
              <a:ea typeface="迷你简小标宋" pitchFamily="65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73" name="Picture 21" descr="图片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4" y="1080057"/>
            <a:ext cx="5400080" cy="47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7"/>
          <p:cNvSpPr>
            <a:spLocks noChangeArrowheads="1"/>
          </p:cNvSpPr>
          <p:nvPr/>
        </p:nvSpPr>
        <p:spPr bwMode="auto">
          <a:xfrm>
            <a:off x="5942089" y="2016071"/>
            <a:ext cx="4808071" cy="272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160" b="1">
                <a:solidFill>
                  <a:srgbClr val="FF6600"/>
                </a:solidFill>
              </a:rPr>
              <a:t> </a:t>
            </a:r>
            <a:endParaRPr lang="zh-CN" altLang="en-US" sz="2645" b="1">
              <a:solidFill>
                <a:srgbClr val="FF6600"/>
              </a:solidFill>
            </a:endParaRPr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6916102" y="3085488"/>
            <a:ext cx="3992059" cy="744010"/>
          </a:xfrm>
          <a:prstGeom prst="wedgeRectCallout">
            <a:avLst>
              <a:gd name="adj1" fmla="val -139254"/>
              <a:gd name="adj2" fmla="val 9576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向火源方向甩出水带后一人手持水带一头迅速向前奔跑，另一人协助铺平水带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0" name="Picture 10" descr="图片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4" y="1080057"/>
            <a:ext cx="5400080" cy="477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214094" y="1879568"/>
            <a:ext cx="4626067" cy="223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zh-CN" sz="2645" b="1">
              <a:solidFill>
                <a:srgbClr val="FF6600"/>
              </a:solidFill>
            </a:endParaRP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6758101" y="2808081"/>
            <a:ext cx="3722262" cy="457252"/>
          </a:xfrm>
          <a:prstGeom prst="wedgeRectCallout">
            <a:avLst>
              <a:gd name="adj1" fmla="val -142563"/>
              <a:gd name="adj2" fmla="val 34762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水带一头接好大枪头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5" name="Picture 13" descr="图片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6" y="1200682"/>
            <a:ext cx="5209323" cy="465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5670086" y="2151072"/>
            <a:ext cx="5260078" cy="238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160" b="1">
                <a:solidFill>
                  <a:srgbClr val="FF6600"/>
                </a:solidFill>
              </a:rPr>
              <a:t> </a:t>
            </a:r>
            <a:endParaRPr lang="zh-CN" altLang="en-US" sz="2645" b="1">
              <a:solidFill>
                <a:srgbClr val="FF6600"/>
              </a:solidFill>
            </a:endParaRP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6758101" y="2559079"/>
            <a:ext cx="3992059" cy="436506"/>
          </a:xfrm>
          <a:prstGeom prst="wedgeRectCallout">
            <a:avLst>
              <a:gd name="adj1" fmla="val -133718"/>
              <a:gd name="adj2" fmla="val 33757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将水带另一接头接到出水口阀门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2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9" name="Picture 25" descr="图片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3" y="1155798"/>
            <a:ext cx="5242986" cy="465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3310050" y="2676079"/>
            <a:ext cx="924014" cy="759012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985"/>
          </a:p>
        </p:txBody>
      </p:sp>
      <p:sp>
        <p:nvSpPr>
          <p:cNvPr id="88084" name="AutoShape 20"/>
          <p:cNvSpPr>
            <a:spLocks noChangeArrowheads="1"/>
          </p:cNvSpPr>
          <p:nvPr/>
        </p:nvSpPr>
        <p:spPr bwMode="auto">
          <a:xfrm flipH="1" flipV="1">
            <a:off x="4308062" y="2676080"/>
            <a:ext cx="726012" cy="700512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985"/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7336108" y="1879570"/>
            <a:ext cx="3517819" cy="340504"/>
          </a:xfrm>
          <a:prstGeom prst="wedgeRectCallout">
            <a:avLst>
              <a:gd name="adj1" fmla="val -135690"/>
              <a:gd name="adj2" fmla="val 51337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逆时针拧开出水阀门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 bldLvl="0" animBg="1"/>
      <p:bldP spid="88084" grpId="0" bldLvl="0" animBg="1"/>
      <p:bldP spid="8808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7" name="Picture 9" descr="图片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0" y="1471562"/>
            <a:ext cx="6953245" cy="40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032089" y="2355075"/>
            <a:ext cx="4990074" cy="108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zh-CN" altLang="en-US" sz="2645" b="1">
              <a:solidFill>
                <a:srgbClr val="FF6600"/>
              </a:solidFill>
            </a:endParaRP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7398111" y="2355075"/>
            <a:ext cx="3413893" cy="405755"/>
          </a:xfrm>
          <a:prstGeom prst="wedgeRectCallout">
            <a:avLst>
              <a:gd name="adj1" fmla="val -214097"/>
              <a:gd name="adj2" fmla="val 25501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水压较大</a:t>
            </a:r>
            <a:r>
              <a:rPr lang="en-US" altLang="zh-CN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人握紧水枪头扑灭火源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图片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5" y="1133355"/>
            <a:ext cx="5400080" cy="47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850088" y="1471562"/>
            <a:ext cx="5172076" cy="36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altLang="zh-CN" sz="2270" b="1">
              <a:solidFill>
                <a:srgbClr val="FF6600"/>
              </a:solidFill>
            </a:endParaRPr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6486096" y="2148070"/>
            <a:ext cx="4082060" cy="404256"/>
          </a:xfrm>
          <a:prstGeom prst="wedgeRectCallout">
            <a:avLst>
              <a:gd name="adj1" fmla="val -133588"/>
              <a:gd name="adj2" fmla="val 5285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当遇到火势较小时，将水盘打开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8" name="Picture 8" descr="图片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4" y="1200681"/>
            <a:ext cx="5400080" cy="455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6618098" y="2770583"/>
            <a:ext cx="4082060" cy="707950"/>
          </a:xfrm>
          <a:prstGeom prst="wedgeRectCallout">
            <a:avLst>
              <a:gd name="adj1" fmla="val -120721"/>
              <a:gd name="adj2" fmla="val 26508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从消火栓中拿出小枪头，打开水阀开关扑救火灾</a:t>
            </a:r>
            <a:endParaRPr lang="zh-CN" altLang="en-US" sz="17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010" y="1738567"/>
            <a:ext cx="10368153" cy="775511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zh-CN" altLang="en-US" sz="1700" b="1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一、打开消火栓门，按下内部火警按钮（按钮是报警和启动消防泵的）。 </a:t>
            </a:r>
            <a:endParaRPr lang="zh-CN" altLang="en-US" sz="1700" b="1" dirty="0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590009" y="2695581"/>
            <a:ext cx="10368153" cy="77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45" indent="-360045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sz="1700" b="1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二、一人接好枪头和水带奔向起火点。</a:t>
            </a:r>
            <a:endParaRPr lang="zh-CN" altLang="en-US" sz="1700" b="1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590009" y="3444091"/>
            <a:ext cx="10368153" cy="7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45" indent="-360045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sz="1700" b="1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三、另一人接好水带和阀门口。</a:t>
            </a:r>
            <a:endParaRPr lang="zh-CN" altLang="en-US" sz="1700" b="1">
              <a:solidFill>
                <a:srgbClr val="FF66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590009" y="4464106"/>
            <a:ext cx="10368153" cy="7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0045" indent="-360045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sz="1700" b="1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四、逆时针打开阀门水喷出即可</a:t>
            </a:r>
            <a:r>
              <a:rPr lang="zh-CN" altLang="en-US" sz="170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101383" grpId="0"/>
      <p:bldP spid="101384" grpId="0"/>
      <p:bldP spid="10138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1872028" y="526548"/>
            <a:ext cx="7776115" cy="1080016"/>
          </a:xfrm>
        </p:spPr>
        <p:txBody>
          <a:bodyPr/>
          <a:lstStyle/>
          <a:p>
            <a:r>
              <a:rPr lang="en-US" altLang="zh-CN" b="1">
                <a:solidFill>
                  <a:srgbClr val="000000"/>
                </a:solidFill>
                <a:ea typeface="迷你简小标宋" pitchFamily="65" charset="-122"/>
              </a:rPr>
              <a:t>     </a:t>
            </a:r>
            <a:r>
              <a:rPr lang="zh-CN" altLang="en-US" b="1">
                <a:solidFill>
                  <a:srgbClr val="000000"/>
                </a:solidFill>
                <a:ea typeface="迷你简小标宋" pitchFamily="65" charset="-122"/>
              </a:rPr>
              <a:t>消火栓的注意事项</a:t>
            </a:r>
            <a:endParaRPr lang="zh-CN" altLang="en-US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sp>
        <p:nvSpPr>
          <p:cNvPr id="2248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2052030" y="2355075"/>
            <a:ext cx="7450611" cy="1633524"/>
          </a:xfrm>
        </p:spPr>
        <p:txBody>
          <a:bodyPr>
            <a:normAutofit fontScale="65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(1)  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当开启水阀时，水带将产生较大的力，应防止水带滑落伤人；</a:t>
            </a:r>
            <a:endParaRPr lang="zh-CN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(2)  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当水带注满水后，应防止重物压水带防止水带瀑裂；</a:t>
            </a:r>
            <a:endParaRPr lang="zh-CN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(3)  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在铺开水带时，应防止水带打结；</a:t>
            </a:r>
            <a:endParaRPr lang="zh-CN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(4)  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使用后的水带应及时晒干及卷好放入消火栓箱内。</a:t>
            </a:r>
            <a:endParaRPr lang="zh-CN" altLang="en-US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pic>
        <p:nvPicPr>
          <p:cNvPr id="2249" name="Picture 7"/>
          <p:cNvPicPr preferRelativeResize="0">
            <a:picLocks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13" y="2721687"/>
            <a:ext cx="3600053" cy="293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" y="793"/>
            <a:ext cx="12193647" cy="6860642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7611343" y="2277666"/>
            <a:ext cx="3939534" cy="123110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p>
            <a:pPr algn="r"/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altLang="en-US" sz="7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5327222" y="3605001"/>
            <a:ext cx="60289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5"/>
            </p:custDataLst>
          </p:nvPr>
        </p:nvSpPr>
        <p:spPr>
          <a:xfrm>
            <a:off x="11101534" y="3797067"/>
            <a:ext cx="369570" cy="61277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p>
            <a:pPr algn="r"/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9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4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2260535" y="1708565"/>
            <a:ext cx="7105604" cy="4150561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55000"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燃烧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是可燃物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与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氧化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剂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作用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发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生的放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热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反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应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，通常伴有火焰、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发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光或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发烟现象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。</a:t>
            </a:r>
            <a:endParaRPr lang="zh-TW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燃烧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的必要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条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件：</a:t>
            </a:r>
            <a:endParaRPr lang="zh-TW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135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燃烧的充分条件：</a:t>
            </a:r>
            <a:endParaRPr lang="zh-CN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    （</a:t>
            </a:r>
            <a:r>
              <a:rPr lang="en-US" altLang="zh-CN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1</a:t>
            </a:r>
            <a:r>
              <a:rPr lang="zh-CN" altLang="en-US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）一定的可燃物浓度；              （</a:t>
            </a:r>
            <a:r>
              <a:rPr lang="en-US" altLang="zh-CN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2</a:t>
            </a:r>
            <a:r>
              <a:rPr lang="zh-CN" altLang="en-US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）一定的氧气含量；</a:t>
            </a:r>
            <a:endParaRPr lang="zh-CN" altLang="en-US" sz="151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    （</a:t>
            </a:r>
            <a:r>
              <a:rPr lang="en-US" altLang="zh-CN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3</a:t>
            </a:r>
            <a:r>
              <a:rPr lang="zh-CN" altLang="en-US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）一定的点火能量；                  （</a:t>
            </a:r>
            <a:r>
              <a:rPr lang="en-US" altLang="zh-CN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4</a:t>
            </a:r>
            <a:r>
              <a:rPr lang="zh-CN" altLang="en-US" sz="151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）未受抑制的链式反应。</a:t>
            </a:r>
            <a:r>
              <a:rPr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</a:t>
            </a:r>
            <a:endParaRPr lang="zh-TW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090" name="Rectangle 3"/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>
                <a:solidFill>
                  <a:srgbClr val="000000"/>
                </a:solidFill>
                <a:ea typeface="迷你简小标宋" pitchFamily="65" charset="-122"/>
              </a:rPr>
              <a:t>        </a:t>
            </a:r>
            <a:r>
              <a:rPr lang="zh-TW" altLang="en-US" b="1">
                <a:solidFill>
                  <a:srgbClr val="000000"/>
                </a:solidFill>
                <a:ea typeface="迷你简小标宋" pitchFamily="65" charset="-122"/>
              </a:rPr>
              <a:t>一、</a:t>
            </a:r>
            <a:r>
              <a:rPr lang="zh-CN" altLang="en-US" b="1">
                <a:solidFill>
                  <a:srgbClr val="000000"/>
                </a:solidFill>
                <a:ea typeface="迷你简小标宋" pitchFamily="65" charset="-122"/>
              </a:rPr>
              <a:t>燃烧的本质</a:t>
            </a:r>
            <a:r>
              <a:rPr lang="zh-TW" altLang="en-US" b="1">
                <a:solidFill>
                  <a:srgbClr val="000000"/>
                </a:solidFill>
                <a:ea typeface="迷你简小标宋" pitchFamily="65" charset="-122"/>
              </a:rPr>
              <a:t>、</a:t>
            </a:r>
            <a:r>
              <a:rPr lang="zh-CN" altLang="en-US" b="1">
                <a:solidFill>
                  <a:srgbClr val="000000"/>
                </a:solidFill>
                <a:ea typeface="迷你简小标宋" pitchFamily="65" charset="-122"/>
              </a:rPr>
              <a:t>条件和类型</a:t>
            </a:r>
            <a:endParaRPr lang="zh-CN" altLang="en-US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sp>
        <p:nvSpPr>
          <p:cNvPr id="2091" name="Line 4"/>
          <p:cNvSpPr>
            <a:spLocks noChangeShapeType="1"/>
          </p:cNvSpPr>
          <p:nvPr/>
        </p:nvSpPr>
        <p:spPr bwMode="auto">
          <a:xfrm>
            <a:off x="8142121" y="3580593"/>
            <a:ext cx="0" cy="0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092" name="Line 5"/>
          <p:cNvSpPr>
            <a:spLocks noChangeShapeType="1"/>
          </p:cNvSpPr>
          <p:nvPr/>
        </p:nvSpPr>
        <p:spPr bwMode="auto">
          <a:xfrm>
            <a:off x="8142121" y="3580593"/>
            <a:ext cx="0" cy="0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093" name="AutoShape 7"/>
          <p:cNvSpPr>
            <a:spLocks noChangeArrowheads="1"/>
          </p:cNvSpPr>
          <p:nvPr/>
        </p:nvSpPr>
        <p:spPr bwMode="auto">
          <a:xfrm>
            <a:off x="5623584" y="3444091"/>
            <a:ext cx="1156517" cy="74851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38100" cap="flat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/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645">
              <a:solidFill>
                <a:srgbClr val="000000"/>
              </a:solidFill>
            </a:endParaRPr>
          </a:p>
        </p:txBody>
      </p:sp>
      <p:sp>
        <p:nvSpPr>
          <p:cNvPr id="2094" name="Rectangle 8"/>
          <p:cNvSpPr>
            <a:spLocks noChangeArrowheads="1"/>
          </p:cNvSpPr>
          <p:nvPr/>
        </p:nvSpPr>
        <p:spPr bwMode="auto">
          <a:xfrm>
            <a:off x="5827587" y="3036084"/>
            <a:ext cx="817511" cy="40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TW" altLang="en-US" sz="1700" b="1">
                <a:solidFill>
                  <a:srgbClr val="000000"/>
                </a:solidFill>
                <a:latin typeface="Arial" panose="020B0604020202020204" pitchFamily="34" charset="0"/>
                <a:ea typeface="迷你简小标宋" pitchFamily="65" charset="-122"/>
              </a:rPr>
              <a:t>可燃物</a:t>
            </a:r>
            <a:endParaRPr kumimoji="1" lang="zh-TW" altLang="en-US" sz="1700" b="1">
              <a:solidFill>
                <a:srgbClr val="000000"/>
              </a:solidFill>
              <a:latin typeface="Arial" panose="020B0604020202020204" pitchFamily="34" charset="0"/>
              <a:ea typeface="迷你简小标宋" pitchFamily="65" charset="-122"/>
            </a:endParaRPr>
          </a:p>
        </p:txBody>
      </p:sp>
      <p:sp>
        <p:nvSpPr>
          <p:cNvPr id="2095" name="Rectangle 9"/>
          <p:cNvSpPr>
            <a:spLocks noChangeArrowheads="1"/>
          </p:cNvSpPr>
          <p:nvPr/>
        </p:nvSpPr>
        <p:spPr bwMode="auto">
          <a:xfrm>
            <a:off x="6847602" y="3988599"/>
            <a:ext cx="1566024" cy="40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氧化剂</a:t>
            </a:r>
            <a:r>
              <a:rPr kumimoji="1" lang="en-US" altLang="zh-TW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(</a:t>
            </a:r>
            <a:r>
              <a:rPr kumimoji="1" lang="zh-TW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助燃物</a:t>
            </a:r>
            <a:r>
              <a:rPr kumimoji="1" lang="en-US" altLang="zh-TW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)</a:t>
            </a:r>
            <a:endParaRPr kumimoji="1" lang="en-US" altLang="zh-TW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096" name="Rectangle 10"/>
          <p:cNvSpPr>
            <a:spLocks noChangeArrowheads="1"/>
          </p:cNvSpPr>
          <p:nvPr/>
        </p:nvSpPr>
        <p:spPr bwMode="auto">
          <a:xfrm>
            <a:off x="4195562" y="3988599"/>
            <a:ext cx="1362021" cy="40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温度</a:t>
            </a:r>
            <a:r>
              <a:rPr kumimoji="1" lang="en-US" altLang="zh-TW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(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点</a:t>
            </a:r>
            <a:r>
              <a:rPr kumimoji="1" lang="zh-TW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火源</a:t>
            </a:r>
            <a:r>
              <a:rPr kumimoji="1" lang="en-US" altLang="zh-TW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)</a:t>
            </a:r>
            <a:endParaRPr kumimoji="1" lang="en-US" altLang="zh-TW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9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6" dur="10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3" dur="1000"/>
                                        <p:tgtEl>
                                          <p:spTgt spid="2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0" dur="1000"/>
                                        <p:tgtEl>
                                          <p:spTgt spid="20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7" dur="1000"/>
                                        <p:tgtEl>
                                          <p:spTgt spid="20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4" dur="1000"/>
                                        <p:tgtEl>
                                          <p:spTgt spid="20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" grpId="0" animBg="1" uiExpand="1" build="p"/>
      <p:bldP spid="20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2232034" y="1810566"/>
            <a:ext cx="7269107" cy="400206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燃烧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的</a:t>
            </a:r>
            <a:r>
              <a:rPr lang="zh-CN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类型</a:t>
            </a:r>
            <a:r>
              <a:rPr lang="zh-TW" altLang="en-US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：</a:t>
            </a:r>
            <a:endParaRPr lang="zh-TW" altLang="en-US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闪燃：在液体（固体）表面上能产生足够的可燃蒸气，遇火能产生一闪即灭的火焰的燃烧现象称为闪燃。</a:t>
            </a:r>
            <a:endParaRPr lang="zh-CN" altLang="zh-TW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着火：</a:t>
            </a:r>
            <a:r>
              <a:rPr lang="zh-TW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可燃物在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空气</a:t>
            </a:r>
            <a:r>
              <a:rPr lang="zh-TW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中受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着火</a:t>
            </a:r>
            <a:r>
              <a:rPr lang="zh-TW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源的作用而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发</a:t>
            </a:r>
            <a:r>
              <a:rPr lang="zh-TW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生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持续燃烧</a:t>
            </a:r>
            <a:r>
              <a:rPr lang="zh-TW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的現象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。</a:t>
            </a:r>
            <a:endParaRPr lang="zh-CN" altLang="zh-TW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爆</a:t>
            </a:r>
            <a:r>
              <a:rPr lang="zh-CN" altLang="zh-TW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炸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：</a:t>
            </a:r>
            <a:r>
              <a:rPr lang="zh-CN" altLang="zh-TW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由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于物质急剧氧</a:t>
            </a:r>
            <a:r>
              <a:rPr lang="zh-CN" altLang="zh-TW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化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或</a:t>
            </a:r>
            <a:r>
              <a:rPr lang="zh-CN" altLang="zh-TW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分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解反应产生温度、压力</a:t>
            </a:r>
            <a:r>
              <a:rPr lang="zh-CN" altLang="zh-TW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增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加</a:t>
            </a:r>
            <a:r>
              <a:rPr lang="zh-CN" altLang="zh-TW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或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同时</a:t>
            </a:r>
            <a:r>
              <a:rPr lang="zh-TW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增加的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现象。</a:t>
            </a:r>
            <a:endParaRPr lang="zh-CN" altLang="zh-TW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自燃：可燃物质在没有外部明火等火源的作用下，因受热或自身发热并蓄热所产生的自行燃烧现象称为自燃。</a:t>
            </a:r>
            <a:endParaRPr lang="zh-CN" altLang="zh-TW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阴燃：没有火焰的缓慢燃烧现象称为阴燃</a:t>
            </a:r>
            <a:r>
              <a:rPr lang="zh-CN" altLang="zh-TW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。</a:t>
            </a:r>
            <a:endParaRPr lang="zh-TW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100" name="Line 4"/>
          <p:cNvSpPr>
            <a:spLocks noChangeShapeType="1"/>
          </p:cNvSpPr>
          <p:nvPr/>
        </p:nvSpPr>
        <p:spPr bwMode="auto">
          <a:xfrm>
            <a:off x="8142121" y="3580593"/>
            <a:ext cx="0" cy="0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101" name="Line 5"/>
          <p:cNvSpPr>
            <a:spLocks noChangeShapeType="1"/>
          </p:cNvSpPr>
          <p:nvPr/>
        </p:nvSpPr>
        <p:spPr bwMode="auto">
          <a:xfrm>
            <a:off x="8142121" y="3580593"/>
            <a:ext cx="0" cy="0"/>
          </a:xfrm>
          <a:prstGeom prst="line">
            <a:avLst/>
          </a:prstGeom>
          <a:noFill/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85"/>
          </a:p>
        </p:txBody>
      </p:sp>
      <p:sp>
        <p:nvSpPr>
          <p:cNvPr id="2102" name="Rectangle 7"/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>
                <a:solidFill>
                  <a:srgbClr val="000000"/>
                </a:solidFill>
                <a:ea typeface="迷你简小标宋" pitchFamily="65" charset="-122"/>
              </a:rPr>
              <a:t>        </a:t>
            </a:r>
            <a:r>
              <a:rPr lang="zh-TW" altLang="en-US" b="1">
                <a:solidFill>
                  <a:srgbClr val="000000"/>
                </a:solidFill>
                <a:ea typeface="迷你简小标宋" pitchFamily="65" charset="-122"/>
              </a:rPr>
              <a:t>一、</a:t>
            </a:r>
            <a:r>
              <a:rPr lang="zh-CN" altLang="en-US" b="1">
                <a:solidFill>
                  <a:srgbClr val="000000"/>
                </a:solidFill>
                <a:ea typeface="迷你简小标宋" pitchFamily="65" charset="-122"/>
              </a:rPr>
              <a:t>燃烧的本质</a:t>
            </a:r>
            <a:r>
              <a:rPr lang="zh-TW" altLang="en-US" b="1">
                <a:solidFill>
                  <a:srgbClr val="000000"/>
                </a:solidFill>
                <a:ea typeface="迷你简小标宋" pitchFamily="65" charset="-122"/>
              </a:rPr>
              <a:t>、</a:t>
            </a:r>
            <a:r>
              <a:rPr lang="zh-CN" altLang="en-US" b="1">
                <a:solidFill>
                  <a:srgbClr val="000000"/>
                </a:solidFill>
                <a:ea typeface="迷你简小标宋" pitchFamily="65" charset="-122"/>
              </a:rPr>
              <a:t>条件和类型</a:t>
            </a:r>
            <a:endParaRPr lang="zh-CN" altLang="en-US" b="1">
              <a:solidFill>
                <a:srgbClr val="000000"/>
              </a:solidFill>
              <a:ea typeface="迷你简小标宋" pitchFamily="65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9" dur="1000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6" dur="1000"/>
                                        <p:tgtEl>
                                          <p:spTgt spid="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3" dur="1000"/>
                                        <p:tgtEl>
                                          <p:spTgt spid="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0" dur="1000"/>
                                        <p:tgtEl>
                                          <p:spTgt spid="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7" dur="1000"/>
                                        <p:tgtEl>
                                          <p:spTgt spid="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4" dur="1000"/>
                                        <p:tgtEl>
                                          <p:spTgt spid="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9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 animBg="1" uiExpand="1" build="p"/>
      <p:bldP spid="2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1872028" y="519048"/>
            <a:ext cx="7776115" cy="1080016"/>
          </a:xfrm>
        </p:spPr>
        <p:txBody>
          <a:bodyPr/>
          <a:lstStyle/>
          <a:p>
            <a:r>
              <a:rPr lang="zh-TW" altLang="en-US" b="1">
                <a:solidFill>
                  <a:srgbClr val="000000"/>
                </a:solidFill>
                <a:ea typeface="迷你简小标宋" pitchFamily="65" charset="-122"/>
              </a:rPr>
              <a:t>二、</a:t>
            </a:r>
            <a:r>
              <a:rPr lang="zh-CN" altLang="en-US" b="1">
                <a:solidFill>
                  <a:srgbClr val="000000"/>
                </a:solidFill>
                <a:ea typeface="迷你简小标宋" pitchFamily="65" charset="-122"/>
              </a:rPr>
              <a:t>灭</a:t>
            </a:r>
            <a:r>
              <a:rPr lang="zh-TW" altLang="en-US" b="1">
                <a:solidFill>
                  <a:srgbClr val="000000"/>
                </a:solidFill>
                <a:ea typeface="迷你简小标宋" pitchFamily="65" charset="-122"/>
              </a:rPr>
              <a:t>火基本原理</a:t>
            </a:r>
            <a:endParaRPr lang="zh-TW" altLang="en-US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sp>
        <p:nvSpPr>
          <p:cNvPr id="2106" name="Rectangle 3"/>
          <p:cNvSpPr>
            <a:spLocks noChangeArrowheads="1"/>
          </p:cNvSpPr>
          <p:nvPr>
            <p:ph type="body" sz="half" idx="4294967295"/>
          </p:nvPr>
        </p:nvSpPr>
        <p:spPr>
          <a:xfrm>
            <a:off x="1803027" y="1891569"/>
            <a:ext cx="7971118" cy="3865556"/>
          </a:xfrm>
        </p:spPr>
        <p:txBody>
          <a:bodyPr>
            <a:normAutofit fontScale="72500" lnSpcReduction="20000"/>
          </a:bodyPr>
          <a:lstStyle/>
          <a:p>
            <a:pPr marL="474980" indent="-28321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冷却灭火：对一般可燃物火灾，将可燃物冷却到其燃点或闪点以下，燃烧反应就会中止。水的灭火机理主要是冷却作用。</a:t>
            </a:r>
            <a:endParaRPr lang="zh-CN" altLang="zh-TW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窒息灭火：通过降低燃烧物周围的氧气浓度可以起到灭火的作用。通常使用的二氧化碳、氮气、水蒸气等的灭火机理主要是窒息作用。</a:t>
            </a:r>
            <a:endParaRPr lang="zh-CN" altLang="zh-TW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隔离灭火：把可燃物与引火源或氧气隔离开来，燃烧反应就会自动中止。</a:t>
            </a:r>
            <a:endParaRPr lang="zh-CN" altLang="en-US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化学抑制灭火：就是使用灭火剂与链式反应的中间体自由基反应，从而使燃烧的链式反应中断使燃烧不能持续进行。常用的干粉灭火剂、卤代烷灭火剂的主要灭火机理就是化学抑制作用。</a:t>
            </a:r>
            <a:endParaRPr lang="zh-TW" altLang="en-US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Rectangle 2"/>
          <p:cNvSpPr>
            <a:spLocks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>
                <a:solidFill>
                  <a:srgbClr val="000000"/>
                </a:solidFill>
                <a:ea typeface="迷你简小标宋" pitchFamily="65" charset="-122"/>
              </a:rPr>
              <a:t>               </a:t>
            </a:r>
            <a:r>
              <a:rPr lang="zh-TW" altLang="en-US" b="1">
                <a:solidFill>
                  <a:srgbClr val="000000"/>
                </a:solidFill>
                <a:ea typeface="迷你简小标宋" pitchFamily="65" charset="-122"/>
              </a:rPr>
              <a:t>三、</a:t>
            </a:r>
            <a:r>
              <a:rPr lang="zh-CN" altLang="en-US" b="1">
                <a:solidFill>
                  <a:srgbClr val="000000"/>
                </a:solidFill>
                <a:ea typeface="迷你简小标宋" pitchFamily="65" charset="-122"/>
              </a:rPr>
              <a:t>火灾</a:t>
            </a:r>
            <a:r>
              <a:rPr lang="zh-TW" altLang="en-US" b="1">
                <a:solidFill>
                  <a:srgbClr val="000000"/>
                </a:solidFill>
                <a:ea typeface="迷你简小标宋" pitchFamily="65" charset="-122"/>
              </a:rPr>
              <a:t>的</a:t>
            </a:r>
            <a:r>
              <a:rPr lang="zh-CN" altLang="en-US" b="1">
                <a:solidFill>
                  <a:srgbClr val="000000"/>
                </a:solidFill>
                <a:ea typeface="迷你简小标宋" pitchFamily="65" charset="-122"/>
              </a:rPr>
              <a:t>定义</a:t>
            </a:r>
            <a:r>
              <a:rPr lang="zh-TW" altLang="en-US" b="1">
                <a:solidFill>
                  <a:srgbClr val="000000"/>
                </a:solidFill>
                <a:ea typeface="迷你简小标宋" pitchFamily="65" charset="-122"/>
              </a:rPr>
              <a:t>及</a:t>
            </a:r>
            <a:r>
              <a:rPr lang="zh-CN" altLang="en-US" b="1">
                <a:solidFill>
                  <a:srgbClr val="000000"/>
                </a:solidFill>
                <a:ea typeface="迷你简小标宋" pitchFamily="65" charset="-122"/>
              </a:rPr>
              <a:t>分类</a:t>
            </a:r>
            <a:endParaRPr lang="zh-CN" altLang="en-US" b="1">
              <a:solidFill>
                <a:srgbClr val="000000"/>
              </a:solidFill>
              <a:ea typeface="迷你简小标宋" pitchFamily="65" charset="-122"/>
            </a:endParaRPr>
          </a:p>
        </p:txBody>
      </p:sp>
      <p:sp>
        <p:nvSpPr>
          <p:cNvPr id="2110" name="Rectangle 3"/>
          <p:cNvSpPr>
            <a:spLocks noChangeArrowheads="1"/>
          </p:cNvSpPr>
          <p:nvPr>
            <p:ph type="body" sz="half" idx="4294967295"/>
          </p:nvPr>
        </p:nvSpPr>
        <p:spPr>
          <a:xfrm>
            <a:off x="2154032" y="1611064"/>
            <a:ext cx="7561612" cy="4486567"/>
          </a:xfrm>
        </p:spPr>
        <p:txBody>
          <a:bodyPr>
            <a:normAutofit fontScale="92500"/>
          </a:bodyPr>
          <a:lstStyle/>
          <a:p>
            <a:pPr marL="474980" indent="-283210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n"/>
            </a:pPr>
            <a:r>
              <a:rPr lang="zh-CN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火灾</a:t>
            </a:r>
            <a:r>
              <a:rPr lang="zh-TW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：是指在</a:t>
            </a:r>
            <a:r>
              <a:rPr lang="zh-CN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时间</a:t>
            </a:r>
            <a:r>
              <a:rPr lang="zh-TW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和</a:t>
            </a:r>
            <a:r>
              <a:rPr lang="zh-CN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空间</a:t>
            </a:r>
            <a:r>
              <a:rPr lang="zh-TW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上失去控制的</a:t>
            </a:r>
            <a:r>
              <a:rPr lang="zh-CN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燃烧</a:t>
            </a:r>
            <a:r>
              <a:rPr lang="zh-TW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所造成的</a:t>
            </a:r>
            <a:r>
              <a:rPr lang="zh-CN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灾害</a:t>
            </a:r>
            <a:r>
              <a:rPr lang="zh-TW" altLang="en-US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。</a:t>
            </a:r>
            <a:endParaRPr lang="zh-TW" altLang="en-US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None/>
            </a:pPr>
            <a:endParaRPr lang="zh-CN" altLang="en-US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None/>
            </a:pPr>
            <a:r>
              <a:rPr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分类</a:t>
            </a:r>
            <a:r>
              <a:rPr lang="zh-TW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：</a:t>
            </a:r>
            <a:endParaRPr lang="zh-TW" altLang="zh-CN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n"/>
            </a:pPr>
            <a:r>
              <a:rPr kumimoji="1" lang="en-US" altLang="zh-CN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A</a:t>
            </a:r>
            <a:r>
              <a:rPr kumimoji="1"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</a:t>
            </a:r>
            <a:r>
              <a:rPr lang="zh-TW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：</a:t>
            </a:r>
            <a:endParaRPr lang="zh-TW" altLang="zh-CN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None/>
            </a:pPr>
            <a:r>
              <a:rPr kumimoji="1"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含碳固体可燃物，如木材、棉、毛、麻、纸张等燃烧的火灾；</a:t>
            </a:r>
            <a:endParaRPr lang="zh-TW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n"/>
            </a:pPr>
            <a:r>
              <a:rPr kumimoji="1" lang="en-US" altLang="zh-CN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B</a:t>
            </a:r>
            <a:r>
              <a:rPr kumimoji="1"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类火灾：</a:t>
            </a:r>
            <a:endParaRPr kumimoji="1" lang="zh-CN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None/>
            </a:pPr>
            <a:r>
              <a:rPr kumimoji="1"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指甲、乙、丙类液体，如汽油、煤油、甲醇、乙醇、乙醚、丙酮等燃烧的火灾；</a:t>
            </a:r>
            <a:endParaRPr kumimoji="1" lang="zh-CN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n"/>
            </a:pPr>
            <a:r>
              <a:rPr lang="en-US" altLang="zh-CN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C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</a:t>
            </a:r>
            <a:r>
              <a:rPr lang="zh-CN" altLang="zh-TW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：</a:t>
            </a:r>
            <a:endParaRPr lang="zh-CN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None/>
            </a:pPr>
            <a:r>
              <a:rPr kumimoji="1"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指可燃气体，如煤气、天然气、甲烷、乙炔、氢气等燃烧的火灾；</a:t>
            </a:r>
            <a:endParaRPr kumimoji="1" lang="zh-CN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n"/>
            </a:pPr>
            <a:r>
              <a:rPr lang="en-US" altLang="zh-CN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D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</a:t>
            </a:r>
            <a:r>
              <a:rPr lang="zh-CN" altLang="zh-TW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：</a:t>
            </a:r>
            <a:endParaRPr lang="zh-CN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None/>
            </a:pPr>
            <a:r>
              <a:rPr kumimoji="1"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指可燃金属，如钾、纳、镁、钛、锂、铝镁合金等燃烧的火灾；</a:t>
            </a:r>
            <a:endParaRPr kumimoji="1" lang="zh-CN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n"/>
            </a:pPr>
            <a:r>
              <a:rPr kumimoji="1" lang="en-US" altLang="zh-CN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E</a:t>
            </a:r>
            <a:r>
              <a:rPr kumimoji="1"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类火灾：</a:t>
            </a:r>
            <a:endParaRPr kumimoji="1" lang="zh-CN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10000"/>
              </a:lnSpc>
              <a:spcBef>
                <a:spcPct val="5000"/>
              </a:spcBef>
              <a:buNone/>
            </a:pPr>
            <a:r>
              <a:rPr kumimoji="1"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指带电物体燃烧的火灾。</a:t>
            </a:r>
            <a:endParaRPr lang="zh-TW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Rectangle 2"/>
          <p:cNvSpPr>
            <a:spLocks noChangeArrowheads="1"/>
          </p:cNvSpPr>
          <p:nvPr>
            <p:ph type="body" sz="quarter" idx="10"/>
          </p:nvPr>
        </p:nvSpPr>
        <p:spPr>
          <a:xfrm>
            <a:off x="3095625" y="662940"/>
            <a:ext cx="4304030" cy="283845"/>
          </a:xfrm>
        </p:spPr>
        <p:txBody>
          <a:bodyPr/>
          <a:lstStyle/>
          <a:p>
            <a:r>
              <a:rPr lang="zh-CN" altLang="zh-TW" sz="2930" b="1">
                <a:solidFill>
                  <a:srgbClr val="000000"/>
                </a:solidFill>
                <a:latin typeface="宋体" panose="02010600030101010101" pitchFamily="2" charset="-122"/>
                <a:ea typeface="迷你简小标宋" pitchFamily="65" charset="-122"/>
              </a:rPr>
              <a:t>四</a:t>
            </a:r>
            <a:r>
              <a:rPr lang="zh-CN" altLang="en-US" sz="2930" b="1">
                <a:solidFill>
                  <a:srgbClr val="000000"/>
                </a:solidFill>
                <a:latin typeface="宋体" panose="02010600030101010101" pitchFamily="2" charset="-122"/>
                <a:ea typeface="迷你简小标宋" pitchFamily="65" charset="-122"/>
              </a:rPr>
              <a:t>、燃烧产物及其毒性</a:t>
            </a:r>
            <a:endParaRPr lang="zh-TW" altLang="en-US" sz="2930" b="1">
              <a:solidFill>
                <a:srgbClr val="000000"/>
              </a:solidFill>
              <a:latin typeface="宋体" panose="02010600030101010101" pitchFamily="2" charset="-122"/>
              <a:ea typeface="迷你简小标宋" pitchFamily="65" charset="-122"/>
            </a:endParaRPr>
          </a:p>
        </p:txBody>
      </p:sp>
      <p:sp>
        <p:nvSpPr>
          <p:cNvPr id="2114" name="Rectangle 3"/>
          <p:cNvSpPr>
            <a:spLocks noChangeArrowheads="1"/>
          </p:cNvSpPr>
          <p:nvPr>
            <p:ph type="body" sz="quarter" idx="12"/>
          </p:nvPr>
        </p:nvSpPr>
        <p:spPr>
          <a:xfrm>
            <a:off x="2088109" y="1656313"/>
            <a:ext cx="5400600" cy="288032"/>
          </a:xfrm>
        </p:spPr>
        <p:txBody>
          <a:bodyPr/>
          <a:lstStyle/>
          <a:p>
            <a:pPr marL="474980" indent="-28321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燃烧产物是指由燃烧或热解作用产生的全部物质。燃烧产物包括：燃烧生成的气体、能量、可见烟等。燃烧生成的气体一般是指：一氧化碳、二氧化碳、丙烯醛、氯化氢、二氧化硫等。</a:t>
            </a:r>
            <a:b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</a:br>
            <a:endParaRPr lang="zh-CN" altLang="zh-TW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marL="474980" indent="-28321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火灾统计表明，火灾中死亡人数大约</a:t>
            </a:r>
            <a:r>
              <a:rPr lang="en-US" altLang="zh-CN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80%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是由于吸入火灾中燃烧产生的有毒烟气而致死的。二氧化碳是主要的燃烧产物之一，而一氧化碳是火灾中致死的主要燃烧产物之一，其毒性在于对血液中血红蛋白的高亲和性，其对血红蛋白的亲和力比氧气高出</a:t>
            </a:r>
            <a:r>
              <a:rPr lang="en-US" altLang="zh-CN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250</a:t>
            </a:r>
            <a:r>
              <a:rPr lang="zh-CN" altLang="en-US" sz="1700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倍。</a:t>
            </a:r>
            <a:endParaRPr lang="zh-TW" altLang="en-US" sz="1700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Text Box 2"/>
          <p:cNvSpPr>
            <a:spLocks noChangeArrowheads="1"/>
          </p:cNvSpPr>
          <p:nvPr/>
        </p:nvSpPr>
        <p:spPr bwMode="auto">
          <a:xfrm>
            <a:off x="1440021" y="818717"/>
            <a:ext cx="8640128" cy="55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5000"/>
              </a:lnSpc>
              <a:buSzPct val="150000"/>
            </a:pPr>
            <a:r>
              <a:rPr kumimoji="1" lang="zh-CN" altLang="en-US" sz="40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五、灭火器的选择</a:t>
            </a:r>
            <a:endParaRPr kumimoji="1" lang="zh-CN" altLang="en-US" sz="40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  <p:sp>
        <p:nvSpPr>
          <p:cNvPr id="2118" name="Text Box 3"/>
          <p:cNvSpPr>
            <a:spLocks noChangeArrowheads="1"/>
          </p:cNvSpPr>
          <p:nvPr/>
        </p:nvSpPr>
        <p:spPr bwMode="auto">
          <a:xfrm>
            <a:off x="2494538" y="2016069"/>
            <a:ext cx="7008103" cy="241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1pPr>
            <a:lvl2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2pPr>
            <a:lvl3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3pPr>
            <a:lvl4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4pPr>
            <a:lvl5pPr eaLnBrk="0" hangingPunct="0"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aseline="-25000">
                <a:solidFill>
                  <a:schemeClr val="tx1"/>
                </a:solidFill>
                <a:latin typeface="Bauhaus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1.  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扑救</a:t>
            </a: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A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         选用水型、泡沫、干粉、二氧化碳等灭火器；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2.  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扑救</a:t>
            </a: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B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         选用干粉、泡沫、二氧化碳型灭火器；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3.  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扑救</a:t>
            </a: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C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        选用干粉、二氧化碳型灭火器；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4.  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对</a:t>
            </a: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D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    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         国外 粉装石墨灭火器和灭金属火灾专用干粉灭火器；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         国内尚未定型生产灭火器和灭火剂，可采用干砂或铸铁沫灭火；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5.  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扑救</a:t>
            </a:r>
            <a:r>
              <a:rPr kumimoji="1" lang="en-US" altLang="zh-CN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E</a:t>
            </a: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类火灾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  <a:p>
            <a:pPr eaLnBrk="1" hangingPunct="1">
              <a:lnSpc>
                <a:spcPct val="120000"/>
              </a:lnSpc>
              <a:spcBef>
                <a:spcPct val="5000"/>
              </a:spcBef>
            </a:pPr>
            <a:r>
              <a:rPr kumimoji="1" lang="zh-CN" altLang="en-US" sz="1700" b="1">
                <a:solidFill>
                  <a:srgbClr val="000000"/>
                </a:solidFill>
                <a:latin typeface="迷你简小标宋" pitchFamily="65" charset="-122"/>
                <a:ea typeface="迷你简小标宋" pitchFamily="65" charset="-122"/>
              </a:rPr>
              <a:t>         选用二氧化碳、干粉型灭火器。</a:t>
            </a:r>
            <a:endParaRPr kumimoji="1" lang="zh-CN" altLang="en-US" sz="1700" b="1">
              <a:solidFill>
                <a:srgbClr val="000000"/>
              </a:solidFill>
              <a:latin typeface="迷你简小标宋" pitchFamily="65" charset="-122"/>
              <a:ea typeface="迷你简小标宋" pitchFamily="65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1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7" grpId="0" bldLvl="0" animBg="1"/>
      <p:bldP spid="2118" grpId="0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a3e712a4-5658-4308-94a8-c659b253d52a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jdjMjMwNzYyYWJjNzA3ZGFlYWRlNmIzYTY1YzY5ZjcifQ==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2457</Words>
  <Application>WPS 演示</Application>
  <PresentationFormat>自定义</PresentationFormat>
  <Paragraphs>428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8" baseType="lpstr">
      <vt:lpstr>Arial</vt:lpstr>
      <vt:lpstr>宋体</vt:lpstr>
      <vt:lpstr>Wingdings</vt:lpstr>
      <vt:lpstr>思源黑体 CN Bold</vt:lpstr>
      <vt:lpstr>黑体</vt:lpstr>
      <vt:lpstr>Arial Unicode MS</vt:lpstr>
      <vt:lpstr>Noto Sans S Chinese Regular</vt:lpstr>
      <vt:lpstr>Source Han Sans SC Light</vt:lpstr>
      <vt:lpstr>Yu Gothic UI</vt:lpstr>
      <vt:lpstr>系统字体常规体</vt:lpstr>
      <vt:lpstr>AMGDT</vt:lpstr>
      <vt:lpstr>Source Han Sans HW SC Regular</vt:lpstr>
      <vt:lpstr>微软雅黑</vt:lpstr>
      <vt:lpstr>Bauhaus</vt:lpstr>
      <vt:lpstr>迷你简小标宋</vt:lpstr>
      <vt:lpstr>Arial Unicode MS</vt:lpstr>
      <vt:lpstr>Calibri</vt:lpstr>
      <vt:lpstr>Verdana</vt:lpstr>
      <vt:lpstr>默认设计模板</vt:lpstr>
      <vt:lpstr>PowerPoint 演示文稿</vt:lpstr>
      <vt:lpstr>PowerPoint 演示文稿</vt:lpstr>
      <vt:lpstr>PowerPoint 演示文稿</vt:lpstr>
      <vt:lpstr>        一、燃烧的本质、条件和类型</vt:lpstr>
      <vt:lpstr>        一、燃烧的本质、条件和类型</vt:lpstr>
      <vt:lpstr>二、灭火基本原理</vt:lpstr>
      <vt:lpstr>               三、火灾的定义及分类</vt:lpstr>
      <vt:lpstr>PowerPoint 演示文稿</vt:lpstr>
      <vt:lpstr>PowerPoint 演示文稿</vt:lpstr>
      <vt:lpstr>PowerPoint 演示文稿</vt:lpstr>
      <vt:lpstr>七、灭火器的维修、报废期限</vt:lpstr>
      <vt:lpstr>八、灭火器的常规检查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消火栓的注意事项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opinco</dc:creator>
  <cp:lastModifiedBy>Administrator</cp:lastModifiedBy>
  <cp:revision>84</cp:revision>
  <dcterms:created xsi:type="dcterms:W3CDTF">2018-01-19T06:21:00Z</dcterms:created>
  <dcterms:modified xsi:type="dcterms:W3CDTF">2024-05-07T04:00:48Z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7977DBCFAA18463C8C21AE0E0ED9347E</vt:lpwstr>
  </property>
</Properties>
</file>