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notesMasterIdLst>
    <p:notesMasterId r:id="rId5"/>
  </p:notesMasterIdLst>
  <p:handoutMasterIdLst>
    <p:handoutMasterId r:id="rId58"/>
  </p:handoutMasterIdLst>
  <p:sldIdLst>
    <p:sldId id="256" r:id="rId4"/>
    <p:sldId id="295" r:id="rId6"/>
    <p:sldId id="259" r:id="rId7"/>
    <p:sldId id="309" r:id="rId8"/>
    <p:sldId id="258" r:id="rId9"/>
    <p:sldId id="257" r:id="rId10"/>
    <p:sldId id="312" r:id="rId11"/>
    <p:sldId id="260" r:id="rId12"/>
    <p:sldId id="276" r:id="rId13"/>
    <p:sldId id="261" r:id="rId14"/>
    <p:sldId id="262" r:id="rId15"/>
    <p:sldId id="263" r:id="rId16"/>
    <p:sldId id="264" r:id="rId17"/>
    <p:sldId id="265" r:id="rId18"/>
    <p:sldId id="266" r:id="rId19"/>
    <p:sldId id="270" r:id="rId20"/>
    <p:sldId id="267" r:id="rId21"/>
    <p:sldId id="268" r:id="rId22"/>
    <p:sldId id="269" r:id="rId23"/>
    <p:sldId id="271" r:id="rId24"/>
    <p:sldId id="272" r:id="rId25"/>
    <p:sldId id="273" r:id="rId26"/>
    <p:sldId id="274" r:id="rId27"/>
    <p:sldId id="275" r:id="rId28"/>
    <p:sldId id="277" r:id="rId29"/>
    <p:sldId id="278" r:id="rId30"/>
    <p:sldId id="279" r:id="rId31"/>
    <p:sldId id="280" r:id="rId32"/>
    <p:sldId id="284" r:id="rId33"/>
    <p:sldId id="281" r:id="rId34"/>
    <p:sldId id="282" r:id="rId35"/>
    <p:sldId id="283" r:id="rId36"/>
    <p:sldId id="298" r:id="rId37"/>
    <p:sldId id="290" r:id="rId38"/>
    <p:sldId id="291" r:id="rId39"/>
    <p:sldId id="294" r:id="rId40"/>
    <p:sldId id="292" r:id="rId41"/>
    <p:sldId id="293" r:id="rId42"/>
    <p:sldId id="310" r:id="rId43"/>
    <p:sldId id="286" r:id="rId44"/>
    <p:sldId id="287" r:id="rId45"/>
    <p:sldId id="288" r:id="rId46"/>
    <p:sldId id="289" r:id="rId47"/>
    <p:sldId id="301" r:id="rId48"/>
    <p:sldId id="299" r:id="rId49"/>
    <p:sldId id="300" r:id="rId50"/>
    <p:sldId id="302" r:id="rId51"/>
    <p:sldId id="303" r:id="rId52"/>
    <p:sldId id="304" r:id="rId53"/>
    <p:sldId id="307" r:id="rId54"/>
    <p:sldId id="311" r:id="rId55"/>
    <p:sldId id="308" r:id="rId56"/>
    <p:sldId id="296" r:id="rId57"/>
  </p:sldIdLst>
  <p:sldSz cx="9906000" cy="6858000" type="A4"/>
  <p:notesSz cx="6858000" cy="9144000"/>
  <p:defaultTextStyle>
    <a:defPPr>
      <a:defRPr lang="en-US"/>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75102"/>
    <a:srgbClr val="FF9D00"/>
    <a:srgbClr val="FF6702"/>
    <a:srgbClr val="FF3305"/>
    <a:srgbClr val="CF3E00"/>
    <a:srgbClr val="236F7A"/>
    <a:srgbClr val="EEB42D"/>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9211"/>
    <p:restoredTop sz="94600"/>
  </p:normalViewPr>
  <p:slideViewPr>
    <p:cSldViewPr showGuides="1">
      <p:cViewPr varScale="1">
        <p:scale>
          <a:sx n="94" d="100"/>
          <a:sy n="94" d="100"/>
        </p:scale>
        <p:origin x="-114" y="-312"/>
      </p:cViewPr>
      <p:guideLst>
        <p:guide orient="horz" pos="2160"/>
        <p:guide pos="312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1" Type="http://schemas.openxmlformats.org/officeDocument/2006/relationships/tableStyles" Target="tableStyles.xml"/><Relationship Id="rId60" Type="http://schemas.openxmlformats.org/officeDocument/2006/relationships/viewProps" Target="viewProps.xml"/><Relationship Id="rId6" Type="http://schemas.openxmlformats.org/officeDocument/2006/relationships/slide" Target="slides/slide2.xml"/><Relationship Id="rId59" Type="http://schemas.openxmlformats.org/officeDocument/2006/relationships/presProps" Target="presProps.xml"/><Relationship Id="rId58" Type="http://schemas.openxmlformats.org/officeDocument/2006/relationships/handoutMaster" Target="handoutMasters/handoutMaster1.xml"/><Relationship Id="rId57" Type="http://schemas.openxmlformats.org/officeDocument/2006/relationships/slide" Target="slides/slide53.xml"/><Relationship Id="rId56" Type="http://schemas.openxmlformats.org/officeDocument/2006/relationships/slide" Target="slides/slide52.xml"/><Relationship Id="rId55" Type="http://schemas.openxmlformats.org/officeDocument/2006/relationships/slide" Target="slides/slide51.xml"/><Relationship Id="rId54" Type="http://schemas.openxmlformats.org/officeDocument/2006/relationships/slide" Target="slides/slide50.xml"/><Relationship Id="rId53" Type="http://schemas.openxmlformats.org/officeDocument/2006/relationships/slide" Target="slides/slide49.xml"/><Relationship Id="rId52" Type="http://schemas.openxmlformats.org/officeDocument/2006/relationships/slide" Target="slides/slide48.xml"/><Relationship Id="rId51" Type="http://schemas.openxmlformats.org/officeDocument/2006/relationships/slide" Target="slides/slide47.xml"/><Relationship Id="rId50" Type="http://schemas.openxmlformats.org/officeDocument/2006/relationships/slide" Target="slides/slide46.xml"/><Relationship Id="rId5" Type="http://schemas.openxmlformats.org/officeDocument/2006/relationships/notesMaster" Target="notesMasters/notesMaster1.xml"/><Relationship Id="rId49" Type="http://schemas.openxmlformats.org/officeDocument/2006/relationships/slide" Target="slides/slide45.xml"/><Relationship Id="rId48" Type="http://schemas.openxmlformats.org/officeDocument/2006/relationships/slide" Target="slides/slide44.xml"/><Relationship Id="rId47" Type="http://schemas.openxmlformats.org/officeDocument/2006/relationships/slide" Target="slides/slide43.xml"/><Relationship Id="rId46" Type="http://schemas.openxmlformats.org/officeDocument/2006/relationships/slide" Target="slides/slide42.xml"/><Relationship Id="rId45" Type="http://schemas.openxmlformats.org/officeDocument/2006/relationships/slide" Target="slides/slide41.xml"/><Relationship Id="rId44" Type="http://schemas.openxmlformats.org/officeDocument/2006/relationships/slide" Target="slides/slide40.xml"/><Relationship Id="rId43" Type="http://schemas.openxmlformats.org/officeDocument/2006/relationships/slide" Target="slides/slide39.xml"/><Relationship Id="rId42" Type="http://schemas.openxmlformats.org/officeDocument/2006/relationships/slide" Target="slides/slide38.xml"/><Relationship Id="rId41" Type="http://schemas.openxmlformats.org/officeDocument/2006/relationships/slide" Target="slides/slide37.xml"/><Relationship Id="rId40" Type="http://schemas.openxmlformats.org/officeDocument/2006/relationships/slide" Target="slides/slide36.xml"/><Relationship Id="rId4" Type="http://schemas.openxmlformats.org/officeDocument/2006/relationships/slide" Target="slides/slide1.xml"/><Relationship Id="rId39" Type="http://schemas.openxmlformats.org/officeDocument/2006/relationships/slide" Target="slides/slide35.xml"/><Relationship Id="rId38" Type="http://schemas.openxmlformats.org/officeDocument/2006/relationships/slide" Target="slides/slide34.xml"/><Relationship Id="rId37" Type="http://schemas.openxmlformats.org/officeDocument/2006/relationships/slide" Target="slides/slide33.xml"/><Relationship Id="rId36" Type="http://schemas.openxmlformats.org/officeDocument/2006/relationships/slide" Target="slides/slide32.xml"/><Relationship Id="rId35" Type="http://schemas.openxmlformats.org/officeDocument/2006/relationships/slide" Target="slides/slide31.xml"/><Relationship Id="rId34" Type="http://schemas.openxmlformats.org/officeDocument/2006/relationships/slide" Target="slides/slide30.xml"/><Relationship Id="rId33" Type="http://schemas.openxmlformats.org/officeDocument/2006/relationships/slide" Target="slides/slide29.xml"/><Relationship Id="rId32" Type="http://schemas.openxmlformats.org/officeDocument/2006/relationships/slide" Target="slides/slide28.xml"/><Relationship Id="rId31" Type="http://schemas.openxmlformats.org/officeDocument/2006/relationships/slide" Target="slides/slide27.xml"/><Relationship Id="rId30" Type="http://schemas.openxmlformats.org/officeDocument/2006/relationships/slide" Target="slides/slide26.xml"/><Relationship Id="rId3" Type="http://schemas.openxmlformats.org/officeDocument/2006/relationships/slideMaster" Target="slideMasters/slideMaster2.xml"/><Relationship Id="rId29" Type="http://schemas.openxmlformats.org/officeDocument/2006/relationships/slide" Target="slides/slide25.xml"/><Relationship Id="rId28" Type="http://schemas.openxmlformats.org/officeDocument/2006/relationships/slide" Target="slides/slide24.xml"/><Relationship Id="rId27" Type="http://schemas.openxmlformats.org/officeDocument/2006/relationships/slide" Target="slides/slide23.xml"/><Relationship Id="rId26" Type="http://schemas.openxmlformats.org/officeDocument/2006/relationships/slide" Target="slides/slide22.xml"/><Relationship Id="rId25" Type="http://schemas.openxmlformats.org/officeDocument/2006/relationships/slide" Target="slides/slide21.xml"/><Relationship Id="rId24" Type="http://schemas.openxmlformats.org/officeDocument/2006/relationships/slide" Target="slides/slide20.xml"/><Relationship Id="rId23" Type="http://schemas.openxmlformats.org/officeDocument/2006/relationships/slide" Target="slides/slide19.xml"/><Relationship Id="rId22" Type="http://schemas.openxmlformats.org/officeDocument/2006/relationships/slide" Target="slides/slide18.xml"/><Relationship Id="rId21" Type="http://schemas.openxmlformats.org/officeDocument/2006/relationships/slide" Target="slides/slide17.xml"/><Relationship Id="rId20" Type="http://schemas.openxmlformats.org/officeDocument/2006/relationships/slide" Target="slides/slide16.xml"/><Relationship Id="rId2" Type="http://schemas.openxmlformats.org/officeDocument/2006/relationships/theme" Target="theme/theme1.xml"/><Relationship Id="rId19" Type="http://schemas.openxmlformats.org/officeDocument/2006/relationships/slide" Target="slides/slide15.xml"/><Relationship Id="rId18" Type="http://schemas.openxmlformats.org/officeDocument/2006/relationships/slide" Target="slides/slide14.xml"/><Relationship Id="rId17" Type="http://schemas.openxmlformats.org/officeDocument/2006/relationships/slide" Target="slides/slide13.xml"/><Relationship Id="rId16" Type="http://schemas.openxmlformats.org/officeDocument/2006/relationships/slide" Target="slides/slide12.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99330" name="Rectangle 2"/>
          <p:cNvSpPr>
            <a:spLocks noGrp="1" noChangeArrowheads="1"/>
          </p:cNvSpPr>
          <p:nvPr>
            <p:ph type="hdr" sz="quarter"/>
          </p:nvPr>
        </p:nvSpPr>
        <p:spPr bwMode="auto">
          <a:xfrm>
            <a:off x="0" y="0"/>
            <a:ext cx="2971800" cy="457200"/>
          </a:xfrm>
          <a:prstGeom prst="rect">
            <a:avLst/>
          </a:prstGeom>
          <a:noFill/>
          <a:ln w="9525">
            <a:noFill/>
            <a:miter lim="800000"/>
          </a:ln>
          <a:effectLst/>
        </p:spPr>
        <p:txBody>
          <a:bodyPr vert="horz" wrap="square" lIns="91440" tIns="45720" rIns="91440" bIns="45720" numCol="1" anchor="t" anchorCtr="0" compatLnSpc="1"/>
          <a:lstStyle>
            <a:lvl1pPr>
              <a:defRPr sz="12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99331" name="Rectangle 3"/>
          <p:cNvSpPr>
            <a:spLocks noGrp="1" noChangeArrowheads="1"/>
          </p:cNvSpPr>
          <p:nvPr>
            <p:ph type="dt" sz="quarter" idx="1"/>
          </p:nvPr>
        </p:nvSpPr>
        <p:spPr bwMode="auto">
          <a:xfrm>
            <a:off x="3884613" y="0"/>
            <a:ext cx="2971800" cy="457200"/>
          </a:xfrm>
          <a:prstGeom prst="rect">
            <a:avLst/>
          </a:prstGeom>
          <a:noFill/>
          <a:ln w="9525">
            <a:noFill/>
            <a:miter lim="800000"/>
          </a:ln>
          <a:effectLst/>
        </p:spPr>
        <p:txBody>
          <a:bodyPr vert="horz" wrap="square" lIns="91440" tIns="45720" rIns="91440" bIns="45720" numCol="1" anchor="t" anchorCtr="0" compatLnSpc="1"/>
          <a:lstStyle>
            <a:lvl1pPr algn="r">
              <a:defRPr sz="1200"/>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99332" name="Rectangle 4"/>
          <p:cNvSpPr>
            <a:spLocks noGrp="1" noChangeArrowheads="1"/>
          </p:cNvSpPr>
          <p:nvPr>
            <p:ph type="ftr" sz="quarter" idx="2"/>
          </p:nvPr>
        </p:nvSpPr>
        <p:spPr bwMode="auto">
          <a:xfrm>
            <a:off x="0" y="8685213"/>
            <a:ext cx="2971800" cy="457200"/>
          </a:xfrm>
          <a:prstGeom prst="rect">
            <a:avLst/>
          </a:prstGeom>
          <a:noFill/>
          <a:ln w="9525">
            <a:noFill/>
            <a:miter lim="800000"/>
          </a:ln>
          <a:effectLst/>
        </p:spPr>
        <p:txBody>
          <a:bodyPr vert="horz" wrap="square" lIns="91440" tIns="45720" rIns="91440" bIns="45720" numCol="1" anchor="b" anchorCtr="0" compatLnSpc="1"/>
          <a:lstStyle>
            <a:lvl1pPr>
              <a:defRPr sz="12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99333" name="Rectangle 5"/>
          <p:cNvSpPr>
            <a:spLocks noGrp="1" noChangeArrowheads="1"/>
          </p:cNvSpPr>
          <p:nvPr>
            <p:ph type="sldNum" sz="quarter" idx="3"/>
          </p:nvPr>
        </p:nvSpPr>
        <p:spPr bwMode="auto">
          <a:xfrm>
            <a:off x="3884613" y="8685213"/>
            <a:ext cx="2971800" cy="457200"/>
          </a:xfrm>
          <a:prstGeom prst="rect">
            <a:avLst/>
          </a:prstGeom>
          <a:noFill/>
          <a:ln w="9525">
            <a:noFill/>
            <a:miter lim="800000"/>
          </a:ln>
          <a:effectLst/>
        </p:spPr>
        <p:txBody>
          <a:bodyPr vert="horz" wrap="square" lIns="91440" tIns="45720" rIns="91440" bIns="45720" numCol="1" anchor="b" anchorCtr="0" compatLnSpc="1"/>
          <a:p>
            <a:pPr lvl="0" algn="r" eaLnBrk="1" hangingPunct="1"/>
            <a:fld id="{9A0DB2DC-4C9A-4742-B13C-FB6460FD3503}" type="slidenum">
              <a:rPr lang="zh-CN" altLang="en-US" sz="1200" dirty="0"/>
            </a:fld>
            <a:endParaRPr lang="zh-CN" altLang="en-US" sz="1200"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01378" name="Rectangle 2"/>
          <p:cNvSpPr>
            <a:spLocks noGrp="1" noChangeArrowheads="1"/>
          </p:cNvSpPr>
          <p:nvPr>
            <p:ph type="hdr" sz="quarter"/>
          </p:nvPr>
        </p:nvSpPr>
        <p:spPr bwMode="auto">
          <a:xfrm>
            <a:off x="0" y="0"/>
            <a:ext cx="2971800" cy="457200"/>
          </a:xfrm>
          <a:prstGeom prst="rect">
            <a:avLst/>
          </a:prstGeom>
          <a:noFill/>
          <a:ln w="9525">
            <a:noFill/>
            <a:miter lim="800000"/>
          </a:ln>
          <a:effectLst/>
        </p:spPr>
        <p:txBody>
          <a:bodyPr vert="horz" wrap="square" lIns="91440" tIns="45720" rIns="91440" bIns="45720" numCol="1" anchor="t" anchorCtr="0" compatLnSpc="1"/>
          <a:lstStyle>
            <a:lvl1pPr>
              <a:defRPr sz="12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101379" name="Rectangle 3"/>
          <p:cNvSpPr>
            <a:spLocks noGrp="1" noChangeArrowheads="1"/>
          </p:cNvSpPr>
          <p:nvPr>
            <p:ph type="dt" idx="1"/>
          </p:nvPr>
        </p:nvSpPr>
        <p:spPr bwMode="auto">
          <a:xfrm>
            <a:off x="3884613" y="0"/>
            <a:ext cx="2971800" cy="457200"/>
          </a:xfrm>
          <a:prstGeom prst="rect">
            <a:avLst/>
          </a:prstGeom>
          <a:noFill/>
          <a:ln w="9525">
            <a:noFill/>
            <a:miter lim="800000"/>
          </a:ln>
          <a:effectLst/>
        </p:spPr>
        <p:txBody>
          <a:bodyPr vert="horz" wrap="square" lIns="91440" tIns="45720" rIns="91440" bIns="45720" numCol="1" anchor="t" anchorCtr="0" compatLnSpc="1"/>
          <a:lstStyle>
            <a:lvl1pPr algn="r">
              <a:defRPr sz="1200"/>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9396" name="Rectangle 4"/>
          <p:cNvSpPr>
            <a:spLocks noRot="1" noTextEdit="1"/>
          </p:cNvSpPr>
          <p:nvPr>
            <p:ph type="sldImg" idx="2"/>
          </p:nvPr>
        </p:nvSpPr>
        <p:spPr>
          <a:xfrm>
            <a:off x="952500" y="685800"/>
            <a:ext cx="4953000" cy="3429000"/>
          </a:xfrm>
          <a:prstGeom prst="rect">
            <a:avLst/>
          </a:prstGeom>
          <a:noFill/>
          <a:ln w="9525" cap="flat" cmpd="sng">
            <a:solidFill>
              <a:srgbClr val="000000"/>
            </a:solidFill>
            <a:prstDash val="solid"/>
            <a:miter/>
            <a:headEnd type="none" w="med" len="med"/>
            <a:tailEnd type="none" w="med" len="med"/>
          </a:ln>
        </p:spPr>
      </p:sp>
      <p:sp>
        <p:nvSpPr>
          <p:cNvPr id="101381" name="Rectangle 5"/>
          <p:cNvSpPr>
            <a:spLocks noGrp="1" noChangeArrowheads="1"/>
          </p:cNvSpPr>
          <p:nvPr>
            <p:ph type="body" sz="quarter" idx="3"/>
          </p:nvPr>
        </p:nvSpPr>
        <p:spPr bwMode="auto">
          <a:xfrm>
            <a:off x="685800" y="4343400"/>
            <a:ext cx="5486400" cy="4114800"/>
          </a:xfrm>
          <a:prstGeom prst="rect">
            <a:avLst/>
          </a:prstGeom>
          <a:noFill/>
          <a:ln w="9525">
            <a:noFill/>
            <a:miter lim="800000"/>
          </a:ln>
          <a:effectLst/>
        </p:spPr>
        <p:txBody>
          <a:bodyPr vert="horz" wrap="square" lIns="91440" tIns="45720" rIns="91440" bIns="45720" numCol="1" anchor="t" anchorCtr="0" compatLnSpc="1"/>
          <a:lstStyle/>
          <a:p>
            <a:pPr marL="0" marR="0" lvl="0" indent="0" algn="l" defTabSz="914400" rtl="0" eaLnBrk="1" fontAlgn="base" latinLnBrk="0" hangingPunct="1">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rPr>
              <a:t>单击此处编辑母版文本样式</a:t>
            </a:r>
            <a:endParaRPr kumimoji="0" lang="zh-CN" altLang="en-US"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a:p>
            <a:pPr marL="457200" marR="0" lvl="1" indent="0" algn="l" defTabSz="914400" rtl="0" eaLnBrk="1" fontAlgn="base" latinLnBrk="0" hangingPunct="1">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rPr>
              <a:t>第二级</a:t>
            </a:r>
            <a:endParaRPr kumimoji="0" lang="zh-CN" altLang="en-US"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a:p>
            <a:pPr marL="914400" marR="0" lvl="2" indent="0" algn="l" defTabSz="914400" rtl="0" eaLnBrk="1" fontAlgn="base" latinLnBrk="0" hangingPunct="1">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rPr>
              <a:t>第三级</a:t>
            </a:r>
            <a:endParaRPr kumimoji="0" lang="zh-CN" altLang="en-US"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a:p>
            <a:pPr marL="1371600" marR="0" lvl="3" indent="0" algn="l" defTabSz="914400" rtl="0" eaLnBrk="1" fontAlgn="base" latinLnBrk="0" hangingPunct="1">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rPr>
              <a:t>第四级</a:t>
            </a:r>
            <a:endParaRPr kumimoji="0" lang="zh-CN" altLang="en-US"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a:p>
            <a:pPr marL="1828800" marR="0" lvl="4" indent="0" algn="l" defTabSz="914400" rtl="0" eaLnBrk="1" fontAlgn="base" latinLnBrk="0" hangingPunct="1">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rPr>
              <a:t>第五级</a:t>
            </a:r>
            <a:endParaRPr kumimoji="0" lang="zh-CN" altLang="en-US"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101382" name="Rectangle 6"/>
          <p:cNvSpPr>
            <a:spLocks noGrp="1" noChangeArrowheads="1"/>
          </p:cNvSpPr>
          <p:nvPr>
            <p:ph type="ftr" sz="quarter" idx="4"/>
          </p:nvPr>
        </p:nvSpPr>
        <p:spPr bwMode="auto">
          <a:xfrm>
            <a:off x="0" y="8685213"/>
            <a:ext cx="2971800" cy="457200"/>
          </a:xfrm>
          <a:prstGeom prst="rect">
            <a:avLst/>
          </a:prstGeom>
          <a:noFill/>
          <a:ln w="9525">
            <a:noFill/>
            <a:miter lim="800000"/>
          </a:ln>
          <a:effectLst/>
        </p:spPr>
        <p:txBody>
          <a:bodyPr vert="horz" wrap="square" lIns="91440" tIns="45720" rIns="91440" bIns="45720" numCol="1" anchor="b" anchorCtr="0" compatLnSpc="1"/>
          <a:lstStyle>
            <a:lvl1pPr>
              <a:defRPr sz="12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101383" name="Rectangle 7"/>
          <p:cNvSpPr>
            <a:spLocks noGrp="1" noChangeArrowheads="1"/>
          </p:cNvSpPr>
          <p:nvPr>
            <p:ph type="sldNum" sz="quarter" idx="5"/>
          </p:nvPr>
        </p:nvSpPr>
        <p:spPr bwMode="auto">
          <a:xfrm>
            <a:off x="3884613" y="8685213"/>
            <a:ext cx="2971800" cy="457200"/>
          </a:xfrm>
          <a:prstGeom prst="rect">
            <a:avLst/>
          </a:prstGeom>
          <a:noFill/>
          <a:ln w="9525">
            <a:noFill/>
            <a:miter lim="800000"/>
          </a:ln>
          <a:effectLst/>
        </p:spPr>
        <p:txBody>
          <a:bodyPr vert="horz" wrap="square" lIns="91440" tIns="45720" rIns="91440" bIns="45720" numCol="1" anchor="b" anchorCtr="0" compatLnSpc="1"/>
          <a:p>
            <a:pPr lvl="0" algn="r" eaLnBrk="1" hangingPunct="1"/>
            <a:fld id="{9A0DB2DC-4C9A-4742-B13C-FB6460FD3503}" type="slidenum">
              <a:rPr lang="zh-CN" altLang="en-US" sz="1200" dirty="0"/>
            </a:fld>
            <a:endParaRPr lang="zh-CN" altLang="en-US" sz="1200" dirty="0"/>
          </a:p>
        </p:txBody>
      </p:sp>
    </p:spTree>
  </p:cSld>
  <p:clrMap bg1="lt1" tx1="dk1" bg2="lt2" tx2="dk2" accent1="accent1" accent2="accent2" accent3="accent3" accent4="accent4" accent5="accent5" accent6="accent6" hlink="hlink" folHlink="folHlink"/>
  <p:hf sldNum="0" hdr="0" ftr="0" dt="0"/>
  <p:notesStyle>
    <a:lvl1pPr algn="l" rtl="0" fontAlgn="base">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60418" name="Rectangle 7"/>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zh-CN" altLang="en-US" sz="1200" dirty="0"/>
            </a:fld>
            <a:endParaRPr lang="zh-CN" altLang="en-US" sz="1200" dirty="0"/>
          </a:p>
        </p:txBody>
      </p:sp>
      <p:sp>
        <p:nvSpPr>
          <p:cNvPr id="60419" name="Rectangle 2"/>
          <p:cNvSpPr>
            <a:spLocks noRot="1" noTextEdit="1"/>
          </p:cNvSpPr>
          <p:nvPr>
            <p:ph type="sldImg"/>
          </p:nvPr>
        </p:nvSpPr>
        <p:spPr>
          <a:ln/>
        </p:spPr>
      </p:sp>
      <p:sp>
        <p:nvSpPr>
          <p:cNvPr id="60420" name="Rectangle 3"/>
          <p:cNvSpPr>
            <a:spLocks noGrp="1"/>
          </p:cNvSpPr>
          <p:nvPr>
            <p:ph type="body" idx="1"/>
          </p:nvPr>
        </p:nvSpPr>
        <p:spPr>
          <a:ln/>
        </p:spPr>
        <p:txBody>
          <a:bodyPr wrap="square" lIns="91440" tIns="45720" rIns="91440" bIns="45720" anchor="t" anchorCtr="0"/>
          <a:p>
            <a:pPr lvl="0" eaLnBrk="1" hangingPunct="1"/>
            <a:endParaRPr lang="zh-CN" alt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rotWithShape="0">
          <a:blip r:embed="rId2"/>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754063" y="2286000"/>
            <a:ext cx="6438900" cy="1371600"/>
          </a:xfrm>
        </p:spPr>
        <p:txBody>
          <a:bodyPr/>
          <a:lstStyle>
            <a:lvl1pPr>
              <a:lnSpc>
                <a:spcPct val="80000"/>
              </a:lnSpc>
              <a:defRPr sz="5600" b="1" i="1"/>
            </a:lvl1pPr>
          </a:lstStyle>
          <a:p>
            <a:r>
              <a:rPr lang="zh-CN" altLang="en-US"/>
              <a:t>单击此处编辑母版标题样式</a:t>
            </a:r>
            <a:endParaRPr lang="zh-CN" altLang="en-US"/>
          </a:p>
        </p:txBody>
      </p:sp>
      <p:sp>
        <p:nvSpPr>
          <p:cNvPr id="3075" name="Rectangle 3"/>
          <p:cNvSpPr>
            <a:spLocks noGrp="1" noChangeArrowheads="1"/>
          </p:cNvSpPr>
          <p:nvPr>
            <p:ph type="subTitle" idx="1"/>
          </p:nvPr>
        </p:nvSpPr>
        <p:spPr>
          <a:xfrm>
            <a:off x="2641600" y="4038600"/>
            <a:ext cx="5876925" cy="1066800"/>
          </a:xfrm>
        </p:spPr>
        <p:txBody>
          <a:bodyPr/>
          <a:lstStyle>
            <a:lvl1pPr marL="0" indent="0">
              <a:buFontTx/>
              <a:buNone/>
              <a:defRPr>
                <a:solidFill>
                  <a:srgbClr val="FFCCCC"/>
                </a:solidFill>
              </a:defRPr>
            </a:lvl1pPr>
          </a:lstStyle>
          <a:p>
            <a:r>
              <a:rPr lang="zh-CN" altLang="en-US"/>
              <a:t>单击此处编辑母版副标题样式</a:t>
            </a:r>
            <a:endParaRPr lang="zh-CN" altLang="en-US"/>
          </a:p>
        </p:txBody>
      </p:sp>
      <p:sp>
        <p:nvSpPr>
          <p:cNvPr id="7" name="Rectangle 4"/>
          <p:cNvSpPr>
            <a:spLocks noGrp="1" noChangeArrowheads="1"/>
          </p:cNvSpPr>
          <p:nvPr>
            <p:ph type="dt" sz="half" idx="2"/>
          </p:nvPr>
        </p:nvSpPr>
        <p:spPr bwMode="auto">
          <a:xfrm>
            <a:off x="247650" y="6172200"/>
            <a:ext cx="2063750" cy="457200"/>
          </a:xfrm>
          <a:prstGeom prst="rect">
            <a:avLst/>
          </a:prstGeom>
          <a:noFill/>
          <a:ln>
            <a:miter lim="800000"/>
          </a:ln>
        </p:spPr>
        <p:txBody>
          <a:bodyPr vert="horz" wrap="square" lIns="91440" tIns="45720" rIns="91440" bIns="45720" numCol="1" anchor="t"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1"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8" name="Rectangle 5"/>
          <p:cNvSpPr>
            <a:spLocks noGrp="1" noChangeArrowheads="1"/>
          </p:cNvSpPr>
          <p:nvPr>
            <p:ph type="ftr" sz="quarter" idx="3"/>
          </p:nvPr>
        </p:nvSpPr>
        <p:spPr bwMode="auto">
          <a:xfrm>
            <a:off x="2559050" y="6172200"/>
            <a:ext cx="4705350" cy="457200"/>
          </a:xfrm>
          <a:prstGeom prst="rect">
            <a:avLst/>
          </a:prstGeom>
          <a:noFill/>
          <a:ln>
            <a:miter lim="800000"/>
          </a:ln>
        </p:spPr>
        <p:txBody>
          <a:bodyPr vert="horz" wrap="square" lIns="91440" tIns="45720" rIns="91440" bIns="45720" numCol="1" anchor="t"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1"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9" name="Rectangle 6"/>
          <p:cNvSpPr>
            <a:spLocks noGrp="1" noChangeArrowheads="1"/>
          </p:cNvSpPr>
          <p:nvPr>
            <p:ph type="sldNum" sz="quarter" idx="4"/>
          </p:nvPr>
        </p:nvSpPr>
        <p:spPr bwMode="auto">
          <a:xfrm>
            <a:off x="7594600" y="6172200"/>
            <a:ext cx="2063750" cy="457200"/>
          </a:xfrm>
          <a:prstGeom prst="rect">
            <a:avLst/>
          </a:prstGeom>
          <a:noFill/>
          <a:ln>
            <a:miter lim="800000"/>
          </a:ln>
        </p:spPr>
        <p:txBody>
          <a:bodyPr vert="horz" wrap="square" lIns="91440" tIns="45720" rIns="91440" bIns="45720" numCol="1" anchor="t" anchorCtr="0" compatLnSpc="1"/>
          <a:p>
            <a:pPr algn="r"/>
            <a:fld id="{9A0DB2DC-4C9A-4742-B13C-FB6460FD3503}" type="slidenum">
              <a:rPr lang="zh-CN" altLang="en-US" dirty="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1"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1"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54838" y="304800"/>
            <a:ext cx="2043112"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25500" y="304800"/>
            <a:ext cx="5976938" cy="571500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1"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1"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Pr>
        <a:blipFill rotWithShape="0">
          <a:blip r:embed="rId2"/>
          <a:stretch>
            <a:fillRect/>
          </a:stretch>
        </a:blipFill>
        <a:effectLst/>
      </p:bgPr>
    </p:bg>
    <p:spTree>
      <p:nvGrpSpPr>
        <p:cNvPr id="1" name=""/>
        <p:cNvGrpSpPr/>
        <p:nvPr/>
      </p:nvGrpSpPr>
      <p:grpSpPr>
        <a:xfrm>
          <a:off x="0" y="0"/>
          <a:ext cx="0" cy="0"/>
          <a:chOff x="0" y="0"/>
          <a:chExt cx="0" cy="0"/>
        </a:xfrm>
      </p:grpSpPr>
      <p:sp>
        <p:nvSpPr>
          <p:cNvPr id="112642" name="Rectangle 2"/>
          <p:cNvSpPr>
            <a:spLocks noGrp="1" noRot="1" noChangeArrowheads="1"/>
          </p:cNvSpPr>
          <p:nvPr>
            <p:ph type="ctrTitle"/>
          </p:nvPr>
        </p:nvSpPr>
        <p:spPr>
          <a:xfrm>
            <a:off x="742950" y="2286000"/>
            <a:ext cx="8420100" cy="1143000"/>
          </a:xfrm>
        </p:spPr>
        <p:txBody>
          <a:bodyPr/>
          <a:lstStyle>
            <a:lvl1pPr>
              <a:defRPr/>
            </a:lvl1pPr>
          </a:lstStyle>
          <a:p>
            <a:r>
              <a:rPr lang="zh-CN" altLang="en-US"/>
              <a:t>单击此处编辑母版标题样式</a:t>
            </a:r>
            <a:endParaRPr lang="zh-CN" altLang="en-US"/>
          </a:p>
        </p:txBody>
      </p:sp>
      <p:sp>
        <p:nvSpPr>
          <p:cNvPr id="112643" name="Rectangle 3"/>
          <p:cNvSpPr>
            <a:spLocks noGrp="1" noRot="1" noChangeArrowheads="1"/>
          </p:cNvSpPr>
          <p:nvPr>
            <p:ph type="subTitle" idx="1"/>
          </p:nvPr>
        </p:nvSpPr>
        <p:spPr>
          <a:xfrm>
            <a:off x="1485900" y="3886200"/>
            <a:ext cx="6934200" cy="1752600"/>
          </a:xfrm>
        </p:spPr>
        <p:txBody>
          <a:bodyPr/>
          <a:lstStyle>
            <a:lvl1pPr marL="0" indent="0" algn="ctr">
              <a:buFont typeface="Wingdings" panose="05000000000000000000" pitchFamily="2" charset="2"/>
              <a:buNone/>
              <a:defRPr/>
            </a:lvl1pPr>
          </a:lstStyle>
          <a:p>
            <a:r>
              <a:rPr lang="zh-CN" altLang="en-US"/>
              <a:t>单击此处编辑母版副标题样式</a:t>
            </a:r>
            <a:endParaRPr lang="zh-CN" altLang="en-US"/>
          </a:p>
        </p:txBody>
      </p:sp>
      <p:sp>
        <p:nvSpPr>
          <p:cNvPr id="7" name="Rectangle 4"/>
          <p:cNvSpPr>
            <a:spLocks noGrp="1" noChangeArrowheads="1"/>
          </p:cNvSpPr>
          <p:nvPr>
            <p:ph type="dt" sz="half" idx="2"/>
          </p:nvPr>
        </p:nvSpPr>
        <p:spPr bwMode="auto">
          <a:xfrm>
            <a:off x="327025" y="6245225"/>
            <a:ext cx="2479675" cy="476250"/>
          </a:xfrm>
          <a:prstGeom prst="rect">
            <a:avLst/>
          </a:prstGeom>
          <a:noFill/>
          <a:ln>
            <a:miter lim="800000"/>
          </a:ln>
        </p:spPr>
        <p:txBody>
          <a:bodyPr vert="horz" wrap="square" lIns="91440" tIns="45720" rIns="91440" bIns="45720" numCol="1" anchor="t"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8" name="Rectangle 5"/>
          <p:cNvSpPr>
            <a:spLocks noGrp="1" noChangeArrowheads="1"/>
          </p:cNvSpPr>
          <p:nvPr>
            <p:ph type="ftr" sz="quarter" idx="3"/>
          </p:nvPr>
        </p:nvSpPr>
        <p:spPr bwMode="auto">
          <a:xfrm>
            <a:off x="3384550" y="6245225"/>
            <a:ext cx="3136900" cy="476250"/>
          </a:xfrm>
          <a:prstGeom prst="rect">
            <a:avLst/>
          </a:prstGeom>
          <a:noFill/>
          <a:ln>
            <a:miter lim="800000"/>
          </a:ln>
        </p:spPr>
        <p:txBody>
          <a:bodyPr vert="horz" wrap="square" lIns="91440" tIns="45720" rIns="91440" bIns="45720" numCol="1" anchor="t"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9" name="Rectangle 6"/>
          <p:cNvSpPr>
            <a:spLocks noGrp="1" noChangeArrowheads="1"/>
          </p:cNvSpPr>
          <p:nvPr>
            <p:ph type="sldNum" sz="quarter" idx="4"/>
          </p:nvPr>
        </p:nvSpPr>
        <p:spPr bwMode="auto">
          <a:xfrm>
            <a:off x="7099300" y="6245225"/>
            <a:ext cx="2479675" cy="476250"/>
          </a:xfrm>
          <a:prstGeom prst="rect">
            <a:avLst/>
          </a:prstGeom>
          <a:noFill/>
          <a:ln>
            <a:miter lim="800000"/>
          </a:ln>
        </p:spPr>
        <p:txBody>
          <a:bodyPr vert="horz" wrap="square" lIns="91440" tIns="45720" rIns="91440" bIns="45720" numCol="1" anchor="t" anchorCtr="0" compatLnSpc="1"/>
          <a:p>
            <a:pPr algn="r"/>
            <a:fld id="{9A0DB2DC-4C9A-4742-B13C-FB6460FD3503}" type="slidenum">
              <a:rPr lang="zh-CN" altLang="en-US" dirty="0"/>
            </a:fld>
            <a:endParaRPr lang="zh-CN"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638" y="4406900"/>
            <a:ext cx="84201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endParaRPr lang="en-US" smtClean="0"/>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27025" y="1752600"/>
            <a:ext cx="4549775" cy="4270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5029200" y="1752600"/>
            <a:ext cx="4549775" cy="4270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lvl="0" eaLnBrk="1" hangingPunct="1"/>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4638"/>
            <a:ext cx="89154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日期占位符 6"/>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8" name="页脚占位符 7"/>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9" name="灯片编号占位符 8"/>
          <p:cNvSpPr>
            <a:spLocks noGrp="1"/>
          </p:cNvSpPr>
          <p:nvPr>
            <p:ph type="sldNum" sz="quarter" idx="12"/>
          </p:nvPr>
        </p:nvSpPr>
        <p:spPr/>
        <p:txBody>
          <a:bodyPr/>
          <a:p>
            <a:pPr lvl="0" eaLnBrk="1" hangingPunct="1"/>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日期占位符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4" name="页脚占位符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灯片编号占位符 4"/>
          <p:cNvSpPr>
            <a:spLocks noGrp="1"/>
          </p:cNvSpPr>
          <p:nvPr>
            <p:ph type="sldNum" sz="quarter" idx="12"/>
          </p:nvPr>
        </p:nvSpPr>
        <p:spPr/>
        <p:txBody>
          <a:bodyPr/>
          <a:p>
            <a:pPr lvl="0" eaLnBrk="1" hangingPunct="1"/>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3" name="页脚占位符 2"/>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4" name="灯片编号占位符 3"/>
          <p:cNvSpPr>
            <a:spLocks noGrp="1"/>
          </p:cNvSpPr>
          <p:nvPr>
            <p:ph type="sldNum" sz="quarter" idx="12"/>
          </p:nvPr>
        </p:nvSpPr>
        <p:spPr/>
        <p:txBody>
          <a:bodyPr/>
          <a:p>
            <a:pPr lvl="0" eaLnBrk="1" hangingPunct="1"/>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138"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lvl="0" eaLnBrk="1" hangingPunct="1"/>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1"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1"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513" y="4800600"/>
            <a:ext cx="59436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41513" y="612775"/>
            <a:ext cx="59436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
                <a:schemeClr val="folHlink"/>
              </a:buClr>
              <a:buSzTx/>
              <a:buFont typeface="Wingdings" panose="05000000000000000000" pitchFamily="2" charset="2"/>
              <a:buNone/>
              <a:defRPr/>
            </a:pPr>
            <a:endParaRPr kumimoji="0" lang="en-US" sz="3200" b="0" i="0" u="none" strike="noStrike" kern="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lvl="0" eaLnBrk="1" hangingPunct="1"/>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65988" y="381000"/>
            <a:ext cx="2312987" cy="56419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27025" y="381000"/>
            <a:ext cx="6786563" cy="564197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638" y="4406900"/>
            <a:ext cx="84201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endParaRPr lang="en-US" smtClean="0"/>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1"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1"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25500" y="1524000"/>
            <a:ext cx="4010025"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987925" y="1524000"/>
            <a:ext cx="4010025"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1"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1"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lvl="0" eaLnBrk="1" hangingPunct="1"/>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4638"/>
            <a:ext cx="89154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日期占位符 6"/>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1"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8" name="页脚占位符 7"/>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1"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9" name="灯片编号占位符 8"/>
          <p:cNvSpPr>
            <a:spLocks noGrp="1"/>
          </p:cNvSpPr>
          <p:nvPr>
            <p:ph type="sldNum" sz="quarter" idx="12"/>
          </p:nvPr>
        </p:nvSpPr>
        <p:spPr/>
        <p:txBody>
          <a:bodyPr/>
          <a:p>
            <a:pPr lvl="0" eaLnBrk="1" hangingPunct="1"/>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日期占位符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1"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4" name="页脚占位符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1"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灯片编号占位符 4"/>
          <p:cNvSpPr>
            <a:spLocks noGrp="1"/>
          </p:cNvSpPr>
          <p:nvPr>
            <p:ph type="sldNum" sz="quarter" idx="12"/>
          </p:nvPr>
        </p:nvSpPr>
        <p:spPr/>
        <p:txBody>
          <a:bodyPr/>
          <a:p>
            <a:pPr lvl="0" eaLnBrk="1" hangingPunct="1"/>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1"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3" name="页脚占位符 2"/>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1"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4" name="灯片编号占位符 3"/>
          <p:cNvSpPr>
            <a:spLocks noGrp="1"/>
          </p:cNvSpPr>
          <p:nvPr>
            <p:ph type="sldNum" sz="quarter" idx="12"/>
          </p:nvPr>
        </p:nvSpPr>
        <p:spPr/>
        <p:txBody>
          <a:bodyPr/>
          <a:p>
            <a:pPr lvl="0" eaLnBrk="1" hangingPunct="1"/>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138"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1"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1"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lvl="0" eaLnBrk="1" hangingPunct="1"/>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513" y="4800600"/>
            <a:ext cx="59436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41513" y="612775"/>
            <a:ext cx="59436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0" cap="none" spc="0" normalizeH="0" baseline="0" noProof="0" smtClean="0">
              <a:ln>
                <a:noFill/>
              </a:ln>
              <a:solidFill>
                <a:schemeClr val="tx1"/>
              </a:solidFill>
              <a:effectLst>
                <a:outerShdw blurRad="38100" dist="38100" dir="2700000" algn="tl">
                  <a:srgbClr val="000000"/>
                </a:outerShdw>
              </a:effectLst>
              <a:uLnTx/>
              <a:uFillTx/>
              <a:latin typeface="+mn-lt"/>
              <a:ea typeface="+mn-ea"/>
              <a:cs typeface="+mn-cs"/>
            </a:endParaRPr>
          </a:p>
        </p:txBody>
      </p:sp>
      <p:sp>
        <p:nvSpPr>
          <p:cNvPr id="4" name="Text Placeholder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1"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1"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lvl="0" eaLnBrk="1" hangingPunct="1"/>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pn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3" Type="http://schemas.openxmlformats.org/officeDocument/2006/relationships/theme" Target="../theme/theme2.xml"/><Relationship Id="rId12" Type="http://schemas.openxmlformats.org/officeDocument/2006/relationships/image" Target="../media/image4.jpeg"/><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2"/>
          <a:stretch>
            <a:fillRect/>
          </a:stretch>
        </a:blipFill>
        <a:effectLst/>
      </p:bgPr>
    </p:bg>
    <p:spTree>
      <p:nvGrpSpPr>
        <p:cNvPr id="1" name=""/>
        <p:cNvGrpSpPr/>
        <p:nvPr/>
      </p:nvGrpSpPr>
      <p:grpSpPr/>
      <p:sp>
        <p:nvSpPr>
          <p:cNvPr id="1026" name="Rectangle 2"/>
          <p:cNvSpPr>
            <a:spLocks noGrp="1" noChangeArrowheads="1"/>
          </p:cNvSpPr>
          <p:nvPr>
            <p:ph type="title"/>
          </p:nvPr>
        </p:nvSpPr>
        <p:spPr bwMode="auto">
          <a:xfrm>
            <a:off x="825500" y="304800"/>
            <a:ext cx="8172450" cy="1143000"/>
          </a:xfrm>
          <a:prstGeom prst="rect">
            <a:avLst/>
          </a:prstGeom>
          <a:noFill/>
          <a:ln w="9525">
            <a:noFill/>
            <a:miter lim="800000"/>
          </a:ln>
          <a:effectLst/>
        </p:spPr>
        <p:txBody>
          <a:bodyPr vert="horz" wrap="square" lIns="91440" tIns="45720" rIns="91440" bIns="45720" numCol="1" anchor="ctr" anchorCtr="0" compatLnSpc="1"/>
          <a:lstStyle/>
          <a:p>
            <a:pPr lvl="0"/>
            <a:r>
              <a:rPr lang="zh-CN" altLang="en-US" smtClean="0"/>
              <a:t>单击此处编辑母版标题样式</a:t>
            </a:r>
            <a:endParaRPr lang="zh-CN" altLang="en-US" smtClean="0"/>
          </a:p>
        </p:txBody>
      </p:sp>
      <p:sp>
        <p:nvSpPr>
          <p:cNvPr id="1027" name="Rectangle 3"/>
          <p:cNvSpPr>
            <a:spLocks noGrp="1" noChangeArrowheads="1"/>
          </p:cNvSpPr>
          <p:nvPr>
            <p:ph type="body" idx="1"/>
          </p:nvPr>
        </p:nvSpPr>
        <p:spPr bwMode="auto">
          <a:xfrm>
            <a:off x="825500" y="1524000"/>
            <a:ext cx="8172450" cy="4495800"/>
          </a:xfrm>
          <a:prstGeom prst="rect">
            <a:avLst/>
          </a:prstGeom>
          <a:noFill/>
          <a:ln w="9525">
            <a:noFill/>
            <a:miter lim="800000"/>
          </a:ln>
          <a:effectLst/>
        </p:spPr>
        <p:txBody>
          <a:bodyPr vert="horz" wrap="square" lIns="91440" tIns="45720" rIns="91440" bIns="45720" numCol="1" anchor="t" anchorCtr="0" compatLnSpc="1"/>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smtClean="0"/>
          </a:p>
        </p:txBody>
      </p:sp>
      <p:sp>
        <p:nvSpPr>
          <p:cNvPr id="1028" name="Rectangle 4"/>
          <p:cNvSpPr>
            <a:spLocks noGrp="1" noChangeArrowheads="1"/>
          </p:cNvSpPr>
          <p:nvPr>
            <p:ph type="dt" sz="half" idx="2"/>
          </p:nvPr>
        </p:nvSpPr>
        <p:spPr bwMode="auto">
          <a:xfrm>
            <a:off x="2806700" y="6096000"/>
            <a:ext cx="1403350" cy="457200"/>
          </a:xfrm>
          <a:prstGeom prst="rect">
            <a:avLst/>
          </a:prstGeom>
          <a:noFill/>
          <a:ln w="9525">
            <a:noFill/>
            <a:miter lim="800000"/>
          </a:ln>
          <a:effectLst/>
        </p:spPr>
        <p:txBody>
          <a:bodyPr vert="horz" wrap="square" lIns="91440" tIns="45720" rIns="91440" bIns="45720" numCol="1" anchor="t" anchorCtr="0" compatLnSpc="1"/>
          <a:lstStyle>
            <a:lvl1pPr>
              <a:defRPr sz="1200" b="1"/>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1"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1029" name="Rectangle 5"/>
          <p:cNvSpPr>
            <a:spLocks noGrp="1" noChangeArrowheads="1"/>
          </p:cNvSpPr>
          <p:nvPr>
            <p:ph type="ftr" sz="quarter" idx="3"/>
          </p:nvPr>
        </p:nvSpPr>
        <p:spPr bwMode="auto">
          <a:xfrm>
            <a:off x="4292600" y="6096000"/>
            <a:ext cx="3136900" cy="457200"/>
          </a:xfrm>
          <a:prstGeom prst="rect">
            <a:avLst/>
          </a:prstGeom>
          <a:noFill/>
          <a:ln w="9525">
            <a:noFill/>
            <a:miter lim="800000"/>
          </a:ln>
          <a:effectLst/>
        </p:spPr>
        <p:txBody>
          <a:bodyPr vert="horz" wrap="square" lIns="91440" tIns="45720" rIns="91440" bIns="45720" numCol="1" anchor="t" anchorCtr="0" compatLnSpc="1"/>
          <a:lstStyle>
            <a:lvl1pPr algn="ctr">
              <a:defRPr sz="1200" b="1"/>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1"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1030" name="Rectangle 6"/>
          <p:cNvSpPr>
            <a:spLocks noGrp="1" noChangeArrowheads="1"/>
          </p:cNvSpPr>
          <p:nvPr>
            <p:ph type="sldNum" sz="quarter" idx="4"/>
          </p:nvPr>
        </p:nvSpPr>
        <p:spPr bwMode="auto">
          <a:xfrm>
            <a:off x="7512050" y="6096000"/>
            <a:ext cx="1403350" cy="457200"/>
          </a:xfrm>
          <a:prstGeom prst="rect">
            <a:avLst/>
          </a:prstGeom>
          <a:noFill/>
          <a:ln w="9525">
            <a:noFill/>
            <a:miter lim="800000"/>
          </a:ln>
          <a:effectLst/>
        </p:spPr>
        <p:txBody>
          <a:bodyPr vert="horz" wrap="square" lIns="91440" tIns="45720" rIns="91440" bIns="45720" numCol="1" anchor="t" anchorCtr="0" compatLnSpc="1"/>
          <a:lstStyle>
            <a:lvl1pPr algn="r">
              <a:defRPr sz="1200" b="1"/>
            </a:lvl1pPr>
          </a:lstStyle>
          <a:p>
            <a:pPr lvl="0" eaLnBrk="1" hangingPunct="1"/>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4000">
          <a:solidFill>
            <a:schemeClr val="tx2"/>
          </a:solidFill>
          <a:effectLst>
            <a:outerShdw blurRad="38100" dist="38100" dir="2700000" algn="tl">
              <a:srgbClr val="000000"/>
            </a:outerShdw>
          </a:effectLst>
          <a:latin typeface="+mj-lt"/>
          <a:ea typeface="+mj-ea"/>
          <a:cs typeface="+mj-cs"/>
        </a:defRPr>
      </a:lvl1pPr>
      <a:lvl2pPr algn="l" rtl="0" fontAlgn="base">
        <a:spcBef>
          <a:spcPct val="0"/>
        </a:spcBef>
        <a:spcAft>
          <a:spcPct val="0"/>
        </a:spcAft>
        <a:defRPr sz="4000">
          <a:solidFill>
            <a:schemeClr val="tx2"/>
          </a:solidFill>
          <a:effectLst>
            <a:outerShdw blurRad="38100" dist="38100" dir="2700000" algn="tl">
              <a:srgbClr val="000000"/>
            </a:outerShdw>
          </a:effectLst>
          <a:latin typeface="幼圆" pitchFamily="49" charset="-122"/>
          <a:ea typeface="幼圆" pitchFamily="49" charset="-122"/>
        </a:defRPr>
      </a:lvl2pPr>
      <a:lvl3pPr algn="l" rtl="0" fontAlgn="base">
        <a:spcBef>
          <a:spcPct val="0"/>
        </a:spcBef>
        <a:spcAft>
          <a:spcPct val="0"/>
        </a:spcAft>
        <a:defRPr sz="4000">
          <a:solidFill>
            <a:schemeClr val="tx2"/>
          </a:solidFill>
          <a:effectLst>
            <a:outerShdw blurRad="38100" dist="38100" dir="2700000" algn="tl">
              <a:srgbClr val="000000"/>
            </a:outerShdw>
          </a:effectLst>
          <a:latin typeface="幼圆" pitchFamily="49" charset="-122"/>
          <a:ea typeface="幼圆" pitchFamily="49" charset="-122"/>
        </a:defRPr>
      </a:lvl3pPr>
      <a:lvl4pPr algn="l" rtl="0" fontAlgn="base">
        <a:spcBef>
          <a:spcPct val="0"/>
        </a:spcBef>
        <a:spcAft>
          <a:spcPct val="0"/>
        </a:spcAft>
        <a:defRPr sz="4000">
          <a:solidFill>
            <a:schemeClr val="tx2"/>
          </a:solidFill>
          <a:effectLst>
            <a:outerShdw blurRad="38100" dist="38100" dir="2700000" algn="tl">
              <a:srgbClr val="000000"/>
            </a:outerShdw>
          </a:effectLst>
          <a:latin typeface="幼圆" pitchFamily="49" charset="-122"/>
          <a:ea typeface="幼圆" pitchFamily="49" charset="-122"/>
        </a:defRPr>
      </a:lvl4pPr>
      <a:lvl5pPr algn="l" rtl="0" fontAlgn="base">
        <a:spcBef>
          <a:spcPct val="0"/>
        </a:spcBef>
        <a:spcAft>
          <a:spcPct val="0"/>
        </a:spcAft>
        <a:defRPr sz="4000">
          <a:solidFill>
            <a:schemeClr val="tx2"/>
          </a:solidFill>
          <a:effectLst>
            <a:outerShdw blurRad="38100" dist="38100" dir="2700000" algn="tl">
              <a:srgbClr val="000000"/>
            </a:outerShdw>
          </a:effectLst>
          <a:latin typeface="幼圆" pitchFamily="49" charset="-122"/>
          <a:ea typeface="幼圆" pitchFamily="49" charset="-122"/>
        </a:defRPr>
      </a:lvl5pPr>
      <a:lvl6pPr marL="457200" algn="l" rtl="0" fontAlgn="base">
        <a:spcBef>
          <a:spcPct val="0"/>
        </a:spcBef>
        <a:spcAft>
          <a:spcPct val="0"/>
        </a:spcAft>
        <a:defRPr sz="4000">
          <a:solidFill>
            <a:schemeClr val="tx2"/>
          </a:solidFill>
          <a:effectLst>
            <a:outerShdw blurRad="38100" dist="38100" dir="2700000" algn="tl">
              <a:srgbClr val="000000"/>
            </a:outerShdw>
          </a:effectLst>
          <a:latin typeface="幼圆" pitchFamily="49" charset="-122"/>
          <a:ea typeface="幼圆" pitchFamily="49" charset="-122"/>
        </a:defRPr>
      </a:lvl6pPr>
      <a:lvl7pPr marL="914400" algn="l" rtl="0" fontAlgn="base">
        <a:spcBef>
          <a:spcPct val="0"/>
        </a:spcBef>
        <a:spcAft>
          <a:spcPct val="0"/>
        </a:spcAft>
        <a:defRPr sz="4000">
          <a:solidFill>
            <a:schemeClr val="tx2"/>
          </a:solidFill>
          <a:effectLst>
            <a:outerShdw blurRad="38100" dist="38100" dir="2700000" algn="tl">
              <a:srgbClr val="000000"/>
            </a:outerShdw>
          </a:effectLst>
          <a:latin typeface="幼圆" pitchFamily="49" charset="-122"/>
          <a:ea typeface="幼圆" pitchFamily="49" charset="-122"/>
        </a:defRPr>
      </a:lvl7pPr>
      <a:lvl8pPr marL="1371600" algn="l" rtl="0" fontAlgn="base">
        <a:spcBef>
          <a:spcPct val="0"/>
        </a:spcBef>
        <a:spcAft>
          <a:spcPct val="0"/>
        </a:spcAft>
        <a:defRPr sz="4000">
          <a:solidFill>
            <a:schemeClr val="tx2"/>
          </a:solidFill>
          <a:effectLst>
            <a:outerShdw blurRad="38100" dist="38100" dir="2700000" algn="tl">
              <a:srgbClr val="000000"/>
            </a:outerShdw>
          </a:effectLst>
          <a:latin typeface="幼圆" pitchFamily="49" charset="-122"/>
          <a:ea typeface="幼圆" pitchFamily="49" charset="-122"/>
        </a:defRPr>
      </a:lvl8pPr>
      <a:lvl9pPr marL="1828800" algn="l" rtl="0" fontAlgn="base">
        <a:spcBef>
          <a:spcPct val="0"/>
        </a:spcBef>
        <a:spcAft>
          <a:spcPct val="0"/>
        </a:spcAft>
        <a:defRPr sz="4000">
          <a:solidFill>
            <a:schemeClr val="tx2"/>
          </a:solidFill>
          <a:effectLst>
            <a:outerShdw blurRad="38100" dist="38100" dir="2700000" algn="tl">
              <a:srgbClr val="000000"/>
            </a:outerShdw>
          </a:effectLst>
          <a:latin typeface="幼圆" pitchFamily="49" charset="-122"/>
          <a:ea typeface="幼圆" pitchFamily="49" charset="-122"/>
        </a:defRPr>
      </a:lvl9pPr>
    </p:titleStyle>
    <p:bodyStyle>
      <a:lvl1pPr marL="342900" indent="-342900" algn="l" rtl="0" fontAlgn="base">
        <a:spcBef>
          <a:spcPct val="20000"/>
        </a:spcBef>
        <a:spcAft>
          <a:spcPct val="0"/>
        </a:spcAft>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har char="–"/>
        <a:defRPr sz="2800">
          <a:solidFill>
            <a:schemeClr val="tx1"/>
          </a:solidFill>
          <a:effectLst>
            <a:outerShdw blurRad="38100" dist="38100" dir="2700000" algn="tl">
              <a:srgbClr val="000000"/>
            </a:outerShdw>
          </a:effectLst>
          <a:latin typeface="+mn-lt"/>
          <a:ea typeface="+mn-ea"/>
        </a:defRPr>
      </a:lvl2pPr>
      <a:lvl3pPr marL="1143000" indent="-228600" algn="l" rtl="0" fontAlgn="base">
        <a:spcBef>
          <a:spcPct val="20000"/>
        </a:spcBef>
        <a:spcAft>
          <a:spcPct val="0"/>
        </a:spcAft>
        <a:buChar char="•"/>
        <a:defRPr sz="2400">
          <a:solidFill>
            <a:schemeClr val="tx1"/>
          </a:solidFill>
          <a:effectLst>
            <a:outerShdw blurRad="38100" dist="38100" dir="2700000" algn="tl">
              <a:srgbClr val="000000"/>
            </a:outerShdw>
          </a:effectLst>
          <a:latin typeface="+mn-lt"/>
          <a:ea typeface="+mn-ea"/>
        </a:defRPr>
      </a:lvl3pPr>
      <a:lvl4pPr marL="1600200" indent="-228600" algn="l" rtl="0" fontAlgn="base">
        <a:spcBef>
          <a:spcPct val="20000"/>
        </a:spcBef>
        <a:spcAft>
          <a:spcPct val="0"/>
        </a:spcAft>
        <a:buChar char="–"/>
        <a:defRPr sz="2000">
          <a:solidFill>
            <a:schemeClr val="tx1"/>
          </a:solidFill>
          <a:effectLst>
            <a:outerShdw blurRad="38100" dist="38100" dir="2700000" algn="tl">
              <a:srgbClr val="000000"/>
            </a:outerShdw>
          </a:effectLst>
          <a:latin typeface="+mn-lt"/>
          <a:ea typeface="+mn-ea"/>
        </a:defRPr>
      </a:lvl4pPr>
      <a:lvl5pPr marL="2057400" indent="-228600" algn="l" rtl="0" fontAlgn="base">
        <a:spcBef>
          <a:spcPct val="20000"/>
        </a:spcBef>
        <a:spcAft>
          <a:spcPct val="0"/>
        </a:spcAft>
        <a:buChar char="»"/>
        <a:defRPr sz="2000">
          <a:solidFill>
            <a:schemeClr val="tx1"/>
          </a:solidFill>
          <a:effectLst>
            <a:outerShdw blurRad="38100" dist="38100" dir="2700000" algn="tl">
              <a:srgbClr val="000000"/>
            </a:outerShdw>
          </a:effectLst>
          <a:latin typeface="+mn-lt"/>
          <a:ea typeface="+mn-ea"/>
        </a:defRPr>
      </a:lvl5pPr>
      <a:lvl6pPr marL="2514600" indent="-228600" algn="l" rtl="0" fontAlgn="base">
        <a:spcBef>
          <a:spcPct val="20000"/>
        </a:spcBef>
        <a:spcAft>
          <a:spcPct val="0"/>
        </a:spcAft>
        <a:buChar char="»"/>
        <a:defRPr sz="2000">
          <a:solidFill>
            <a:schemeClr val="tx1"/>
          </a:solidFill>
          <a:effectLst>
            <a:outerShdw blurRad="38100" dist="38100" dir="2700000" algn="tl">
              <a:srgbClr val="000000"/>
            </a:outerShdw>
          </a:effectLst>
          <a:latin typeface="+mn-lt"/>
          <a:ea typeface="+mn-ea"/>
        </a:defRPr>
      </a:lvl6pPr>
      <a:lvl7pPr marL="2971800" indent="-228600" algn="l" rtl="0" fontAlgn="base">
        <a:spcBef>
          <a:spcPct val="20000"/>
        </a:spcBef>
        <a:spcAft>
          <a:spcPct val="0"/>
        </a:spcAft>
        <a:buChar char="»"/>
        <a:defRPr sz="2000">
          <a:solidFill>
            <a:schemeClr val="tx1"/>
          </a:solidFill>
          <a:effectLst>
            <a:outerShdw blurRad="38100" dist="38100" dir="2700000" algn="tl">
              <a:srgbClr val="000000"/>
            </a:outerShdw>
          </a:effectLst>
          <a:latin typeface="+mn-lt"/>
          <a:ea typeface="+mn-ea"/>
        </a:defRPr>
      </a:lvl7pPr>
      <a:lvl8pPr marL="3429000" indent="-228600" algn="l" rtl="0" fontAlgn="base">
        <a:spcBef>
          <a:spcPct val="20000"/>
        </a:spcBef>
        <a:spcAft>
          <a:spcPct val="0"/>
        </a:spcAft>
        <a:buChar char="»"/>
        <a:defRPr sz="2000">
          <a:solidFill>
            <a:schemeClr val="tx1"/>
          </a:solidFill>
          <a:effectLst>
            <a:outerShdw blurRad="38100" dist="38100" dir="2700000" algn="tl">
              <a:srgbClr val="000000"/>
            </a:outerShdw>
          </a:effectLst>
          <a:latin typeface="+mn-lt"/>
          <a:ea typeface="+mn-ea"/>
        </a:defRPr>
      </a:lvl8pPr>
      <a:lvl9pPr marL="3886200" indent="-228600" algn="l" rtl="0" fontAlgn="base">
        <a:spcBef>
          <a:spcPct val="20000"/>
        </a:spcBef>
        <a:spcAft>
          <a:spcPct val="0"/>
        </a:spcAft>
        <a:buChar char="»"/>
        <a:defRPr sz="2000">
          <a:solidFill>
            <a:schemeClr val="tx1"/>
          </a:solidFill>
          <a:effectLst>
            <a:outerShdw blurRad="38100" dist="38100" dir="2700000" algn="tl">
              <a:srgbClr val="000000"/>
            </a:outerShdw>
          </a:effectLst>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rotWithShape="0">
          <a:blip r:embed="rId12"/>
          <a:stretch>
            <a:fillRect/>
          </a:stretch>
        </a:blipFill>
        <a:effectLst/>
      </p:bgPr>
    </p:bg>
    <p:spTree>
      <p:nvGrpSpPr>
        <p:cNvPr id="1" name=""/>
        <p:cNvGrpSpPr/>
        <p:nvPr/>
      </p:nvGrpSpPr>
      <p:grpSpPr/>
      <p:sp>
        <p:nvSpPr>
          <p:cNvPr id="2050" name="Rectangle 2"/>
          <p:cNvSpPr>
            <a:spLocks noGrp="1" noRot="1"/>
          </p:cNvSpPr>
          <p:nvPr>
            <p:ph type="title"/>
          </p:nvPr>
        </p:nvSpPr>
        <p:spPr>
          <a:xfrm>
            <a:off x="327025" y="381000"/>
            <a:ext cx="9251950" cy="1143000"/>
          </a:xfrm>
          <a:prstGeom prst="rect">
            <a:avLst/>
          </a:prstGeom>
          <a:noFill/>
          <a:ln w="9525">
            <a:noFill/>
          </a:ln>
        </p:spPr>
        <p:txBody>
          <a:bodyPr anchor="ctr" anchorCtr="0"/>
          <a:p>
            <a:pPr lvl="0"/>
            <a:r>
              <a:rPr lang="zh-CN" altLang="en-US" dirty="0"/>
              <a:t>单击此处编辑母版标题样式</a:t>
            </a:r>
            <a:endParaRPr lang="zh-CN" altLang="en-US" dirty="0"/>
          </a:p>
        </p:txBody>
      </p:sp>
      <p:sp>
        <p:nvSpPr>
          <p:cNvPr id="2051" name="Rectangle 3"/>
          <p:cNvSpPr>
            <a:spLocks noGrp="1" noRot="1"/>
          </p:cNvSpPr>
          <p:nvPr>
            <p:ph type="body" idx="1"/>
          </p:nvPr>
        </p:nvSpPr>
        <p:spPr>
          <a:xfrm>
            <a:off x="327025" y="1752600"/>
            <a:ext cx="9251950" cy="4270375"/>
          </a:xfrm>
          <a:prstGeom prst="rect">
            <a:avLst/>
          </a:prstGeom>
          <a:noFill/>
          <a:ln w="9525">
            <a:noFill/>
          </a:ln>
        </p:spPr>
        <p:txBody>
          <a:bodyP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11620" name="Rectangle 4"/>
          <p:cNvSpPr>
            <a:spLocks noGrp="1" noChangeArrowheads="1"/>
          </p:cNvSpPr>
          <p:nvPr>
            <p:ph type="dt" sz="half" idx="2"/>
          </p:nvPr>
        </p:nvSpPr>
        <p:spPr bwMode="auto">
          <a:xfrm>
            <a:off x="327025" y="6172200"/>
            <a:ext cx="2479675" cy="476250"/>
          </a:xfrm>
          <a:prstGeom prst="rect">
            <a:avLst/>
          </a:prstGeom>
          <a:noFill/>
          <a:ln w="9525">
            <a:noFill/>
            <a:miter lim="800000"/>
          </a:ln>
          <a:effectLst/>
        </p:spPr>
        <p:txBody>
          <a:bodyPr vert="horz" wrap="square" lIns="91440" tIns="45720" rIns="91440" bIns="45720" numCol="1" anchor="t" anchorCtr="0" compatLnSpc="1"/>
          <a:lstStyle>
            <a:lvl1pPr>
              <a:defRPr sz="14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111621" name="Rectangle 5"/>
          <p:cNvSpPr>
            <a:spLocks noGrp="1" noChangeArrowheads="1"/>
          </p:cNvSpPr>
          <p:nvPr>
            <p:ph type="ftr" sz="quarter" idx="3"/>
          </p:nvPr>
        </p:nvSpPr>
        <p:spPr bwMode="auto">
          <a:xfrm>
            <a:off x="3384550" y="6172200"/>
            <a:ext cx="3136900" cy="476250"/>
          </a:xfrm>
          <a:prstGeom prst="rect">
            <a:avLst/>
          </a:prstGeom>
          <a:noFill/>
          <a:ln w="9525">
            <a:noFill/>
            <a:miter lim="800000"/>
          </a:ln>
          <a:effectLst/>
        </p:spPr>
        <p:txBody>
          <a:bodyPr vert="horz" wrap="square" lIns="91440" tIns="45720" rIns="91440" bIns="45720" numCol="1" anchor="t" anchorCtr="0" compatLnSpc="1"/>
          <a:lstStyle>
            <a:lvl1pPr algn="ctr">
              <a:defRPr sz="1400"/>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111622" name="Rectangle 6"/>
          <p:cNvSpPr>
            <a:spLocks noGrp="1" noChangeArrowheads="1"/>
          </p:cNvSpPr>
          <p:nvPr>
            <p:ph type="sldNum" sz="quarter" idx="4"/>
          </p:nvPr>
        </p:nvSpPr>
        <p:spPr bwMode="auto">
          <a:xfrm>
            <a:off x="7099300" y="6172200"/>
            <a:ext cx="2479675" cy="476250"/>
          </a:xfrm>
          <a:prstGeom prst="rect">
            <a:avLst/>
          </a:prstGeom>
          <a:noFill/>
          <a:ln w="9525">
            <a:noFill/>
            <a:miter lim="800000"/>
          </a:ln>
          <a:effectLst/>
        </p:spPr>
        <p:txBody>
          <a:bodyPr vert="horz" wrap="square" lIns="91440" tIns="45720" rIns="91440" bIns="45720" numCol="1" anchor="t" anchorCtr="0" compatLnSpc="1"/>
          <a:lstStyle>
            <a:lvl1pPr algn="r">
              <a:defRPr sz="1400"/>
            </a:lvl1pPr>
          </a:lstStyle>
          <a:p>
            <a:pPr lvl="0" eaLnBrk="1" hangingPunct="1"/>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2pPr>
      <a:lvl3pPr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3pPr>
      <a:lvl4pPr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4pPr>
      <a:lvl5pPr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p:titleStyle>
    <p:bodyStyle>
      <a:lvl1pPr marL="342900" indent="-342900" algn="l" rtl="0" fontAlgn="base">
        <a:spcBef>
          <a:spcPct val="20000"/>
        </a:spcBef>
        <a:spcAft>
          <a:spcPct val="0"/>
        </a:spcAft>
        <a:buClr>
          <a:schemeClr val="folHlink"/>
        </a:buClr>
        <a:buFont typeface="Wingdings" panose="05000000000000000000" pitchFamily="2" charset="2"/>
        <a:buChar char="§"/>
        <a:defRPr sz="3200">
          <a:solidFill>
            <a:schemeClr val="tx1"/>
          </a:solidFill>
          <a:latin typeface="+mn-lt"/>
          <a:ea typeface="+mn-ea"/>
          <a:cs typeface="+mn-cs"/>
        </a:defRPr>
      </a:lvl1pPr>
      <a:lvl2pPr marL="742950" indent="-285750" algn="l" rtl="0" fontAlgn="base">
        <a:spcBef>
          <a:spcPct val="20000"/>
        </a:spcBef>
        <a:spcAft>
          <a:spcPct val="0"/>
        </a:spcAft>
        <a:buClr>
          <a:schemeClr val="hlink"/>
        </a:buClr>
        <a:buChar char="•"/>
        <a:defRPr sz="2800">
          <a:solidFill>
            <a:schemeClr val="tx1"/>
          </a:solidFill>
          <a:latin typeface="+mn-lt"/>
          <a:ea typeface="+mn-ea"/>
        </a:defRPr>
      </a:lvl2pPr>
      <a:lvl3pPr marL="1143000" indent="-228600" algn="l" rtl="0" fontAlgn="base">
        <a:spcBef>
          <a:spcPct val="20000"/>
        </a:spcBef>
        <a:spcAft>
          <a:spcPct val="0"/>
        </a:spcAft>
        <a:buClr>
          <a:schemeClr val="folHlink"/>
        </a:buClr>
        <a:buFont typeface="Wingdings" panose="05000000000000000000" pitchFamily="2" charset="2"/>
        <a:buChar char="§"/>
        <a:defRPr sz="2400">
          <a:solidFill>
            <a:schemeClr val="tx1"/>
          </a:solidFill>
          <a:latin typeface="+mn-lt"/>
          <a:ea typeface="+mn-ea"/>
        </a:defRPr>
      </a:lvl3pPr>
      <a:lvl4pPr marL="1600200" indent="-228600" algn="l" rtl="0" fontAlgn="base">
        <a:spcBef>
          <a:spcPct val="20000"/>
        </a:spcBef>
        <a:spcAft>
          <a:spcPct val="0"/>
        </a:spcAft>
        <a:buClr>
          <a:schemeClr val="hlink"/>
        </a:buClr>
        <a:buSzPct val="115000"/>
        <a:buChar char="•"/>
        <a:defRPr sz="2000">
          <a:solidFill>
            <a:schemeClr val="tx1"/>
          </a:solidFill>
          <a:latin typeface="+mn-lt"/>
          <a:ea typeface="+mn-ea"/>
        </a:defRPr>
      </a:lvl4pPr>
      <a:lvl5pPr marL="2057400" indent="-228600" algn="l" rtl="0" fontAlgn="base">
        <a:spcBef>
          <a:spcPct val="20000"/>
        </a:spcBef>
        <a:spcAft>
          <a:spcPct val="0"/>
        </a:spcAft>
        <a:buClr>
          <a:schemeClr val="folHlink"/>
        </a:buClr>
        <a:buFont typeface="Wingdings" panose="05000000000000000000" pitchFamily="2" charset="2"/>
        <a:buChar char="§"/>
        <a:defRPr sz="2000">
          <a:solidFill>
            <a:schemeClr val="tx1"/>
          </a:solidFill>
          <a:latin typeface="+mn-lt"/>
          <a:ea typeface="+mn-ea"/>
        </a:defRPr>
      </a:lvl5pPr>
      <a:lvl6pPr marL="2514600" indent="-228600" algn="l" rtl="0" fontAlgn="base">
        <a:spcBef>
          <a:spcPct val="20000"/>
        </a:spcBef>
        <a:spcAft>
          <a:spcPct val="0"/>
        </a:spcAft>
        <a:buClr>
          <a:schemeClr val="folHlink"/>
        </a:buClr>
        <a:buFont typeface="Wingdings" panose="05000000000000000000" pitchFamily="2" charset="2"/>
        <a:buChar char="§"/>
        <a:defRPr sz="2000">
          <a:solidFill>
            <a:schemeClr val="tx1"/>
          </a:solidFill>
          <a:latin typeface="+mn-lt"/>
          <a:ea typeface="+mn-ea"/>
        </a:defRPr>
      </a:lvl6pPr>
      <a:lvl7pPr marL="2971800" indent="-228600" algn="l" rtl="0" fontAlgn="base">
        <a:spcBef>
          <a:spcPct val="20000"/>
        </a:spcBef>
        <a:spcAft>
          <a:spcPct val="0"/>
        </a:spcAft>
        <a:buClr>
          <a:schemeClr val="folHlink"/>
        </a:buClr>
        <a:buFont typeface="Wingdings" panose="05000000000000000000" pitchFamily="2" charset="2"/>
        <a:buChar char="§"/>
        <a:defRPr sz="2000">
          <a:solidFill>
            <a:schemeClr val="tx1"/>
          </a:solidFill>
          <a:latin typeface="+mn-lt"/>
          <a:ea typeface="+mn-ea"/>
        </a:defRPr>
      </a:lvl7pPr>
      <a:lvl8pPr marL="3429000" indent="-228600" algn="l" rtl="0" fontAlgn="base">
        <a:spcBef>
          <a:spcPct val="20000"/>
        </a:spcBef>
        <a:spcAft>
          <a:spcPct val="0"/>
        </a:spcAft>
        <a:buClr>
          <a:schemeClr val="folHlink"/>
        </a:buClr>
        <a:buFont typeface="Wingdings" panose="05000000000000000000" pitchFamily="2" charset="2"/>
        <a:buChar char="§"/>
        <a:defRPr sz="2000">
          <a:solidFill>
            <a:schemeClr val="tx1"/>
          </a:solidFill>
          <a:latin typeface="+mn-lt"/>
          <a:ea typeface="+mn-ea"/>
        </a:defRPr>
      </a:lvl8pPr>
      <a:lvl9pPr marL="3886200" indent="-228600" algn="l" rtl="0" fontAlgn="base">
        <a:spcBef>
          <a:spcPct val="20000"/>
        </a:spcBef>
        <a:spcAft>
          <a:spcPct val="0"/>
        </a:spcAft>
        <a:buClr>
          <a:schemeClr val="folHlink"/>
        </a:buClr>
        <a:buFont typeface="Wingdings" panose="05000000000000000000" pitchFamily="2" charset="2"/>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8306" name="Rectangle 2"/>
          <p:cNvSpPr>
            <a:spLocks noGrp="1" noChangeArrowheads="1"/>
          </p:cNvSpPr>
          <p:nvPr>
            <p:ph type="ctrTitle"/>
          </p:nvPr>
        </p:nvSpPr>
        <p:spPr>
          <a:xfrm>
            <a:off x="2000250" y="1700213"/>
            <a:ext cx="5473700" cy="1371600"/>
          </a:xfrm>
        </p:spPr>
        <p:txBody>
          <a:bodyPr vert="horz" wrap="square" lIns="91440" tIns="45720" rIns="91440" bIns="45720" numCol="1" anchor="ctr" anchorCtr="0" compatLnSpc="1"/>
          <a:lstStyle/>
          <a:p>
            <a:pPr marL="0" marR="0" lvl="0" indent="0" algn="l" defTabSz="914400" rtl="0" eaLnBrk="1" fontAlgn="base" latinLnBrk="0" hangingPunct="1">
              <a:lnSpc>
                <a:spcPct val="80000"/>
              </a:lnSpc>
              <a:spcBef>
                <a:spcPct val="0"/>
              </a:spcBef>
              <a:spcAft>
                <a:spcPct val="0"/>
              </a:spcAft>
              <a:buClrTx/>
              <a:buSzTx/>
              <a:buFontTx/>
              <a:buNone/>
              <a:defRPr/>
            </a:pPr>
            <a:r>
              <a:rPr kumimoji="0" lang="zh-CN" altLang="en-US" sz="5600" b="1" i="1" u="none" strike="noStrike" kern="0" cap="none" spc="0" normalizeH="0" baseline="0" noProof="0" dirty="0" smtClean="0">
                <a:ln>
                  <a:noFill/>
                </a:ln>
                <a:solidFill>
                  <a:schemeClr val="tx2"/>
                </a:solidFill>
                <a:effectLst>
                  <a:outerShdw blurRad="38100" dist="38100" dir="2700000" algn="tl">
                    <a:srgbClr val="000000"/>
                  </a:outerShdw>
                </a:effectLst>
                <a:uLnTx/>
                <a:uFillTx/>
                <a:latin typeface="+mj-lt"/>
                <a:ea typeface="+mj-ea"/>
                <a:cs typeface="+mj-cs"/>
              </a:rPr>
              <a:t>电梯安全培训</a:t>
            </a:r>
            <a:endParaRPr kumimoji="0" lang="zh-CN" altLang="en-US" sz="5600" b="1" i="1" u="none" strike="noStrike" kern="0" cap="none" spc="0" normalizeH="0" baseline="0" noProof="0" dirty="0" smtClean="0">
              <a:ln>
                <a:noFill/>
              </a:ln>
              <a:solidFill>
                <a:schemeClr val="tx2"/>
              </a:solidFill>
              <a:effectLst>
                <a:outerShdw blurRad="38100" dist="38100" dir="2700000" algn="tl">
                  <a:srgbClr val="000000"/>
                </a:outerShdw>
              </a:effectLst>
              <a:uLnTx/>
              <a:uFillTx/>
              <a:latin typeface="+mj-lt"/>
              <a:ea typeface="+mj-ea"/>
              <a:cs typeface="+mj-cs"/>
            </a:endParaRPr>
          </a:p>
        </p:txBody>
      </p:sp>
      <p:sp>
        <p:nvSpPr>
          <p:cNvPr id="98307" name="Rectangle 3"/>
          <p:cNvSpPr>
            <a:spLocks noGrp="1" noChangeArrowheads="1"/>
          </p:cNvSpPr>
          <p:nvPr>
            <p:ph type="subTitle" idx="1"/>
          </p:nvPr>
        </p:nvSpPr>
        <p:spPr>
          <a:xfrm>
            <a:off x="3368675" y="4076700"/>
            <a:ext cx="2233613" cy="720725"/>
          </a:xfrm>
        </p:spPr>
        <p:txBody>
          <a:bodyPr vert="horz" wrap="square" lIns="91440" tIns="45720" rIns="91440" bIns="45720" numCol="1" anchor="t" anchorCtr="0" compatLnSpc="1"/>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zh-CN" altLang="en-US" sz="3200" b="0" i="0" u="none" strike="noStrike" kern="0" cap="none" spc="0" normalizeH="0" baseline="0" noProof="0" dirty="0" smtClean="0">
              <a:ln>
                <a:noFill/>
              </a:ln>
              <a:solidFill>
                <a:srgbClr val="FFCCCC"/>
              </a:solidFill>
              <a:effectLst>
                <a:outerShdw blurRad="38100" dist="38100" dir="2700000" algn="tl">
                  <a:srgbClr val="000000"/>
                </a:outerShdw>
              </a:effectLst>
              <a:uLnTx/>
              <a:uFillTx/>
              <a:latin typeface="+mn-lt"/>
              <a:ea typeface="+mn-ea"/>
              <a:cs typeface="+mn-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338" name="Rectangle 3"/>
          <p:cNvSpPr>
            <a:spLocks noGrp="1" noRot="1"/>
          </p:cNvSpPr>
          <p:nvPr>
            <p:ph idx="1"/>
          </p:nvPr>
        </p:nvSpPr>
        <p:spPr>
          <a:xfrm>
            <a:off x="273050" y="1484313"/>
            <a:ext cx="9251950" cy="4248150"/>
          </a:xfrm>
          <a:ln/>
        </p:spPr>
        <p:txBody>
          <a:bodyPr vert="horz" wrap="square" lIns="91440" tIns="45720" rIns="91440" bIns="45720" anchor="t" anchorCtr="0"/>
          <a:p>
            <a:pPr eaLnBrk="1" hangingPunct="1">
              <a:buNone/>
            </a:pPr>
            <a:r>
              <a:rPr lang="zh-CN" altLang="en-US" sz="1800" dirty="0"/>
              <a:t>        </a:t>
            </a:r>
            <a:r>
              <a:rPr lang="zh-CN" altLang="en-US" sz="2400" dirty="0"/>
              <a:t>虽然使用电梯的人们越来越多，但是多数乘客对电梯的结构、</a:t>
            </a:r>
            <a:endParaRPr lang="zh-CN" altLang="en-US" sz="2400" dirty="0"/>
          </a:p>
          <a:p>
            <a:pPr eaLnBrk="1" hangingPunct="1">
              <a:buNone/>
            </a:pPr>
            <a:r>
              <a:rPr lang="zh-CN" altLang="en-US" sz="2400" dirty="0"/>
              <a:t>性能还是不很了解，部分乘客在乘坐时提心吊胆，总感到不安全。</a:t>
            </a:r>
            <a:endParaRPr lang="zh-CN" altLang="en-US" sz="2400" dirty="0"/>
          </a:p>
          <a:p>
            <a:pPr eaLnBrk="1" hangingPunct="1">
              <a:buNone/>
            </a:pPr>
            <a:r>
              <a:rPr lang="zh-CN" altLang="en-US" sz="2400" dirty="0"/>
              <a:t>具有这种害怕心理是可以理解的，因为电梯是一种复杂的设备，在</a:t>
            </a:r>
            <a:endParaRPr lang="zh-CN" altLang="en-US" sz="2400" dirty="0"/>
          </a:p>
          <a:p>
            <a:pPr eaLnBrk="1" hangingPunct="1">
              <a:buNone/>
            </a:pPr>
            <a:r>
              <a:rPr lang="zh-CN" altLang="en-US" sz="2400" dirty="0"/>
              <a:t>运行中由于某种原因的确会出现一些不安全的情景，如超速运行，</a:t>
            </a:r>
            <a:endParaRPr lang="zh-CN" altLang="en-US" sz="2400" dirty="0"/>
          </a:p>
          <a:p>
            <a:pPr eaLnBrk="1" hangingPunct="1">
              <a:buNone/>
            </a:pPr>
            <a:r>
              <a:rPr lang="zh-CN" altLang="en-US" sz="2400" dirty="0"/>
              <a:t>失去控制，操作按钮不起作用，电梯关门夹人</a:t>
            </a:r>
            <a:r>
              <a:rPr lang="en-US" altLang="zh-CN" sz="2400" dirty="0"/>
              <a:t>……</a:t>
            </a:r>
            <a:r>
              <a:rPr lang="zh-CN" altLang="en-US" sz="2400" dirty="0"/>
              <a:t>但是电梯本身是</a:t>
            </a:r>
            <a:endParaRPr lang="zh-CN" altLang="en-US" sz="2400" dirty="0"/>
          </a:p>
          <a:p>
            <a:pPr eaLnBrk="1" hangingPunct="1">
              <a:buNone/>
            </a:pPr>
            <a:r>
              <a:rPr lang="zh-CN" altLang="en-US" sz="2400" dirty="0"/>
              <a:t>一种完善的运输设备，设计人员设计了多种安全装置，采用了多种</a:t>
            </a:r>
            <a:endParaRPr lang="zh-CN" altLang="en-US" sz="2400" dirty="0"/>
          </a:p>
          <a:p>
            <a:pPr eaLnBrk="1" hangingPunct="1">
              <a:buNone/>
            </a:pPr>
            <a:r>
              <a:rPr lang="zh-CN" altLang="en-US" sz="2400" dirty="0"/>
              <a:t>安全措施来消除这些不安全因素。只要电梯正确使用和定期维修、</a:t>
            </a:r>
            <a:endParaRPr lang="zh-CN" altLang="en-US" sz="2400" dirty="0"/>
          </a:p>
          <a:p>
            <a:pPr eaLnBrk="1" hangingPunct="1">
              <a:buNone/>
            </a:pPr>
            <a:r>
              <a:rPr lang="zh-CN" altLang="en-US" sz="2400" dirty="0"/>
              <a:t>检查，就不会发生安全事故。以下简单介绍电梯设备在电梯运行、运行中和发生故障后起作用的安全装置及采取的安全措施。</a:t>
            </a:r>
            <a:r>
              <a:rPr lang="zh-CN" altLang="en-US" sz="1800" dirty="0"/>
              <a:t> </a:t>
            </a:r>
            <a:endParaRPr lang="zh-CN" altLang="en-US" sz="1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2" name="Rectangle 2"/>
          <p:cNvSpPr>
            <a:spLocks noGrp="1" noRot="1"/>
          </p:cNvSpPr>
          <p:nvPr>
            <p:ph type="title"/>
          </p:nvPr>
        </p:nvSpPr>
        <p:spPr>
          <a:xfrm>
            <a:off x="488950" y="549275"/>
            <a:ext cx="8874125" cy="1143000"/>
          </a:xfrm>
          <a:ln/>
        </p:spPr>
        <p:txBody>
          <a:bodyPr vert="horz" wrap="square" lIns="91440" tIns="45720" rIns="91440" bIns="45720" anchor="ctr" anchorCtr="0"/>
          <a:p>
            <a:pPr eaLnBrk="1" hangingPunct="1"/>
            <a:r>
              <a:rPr lang="en-US" altLang="zh-CN" dirty="0"/>
              <a:t>1</a:t>
            </a:r>
            <a:r>
              <a:rPr lang="zh-CN" altLang="en-US" dirty="0"/>
              <a:t>、接地 </a:t>
            </a:r>
            <a:endParaRPr lang="zh-CN" altLang="en-US" dirty="0"/>
          </a:p>
        </p:txBody>
      </p:sp>
      <p:sp>
        <p:nvSpPr>
          <p:cNvPr id="15363" name="Rectangle 3"/>
          <p:cNvSpPr>
            <a:spLocks noGrp="1" noRot="1"/>
          </p:cNvSpPr>
          <p:nvPr>
            <p:ph idx="1"/>
          </p:nvPr>
        </p:nvSpPr>
        <p:spPr>
          <a:xfrm>
            <a:off x="344488" y="1916113"/>
            <a:ext cx="9251950" cy="4249737"/>
          </a:xfrm>
          <a:ln/>
        </p:spPr>
        <p:txBody>
          <a:bodyPr vert="horz" wrap="square" lIns="91440" tIns="45720" rIns="91440" bIns="45720" anchor="t" anchorCtr="0"/>
          <a:p>
            <a:pPr eaLnBrk="1" hangingPunct="1"/>
            <a:r>
              <a:rPr lang="zh-CN" altLang="en-US" sz="2800" dirty="0"/>
              <a:t>      电梯上所有的电器设备的金属外壳均有良好的接地，其接地电阻值都小于</a:t>
            </a:r>
            <a:r>
              <a:rPr lang="en-US" altLang="zh-CN" sz="2800" dirty="0"/>
              <a:t>4Ω</a:t>
            </a:r>
            <a:r>
              <a:rPr lang="zh-CN" altLang="en-US" sz="2800" dirty="0"/>
              <a:t>。电梯的保护接地（接零）系统都是良好的，对电气设备的绝缘强度在安装时都进行了测试。其绝缘电阻都大于</a:t>
            </a:r>
            <a:r>
              <a:rPr lang="en-US" altLang="zh-CN" sz="2800" dirty="0"/>
              <a:t>1 000Ω/ V</a:t>
            </a:r>
            <a:r>
              <a:rPr lang="zh-CN" altLang="en-US" sz="2800" dirty="0"/>
              <a:t>，并且其阻值不小于：</a:t>
            </a:r>
            <a:r>
              <a:rPr lang="en-US" altLang="zh-CN" sz="2800" dirty="0"/>
              <a:t>①</a:t>
            </a:r>
            <a:r>
              <a:rPr lang="zh-CN" altLang="en-US" sz="2800" dirty="0"/>
              <a:t>动力电路和电气安全装置电路时</a:t>
            </a:r>
            <a:r>
              <a:rPr lang="en-US" altLang="zh-CN" sz="2800" dirty="0"/>
              <a:t>0.5MΩ②</a:t>
            </a:r>
            <a:r>
              <a:rPr lang="zh-CN" altLang="en-US" sz="2800" dirty="0"/>
              <a:t>其它电路（控制、照明、信号）时</a:t>
            </a:r>
            <a:r>
              <a:rPr lang="en-US" altLang="zh-CN" sz="2800" dirty="0"/>
              <a:t>0.25MΩ</a:t>
            </a:r>
            <a:r>
              <a:rPr lang="zh-CN" altLang="en-US" sz="2800" dirty="0"/>
              <a:t>。所以电梯设备是安全用电，不易发生触电、漏电现象。</a:t>
            </a:r>
            <a:br>
              <a:rPr lang="zh-CN" altLang="en-US" sz="2800" dirty="0"/>
            </a:br>
            <a:br>
              <a:rPr lang="zh-CN" altLang="en-US" sz="2800" dirty="0"/>
            </a:br>
            <a:endParaRPr lang="zh-CN" altLang="en-US"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386" name="Rectangle 2"/>
          <p:cNvSpPr>
            <a:spLocks noGrp="1" noRot="1"/>
          </p:cNvSpPr>
          <p:nvPr>
            <p:ph type="title"/>
          </p:nvPr>
        </p:nvSpPr>
        <p:spPr>
          <a:xfrm>
            <a:off x="704850" y="620713"/>
            <a:ext cx="8874125" cy="1008062"/>
          </a:xfrm>
          <a:ln/>
        </p:spPr>
        <p:txBody>
          <a:bodyPr vert="horz" wrap="square" lIns="91440" tIns="45720" rIns="91440" bIns="45720" anchor="ctr" anchorCtr="0"/>
          <a:p>
            <a:pPr eaLnBrk="1" hangingPunct="1"/>
            <a:r>
              <a:rPr lang="en-US" altLang="zh-CN" dirty="0"/>
              <a:t>2</a:t>
            </a:r>
            <a:r>
              <a:rPr lang="zh-CN" altLang="en-US" dirty="0"/>
              <a:t>、曳引绳 </a:t>
            </a:r>
            <a:endParaRPr lang="zh-CN" altLang="en-US" dirty="0"/>
          </a:p>
        </p:txBody>
      </p:sp>
      <p:sp>
        <p:nvSpPr>
          <p:cNvPr id="16387" name="Rectangle 3"/>
          <p:cNvSpPr>
            <a:spLocks noGrp="1" noRot="1"/>
          </p:cNvSpPr>
          <p:nvPr>
            <p:ph idx="1"/>
          </p:nvPr>
        </p:nvSpPr>
        <p:spPr>
          <a:xfrm>
            <a:off x="327025" y="1752600"/>
            <a:ext cx="9251950" cy="4484688"/>
          </a:xfrm>
          <a:ln/>
        </p:spPr>
        <p:txBody>
          <a:bodyPr vert="horz" wrap="square" lIns="91440" tIns="45720" rIns="91440" bIns="45720" anchor="t" anchorCtr="0"/>
          <a:p>
            <a:pPr eaLnBrk="1" hangingPunct="1"/>
            <a:r>
              <a:rPr lang="zh-CN" altLang="en-US" dirty="0"/>
              <a:t>       曳引绳承受着电梯的全部悬挂重量，它的质量直接关系到运行中的安全。电梯上使用的钢丝绳比普通钢丝绳要求高，国家规定曳引绳必须符合</a:t>
            </a:r>
            <a:r>
              <a:rPr lang="en-US" altLang="zh-CN" dirty="0"/>
              <a:t>GB8903</a:t>
            </a:r>
            <a:r>
              <a:rPr lang="zh-CN" altLang="en-US" dirty="0"/>
              <a:t>～</a:t>
            </a:r>
            <a:r>
              <a:rPr lang="en-US" altLang="zh-CN" dirty="0"/>
              <a:t>8904-88</a:t>
            </a:r>
            <a:r>
              <a:rPr lang="zh-CN" altLang="en-US" dirty="0"/>
              <a:t>电梯用钢丝绳标准。曳引绳的特点是强度大、柔韧性好，而且象客梯、医用电梯的钢丝绳根数都不少于</a:t>
            </a:r>
            <a:r>
              <a:rPr lang="en-US" altLang="zh-CN" dirty="0"/>
              <a:t>4</a:t>
            </a:r>
            <a:r>
              <a:rPr lang="zh-CN" altLang="en-US" dirty="0"/>
              <a:t>根，绳头组合的拉伸强度都不低于钢丝绳的拉伸强度。因此高质量的曳引绳保证了电梯运行中的安全。 </a:t>
            </a:r>
            <a:endParaRPr lang="zh-CN" alt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7410" name="Rectangle 2"/>
          <p:cNvSpPr>
            <a:spLocks noGrp="1" noRot="1"/>
          </p:cNvSpPr>
          <p:nvPr>
            <p:ph type="title"/>
          </p:nvPr>
        </p:nvSpPr>
        <p:spPr>
          <a:xfrm>
            <a:off x="704850" y="549275"/>
            <a:ext cx="8874125" cy="887413"/>
          </a:xfrm>
          <a:ln/>
        </p:spPr>
        <p:txBody>
          <a:bodyPr vert="horz" wrap="square" lIns="91440" tIns="45720" rIns="91440" bIns="45720" anchor="ctr" anchorCtr="0"/>
          <a:p>
            <a:pPr eaLnBrk="1" hangingPunct="1"/>
            <a:r>
              <a:rPr lang="en-US" altLang="zh-CN" dirty="0"/>
              <a:t>3</a:t>
            </a:r>
            <a:r>
              <a:rPr lang="zh-CN" altLang="en-US" dirty="0"/>
              <a:t>、制动器 </a:t>
            </a:r>
            <a:endParaRPr lang="zh-CN" altLang="en-US" dirty="0"/>
          </a:p>
        </p:txBody>
      </p:sp>
      <p:sp>
        <p:nvSpPr>
          <p:cNvPr id="17411" name="Rectangle 3"/>
          <p:cNvSpPr>
            <a:spLocks noGrp="1" noRot="1"/>
          </p:cNvSpPr>
          <p:nvPr>
            <p:ph idx="1"/>
          </p:nvPr>
        </p:nvSpPr>
        <p:spPr>
          <a:xfrm>
            <a:off x="327025" y="1412875"/>
            <a:ext cx="9251950" cy="4968875"/>
          </a:xfrm>
          <a:ln/>
        </p:spPr>
        <p:txBody>
          <a:bodyPr vert="horz" wrap="square" lIns="91440" tIns="45720" rIns="91440" bIns="45720" anchor="t" anchorCtr="0"/>
          <a:p>
            <a:pPr eaLnBrk="1" hangingPunct="1">
              <a:lnSpc>
                <a:spcPct val="90000"/>
              </a:lnSpc>
            </a:pPr>
            <a:r>
              <a:rPr lang="zh-CN" altLang="en-US" sz="2400" dirty="0"/>
              <a:t>电梯不运行时轿厢能稳稳的停在原来的位置，不会上下滑动。电梯的传动方式是利用曳引绳搭在曳引轮上，绳的一端悬挂着轿厢，另一端悬挂着对重。当曳引轮转动时利用摩擦力来传动曳引绳，使轿厢上下运行。只要曳引轮不转动，轿厢就不会移动。而曳引轮经制动轮被控制，不运行时制动器上的制动压簧产生制动力矩迫使闸瓦紧紧地抱住制动轮，制动轮又通过轴等机械零件使曳引轮不能转动。</a:t>
            </a:r>
            <a:br>
              <a:rPr lang="zh-CN" altLang="en-US" sz="2400" dirty="0"/>
            </a:br>
            <a:r>
              <a:rPr lang="zh-CN" altLang="en-US" sz="2400" dirty="0"/>
              <a:t>　　为了确认制动器的工作可靠性，电梯在交工前还曾做过静载试验和运行试验，即要求在轿内加入重物达到额定载重量的</a:t>
            </a:r>
            <a:r>
              <a:rPr lang="en-US" altLang="zh-CN" sz="2400" dirty="0"/>
              <a:t>150%</a:t>
            </a:r>
            <a:r>
              <a:rPr lang="zh-CN" altLang="en-US" sz="2400" dirty="0"/>
              <a:t>，历时</a:t>
            </a:r>
            <a:r>
              <a:rPr lang="en-US" altLang="zh-CN" sz="2400" dirty="0"/>
              <a:t>10min</a:t>
            </a:r>
            <a:r>
              <a:rPr lang="zh-CN" altLang="en-US" sz="2400" dirty="0"/>
              <a:t>，此时各承载部件都没有损坏，曳引绳没有打滑现象，制动必须可靠。</a:t>
            </a:r>
            <a:br>
              <a:rPr lang="zh-CN" altLang="en-US" sz="2400" dirty="0"/>
            </a:br>
            <a:r>
              <a:rPr lang="zh-CN" altLang="en-US" sz="2400" dirty="0"/>
              <a:t>　　此外在交工前电梯应作的另一试验，即电梯作以额定载重量</a:t>
            </a:r>
            <a:r>
              <a:rPr lang="en-US" altLang="zh-CN" sz="2400" dirty="0"/>
              <a:t>110%</a:t>
            </a:r>
            <a:r>
              <a:rPr lang="zh-CN" altLang="en-US" sz="2400" dirty="0"/>
              <a:t>运行时制动器也均能可靠地把电梯制动住。制动器保证了电梯在运行前的安全，它在运行中和发生事故时更起到重要的作用 </a:t>
            </a:r>
            <a:endParaRPr lang="zh-CN" altLang="en-US"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434" name="Rectangle 2"/>
          <p:cNvSpPr>
            <a:spLocks noGrp="1" noRot="1"/>
          </p:cNvSpPr>
          <p:nvPr>
            <p:ph type="title"/>
          </p:nvPr>
        </p:nvSpPr>
        <p:spPr>
          <a:xfrm>
            <a:off x="560388" y="620713"/>
            <a:ext cx="9036050" cy="1008062"/>
          </a:xfrm>
          <a:ln/>
        </p:spPr>
        <p:txBody>
          <a:bodyPr vert="horz" wrap="square" lIns="91440" tIns="45720" rIns="91440" bIns="45720" anchor="ctr" anchorCtr="0"/>
          <a:p>
            <a:pPr eaLnBrk="1" hangingPunct="1"/>
            <a:r>
              <a:rPr lang="en-US" altLang="zh-CN" dirty="0"/>
              <a:t>4</a:t>
            </a:r>
            <a:r>
              <a:rPr lang="zh-CN" altLang="en-US" dirty="0"/>
              <a:t>、轿厢的超载装置 </a:t>
            </a:r>
            <a:endParaRPr lang="zh-CN" altLang="en-US" dirty="0"/>
          </a:p>
        </p:txBody>
      </p:sp>
      <p:sp>
        <p:nvSpPr>
          <p:cNvPr id="18435" name="Rectangle 3"/>
          <p:cNvSpPr>
            <a:spLocks noGrp="1" noRot="1"/>
          </p:cNvSpPr>
          <p:nvPr>
            <p:ph idx="1"/>
          </p:nvPr>
        </p:nvSpPr>
        <p:spPr>
          <a:xfrm>
            <a:off x="327025" y="1557338"/>
            <a:ext cx="9251950" cy="4319587"/>
          </a:xfrm>
          <a:ln/>
        </p:spPr>
        <p:txBody>
          <a:bodyPr vert="horz" wrap="square" lIns="91440" tIns="45720" rIns="91440" bIns="45720" anchor="t" anchorCtr="0"/>
          <a:p>
            <a:pPr eaLnBrk="1" hangingPunct="1">
              <a:lnSpc>
                <a:spcPct val="80000"/>
              </a:lnSpc>
            </a:pPr>
            <a:r>
              <a:rPr lang="zh-CN" altLang="en-US" sz="2400" dirty="0"/>
              <a:t>为了使电梯能在设计载重量范围内正常运行，在轿厢上设置了超载装置。一般在载重量达到额定载重量的</a:t>
            </a:r>
            <a:r>
              <a:rPr lang="en-US" altLang="zh-CN" sz="2400" dirty="0"/>
              <a:t>110%</a:t>
            </a:r>
            <a:r>
              <a:rPr lang="zh-CN" altLang="en-US" sz="2400" dirty="0"/>
              <a:t>时电梯超载保护装置起作用，超载蜂鸣器鸣响，轿厢不能关门，电梯将自动切断控制电路，使电梯无法启动，这时只有减少轿内重量到规定范围内电梯才能关门、起动。因此电梯在没有运行前就由该装置把关，避免了起动后的不安全运行。</a:t>
            </a:r>
            <a:br>
              <a:rPr lang="zh-CN" altLang="en-US" sz="2400" dirty="0"/>
            </a:br>
            <a:r>
              <a:rPr lang="zh-CN" altLang="en-US" sz="2400" dirty="0"/>
              <a:t>　　超载装置结构很多，但工作原理都是一样的。此装置一般设在轿底，轿底与轿厢体是分离的，活动轿底安装在超载装置的杠杆上，随着轿内重量的增加，杠杆系统在外力作用下产生移动。当杠杆移动到一定位置时使轿底开关动作切断电源，电梯无法起动。有的电梯在轿底称重装置上还有一个控制开关，它规定了电梯最小载重量，当轿内重量达不到这个值时电梯也同样不能起动。这主要是防止无司机操作时小孩进入轿内自己开电梯以避免发生危险，另一方面也为节约电力。也有的超载装置装在轿顶。</a:t>
            </a:r>
            <a:br>
              <a:rPr lang="zh-CN" altLang="en-US" sz="2400" dirty="0"/>
            </a:br>
            <a:endParaRPr lang="zh-CN" altLang="en-US"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9458" name="Rectangle 2"/>
          <p:cNvSpPr>
            <a:spLocks noGrp="1" noRot="1"/>
          </p:cNvSpPr>
          <p:nvPr>
            <p:ph type="title"/>
          </p:nvPr>
        </p:nvSpPr>
        <p:spPr>
          <a:xfrm>
            <a:off x="920750" y="836613"/>
            <a:ext cx="8675688" cy="863600"/>
          </a:xfrm>
          <a:ln/>
        </p:spPr>
        <p:txBody>
          <a:bodyPr vert="horz" wrap="square" lIns="91440" tIns="45720" rIns="91440" bIns="45720" anchor="ctr" anchorCtr="0"/>
          <a:p>
            <a:pPr eaLnBrk="1" hangingPunct="1"/>
            <a:r>
              <a:rPr lang="en-US" altLang="zh-CN" dirty="0"/>
              <a:t>5</a:t>
            </a:r>
            <a:r>
              <a:rPr lang="zh-CN" altLang="en-US" dirty="0"/>
              <a:t>、直驶功能及满载保护 </a:t>
            </a:r>
            <a:endParaRPr lang="zh-CN" altLang="en-US" dirty="0"/>
          </a:p>
        </p:txBody>
      </p:sp>
      <p:sp>
        <p:nvSpPr>
          <p:cNvPr id="19459" name="Rectangle 3"/>
          <p:cNvSpPr>
            <a:spLocks noGrp="1" noRot="1"/>
          </p:cNvSpPr>
          <p:nvPr>
            <p:ph idx="1"/>
          </p:nvPr>
        </p:nvSpPr>
        <p:spPr>
          <a:xfrm>
            <a:off x="344488" y="1989138"/>
            <a:ext cx="9251950" cy="2540000"/>
          </a:xfrm>
          <a:ln/>
        </p:spPr>
        <p:txBody>
          <a:bodyPr vert="horz" wrap="square" lIns="91440" tIns="45720" rIns="91440" bIns="45720" anchor="t" anchorCtr="0"/>
          <a:p>
            <a:pPr eaLnBrk="1" hangingPunct="1"/>
            <a:r>
              <a:rPr lang="zh-CN" altLang="en-US" dirty="0"/>
              <a:t>　　当轿厢内载荷达到</a:t>
            </a:r>
            <a:r>
              <a:rPr lang="en-US" altLang="zh-CN" dirty="0"/>
              <a:t>80%</a:t>
            </a:r>
            <a:r>
              <a:rPr lang="zh-CN" altLang="en-US" dirty="0"/>
              <a:t>～</a:t>
            </a:r>
            <a:r>
              <a:rPr lang="en-US" altLang="zh-CN" dirty="0"/>
              <a:t>90%</a:t>
            </a:r>
            <a:r>
              <a:rPr lang="zh-CN" altLang="en-US" dirty="0"/>
              <a:t>的额定载荷时满载开关应动作，这时电梯起动后途中不停车，直驶到所指令的顺向最近的一站停车，减载后才能应答其它层站的呼梯。也就是说当满载时顺向载车功能取消。 </a:t>
            </a:r>
            <a:endParaRPr lang="zh-CN" alt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482" name="Rectangle 2"/>
          <p:cNvSpPr>
            <a:spLocks noGrp="1" noRot="1"/>
          </p:cNvSpPr>
          <p:nvPr>
            <p:ph type="title"/>
          </p:nvPr>
        </p:nvSpPr>
        <p:spPr>
          <a:xfrm>
            <a:off x="776288" y="836613"/>
            <a:ext cx="8820150" cy="719137"/>
          </a:xfrm>
          <a:ln/>
        </p:spPr>
        <p:txBody>
          <a:bodyPr vert="horz" wrap="square" lIns="91440" tIns="45720" rIns="91440" bIns="45720" anchor="ctr" anchorCtr="0"/>
          <a:p>
            <a:pPr eaLnBrk="1" hangingPunct="1"/>
            <a:r>
              <a:rPr lang="en-US" altLang="zh-CN" dirty="0"/>
              <a:t>5.1</a:t>
            </a:r>
            <a:r>
              <a:rPr lang="zh-CN" altLang="en-US" dirty="0"/>
              <a:t>超载试验</a:t>
            </a:r>
            <a:endParaRPr lang="zh-CN" altLang="en-US" dirty="0"/>
          </a:p>
        </p:txBody>
      </p:sp>
      <p:sp>
        <p:nvSpPr>
          <p:cNvPr id="20483" name="Rectangle 3"/>
          <p:cNvSpPr>
            <a:spLocks noGrp="1" noRot="1"/>
          </p:cNvSpPr>
          <p:nvPr>
            <p:ph idx="1"/>
          </p:nvPr>
        </p:nvSpPr>
        <p:spPr>
          <a:xfrm>
            <a:off x="344488" y="1844675"/>
            <a:ext cx="9251950" cy="4270375"/>
          </a:xfrm>
          <a:ln/>
        </p:spPr>
        <p:txBody>
          <a:bodyPr vert="horz" wrap="square" lIns="91440" tIns="45720" rIns="91440" bIns="45720" anchor="t" anchorCtr="0"/>
          <a:p>
            <a:pPr eaLnBrk="1" hangingPunct="1"/>
            <a:r>
              <a:rPr lang="zh-CN" altLang="en-US" dirty="0"/>
              <a:t>　　电梯竣工前，电梯已做了超载试验，即在轿厢内加入</a:t>
            </a:r>
            <a:r>
              <a:rPr lang="en-US" altLang="zh-CN" dirty="0"/>
              <a:t>110%</a:t>
            </a:r>
            <a:r>
              <a:rPr lang="zh-CN" altLang="en-US" dirty="0"/>
              <a:t>额定载荷断开超载保护电路通电持续率</a:t>
            </a:r>
            <a:r>
              <a:rPr lang="en-US" altLang="zh-CN" dirty="0"/>
              <a:t>40%</a:t>
            </a:r>
            <a:r>
              <a:rPr lang="zh-CN" altLang="en-US" dirty="0"/>
              <a:t>情况下，到达全行程范围往复运行</a:t>
            </a:r>
            <a:r>
              <a:rPr lang="en-US" altLang="zh-CN" dirty="0"/>
              <a:t>30</a:t>
            </a:r>
            <a:r>
              <a:rPr lang="zh-CN" altLang="en-US" dirty="0"/>
              <a:t>次，电梯都能可靠地起动、运行、停止而且各部分都正常的情况下才能交付使用。这一试验保证了电梯今后的正常运行。</a:t>
            </a:r>
            <a:br>
              <a:rPr lang="zh-CN" altLang="en-US" dirty="0"/>
            </a:br>
            <a:br>
              <a:rPr lang="zh-CN" altLang="en-US" dirty="0"/>
            </a:br>
            <a:endParaRPr lang="zh-CN" alt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506" name="Rectangle 2"/>
          <p:cNvSpPr>
            <a:spLocks noGrp="1" noRot="1"/>
          </p:cNvSpPr>
          <p:nvPr>
            <p:ph type="title"/>
          </p:nvPr>
        </p:nvSpPr>
        <p:spPr>
          <a:xfrm>
            <a:off x="849313" y="620713"/>
            <a:ext cx="8747125" cy="936625"/>
          </a:xfrm>
          <a:ln/>
        </p:spPr>
        <p:txBody>
          <a:bodyPr vert="horz" wrap="square" lIns="91440" tIns="45720" rIns="91440" bIns="45720" anchor="ctr" anchorCtr="0"/>
          <a:p>
            <a:pPr eaLnBrk="1" hangingPunct="1"/>
            <a:r>
              <a:rPr lang="en-US" altLang="zh-CN" dirty="0"/>
              <a:t>6</a:t>
            </a:r>
            <a:r>
              <a:rPr lang="zh-CN" altLang="en-US" dirty="0"/>
              <a:t>、厅门和轿门 </a:t>
            </a:r>
            <a:endParaRPr lang="zh-CN" altLang="en-US" dirty="0"/>
          </a:p>
        </p:txBody>
      </p:sp>
      <p:sp>
        <p:nvSpPr>
          <p:cNvPr id="21507" name="Rectangle 3"/>
          <p:cNvSpPr>
            <a:spLocks noGrp="1" noRot="1"/>
          </p:cNvSpPr>
          <p:nvPr>
            <p:ph idx="1"/>
          </p:nvPr>
        </p:nvSpPr>
        <p:spPr>
          <a:ln/>
        </p:spPr>
        <p:txBody>
          <a:bodyPr vert="horz" wrap="square" lIns="91440" tIns="45720" rIns="91440" bIns="45720" anchor="t" anchorCtr="0"/>
          <a:p>
            <a:pPr eaLnBrk="1" hangingPunct="1">
              <a:lnSpc>
                <a:spcPct val="90000"/>
              </a:lnSpc>
              <a:buNone/>
            </a:pPr>
            <a:r>
              <a:rPr lang="zh-CN" altLang="en-US" sz="2800" dirty="0"/>
              <a:t>           要使电梯起动，其中一个重要的条件是必须所有的厅门及轿门均关闭好，只要有一扇门没关上，电梯就不能起动，这是由于在各门上都装有机械电气联锁装置。门没关好，电路就不通，电梯就不能起动。</a:t>
            </a:r>
            <a:br>
              <a:rPr lang="zh-CN" altLang="en-US" sz="2800" dirty="0"/>
            </a:br>
            <a:r>
              <a:rPr lang="zh-CN" altLang="en-US" sz="2800" dirty="0"/>
              <a:t>　　一般电梯上装有自动门锁，关门时锁臂插入开关盒，而锁臂头向上运动推动行程开关触头接通电梯控制电路，只有在所有门上的电气触头都接通的前提下才能走车。</a:t>
            </a:r>
            <a:br>
              <a:rPr lang="zh-CN" altLang="en-US" sz="2800" dirty="0"/>
            </a:br>
            <a:br>
              <a:rPr lang="zh-CN" altLang="en-US" sz="2800" dirty="0"/>
            </a:br>
            <a:endParaRPr lang="zh-CN" altLang="en-US" sz="2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2530" name="Rectangle 2"/>
          <p:cNvSpPr>
            <a:spLocks noGrp="1" noRot="1"/>
          </p:cNvSpPr>
          <p:nvPr>
            <p:ph type="title"/>
          </p:nvPr>
        </p:nvSpPr>
        <p:spPr>
          <a:xfrm>
            <a:off x="849313" y="476250"/>
            <a:ext cx="8747125" cy="1031875"/>
          </a:xfrm>
          <a:ln/>
        </p:spPr>
        <p:txBody>
          <a:bodyPr vert="horz" wrap="square" lIns="91440" tIns="45720" rIns="91440" bIns="45720" anchor="ctr" anchorCtr="0"/>
          <a:p>
            <a:pPr eaLnBrk="1" hangingPunct="1"/>
            <a:r>
              <a:rPr lang="zh-CN" altLang="en-US" dirty="0"/>
              <a:t>厅门和轿门</a:t>
            </a:r>
            <a:r>
              <a:rPr lang="en-US" altLang="zh-CN" dirty="0"/>
              <a:t>…</a:t>
            </a:r>
            <a:endParaRPr lang="en-US" altLang="zh-CN" dirty="0"/>
          </a:p>
        </p:txBody>
      </p:sp>
      <p:sp>
        <p:nvSpPr>
          <p:cNvPr id="22531" name="Rectangle 3"/>
          <p:cNvSpPr>
            <a:spLocks noGrp="1" noRot="1"/>
          </p:cNvSpPr>
          <p:nvPr>
            <p:ph idx="1"/>
          </p:nvPr>
        </p:nvSpPr>
        <p:spPr>
          <a:xfrm>
            <a:off x="327025" y="1557338"/>
            <a:ext cx="9251950" cy="4824412"/>
          </a:xfrm>
          <a:ln/>
        </p:spPr>
        <p:txBody>
          <a:bodyPr vert="horz" wrap="square" lIns="91440" tIns="45720" rIns="91440" bIns="45720" anchor="t" anchorCtr="0"/>
          <a:p>
            <a:pPr eaLnBrk="1" hangingPunct="1">
              <a:lnSpc>
                <a:spcPct val="90000"/>
              </a:lnSpc>
              <a:buNone/>
            </a:pPr>
            <a:r>
              <a:rPr lang="zh-CN" altLang="en-US" sz="2400" dirty="0"/>
              <a:t>           电梯轿门上还装有安全触板。在关门过程中当触板碰到任何人或物时， 厅门、轿门立即自动退回，然后重新关门，触板动作的碰撞力不大于</a:t>
            </a:r>
            <a:r>
              <a:rPr lang="en-US" altLang="zh-CN" sz="2400" dirty="0"/>
              <a:t>0.5</a:t>
            </a:r>
            <a:r>
              <a:rPr lang="zh-CN" altLang="en-US" sz="2400" dirty="0"/>
              <a:t>公斤，这样就避免了门扇夹伤人或夹着物件关不上门。目前还有的电梯上装有光电触板，采用不可见光来控制开关门，也有的采用先进的超声雷达检验器来控制开关门，这些装置均避免了事故的发生。</a:t>
            </a:r>
            <a:br>
              <a:rPr lang="zh-CN" altLang="en-US" sz="2400" dirty="0"/>
            </a:br>
            <a:r>
              <a:rPr lang="zh-CN" altLang="en-US" sz="2400" dirty="0"/>
              <a:t>　　关门时门速也有所控制。首先厅、轿门全速运行，然后分</a:t>
            </a:r>
            <a:r>
              <a:rPr lang="en-US" altLang="zh-CN" sz="2400" dirty="0"/>
              <a:t>2</a:t>
            </a:r>
            <a:r>
              <a:rPr lang="zh-CN" altLang="en-US" sz="2400" dirty="0"/>
              <a:t>次减速运行，最后靠惯性来使门扇关好。这样做一方面使门关时运行平稳，避免关门速度太快最后门扇撞击门框，另一方面也为了安全起见避免夹人。</a:t>
            </a:r>
            <a:br>
              <a:rPr lang="zh-CN" altLang="en-US" sz="2400" dirty="0"/>
            </a:br>
            <a:r>
              <a:rPr lang="zh-CN" altLang="en-US" sz="2400" dirty="0"/>
              <a:t>　　要使电梯起动，除了轿门、厅门关好外，还必须是在轿顶安全窗开关、安全钳开关、坑底开关、上下极限开关等都处在正常状态时才能起动</a:t>
            </a:r>
            <a:r>
              <a:rPr lang="zh-CN" altLang="en-US" sz="2600" dirty="0"/>
              <a:t>。</a:t>
            </a:r>
            <a:br>
              <a:rPr lang="zh-CN" altLang="en-US" sz="2600" dirty="0"/>
            </a:br>
            <a:endParaRPr lang="zh-CN" altLang="en-US" sz="2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3554" name="Rectangle 2"/>
          <p:cNvSpPr>
            <a:spLocks noGrp="1" noRot="1"/>
          </p:cNvSpPr>
          <p:nvPr>
            <p:ph type="title"/>
          </p:nvPr>
        </p:nvSpPr>
        <p:spPr>
          <a:xfrm>
            <a:off x="344488" y="2636838"/>
            <a:ext cx="9251950" cy="1143000"/>
          </a:xfrm>
          <a:ln/>
        </p:spPr>
        <p:txBody>
          <a:bodyPr vert="horz" wrap="square" lIns="91440" tIns="45720" rIns="91440" bIns="45720" anchor="ctr" anchorCtr="0"/>
          <a:p>
            <a:pPr eaLnBrk="1" hangingPunct="1"/>
            <a:r>
              <a:rPr lang="zh-CN" altLang="en-US" dirty="0"/>
              <a:t>电梯运行中出现事故时</a:t>
            </a:r>
            <a:br>
              <a:rPr lang="zh-CN" altLang="en-US" dirty="0"/>
            </a:br>
            <a:r>
              <a:rPr lang="zh-CN" altLang="en-US" dirty="0"/>
              <a:t>起作用的安全保护 </a:t>
            </a:r>
            <a:endParaRPr lang="zh-CN"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6" name="Rectangle 2"/>
          <p:cNvSpPr>
            <a:spLocks noGrp="1" noRot="1"/>
          </p:cNvSpPr>
          <p:nvPr>
            <p:ph type="title"/>
          </p:nvPr>
        </p:nvSpPr>
        <p:spPr>
          <a:xfrm>
            <a:off x="344488" y="381000"/>
            <a:ext cx="9234487" cy="671513"/>
          </a:xfrm>
          <a:ln/>
        </p:spPr>
        <p:txBody>
          <a:bodyPr vert="horz" wrap="square" lIns="91440" tIns="45720" rIns="91440" bIns="45720" anchor="ctr" anchorCtr="0"/>
          <a:p>
            <a:pPr eaLnBrk="1" hangingPunct="1"/>
            <a:r>
              <a:rPr lang="zh-CN" altLang="en-US" dirty="0"/>
              <a:t>目录</a:t>
            </a:r>
            <a:endParaRPr lang="zh-CN" altLang="en-US" dirty="0"/>
          </a:p>
        </p:txBody>
      </p:sp>
      <p:sp>
        <p:nvSpPr>
          <p:cNvPr id="6147" name="Rectangle 3"/>
          <p:cNvSpPr>
            <a:spLocks noGrp="1" noRot="1"/>
          </p:cNvSpPr>
          <p:nvPr>
            <p:ph idx="1"/>
          </p:nvPr>
        </p:nvSpPr>
        <p:spPr>
          <a:xfrm>
            <a:off x="344488" y="1196975"/>
            <a:ext cx="9234487" cy="5400675"/>
          </a:xfrm>
          <a:ln/>
        </p:spPr>
        <p:txBody>
          <a:bodyPr vert="horz" wrap="square" lIns="91440" tIns="45720" rIns="91440" bIns="45720" anchor="t" anchorCtr="0"/>
          <a:p>
            <a:pPr eaLnBrk="1" hangingPunct="1"/>
            <a:r>
              <a:rPr lang="en-US" altLang="zh-CN" dirty="0"/>
              <a:t>1</a:t>
            </a:r>
            <a:r>
              <a:rPr lang="zh-CN" altLang="en-US" dirty="0"/>
              <a:t>、电梯可能发生的危险</a:t>
            </a:r>
            <a:endParaRPr lang="zh-CN" altLang="en-US" dirty="0"/>
          </a:p>
          <a:p>
            <a:pPr eaLnBrk="1" hangingPunct="1"/>
            <a:r>
              <a:rPr lang="en-US" altLang="zh-CN" dirty="0"/>
              <a:t>2</a:t>
            </a:r>
            <a:r>
              <a:rPr lang="zh-CN" altLang="en-US" dirty="0"/>
              <a:t>、电梯的分类以及结构</a:t>
            </a:r>
            <a:endParaRPr lang="zh-CN" altLang="en-US" dirty="0"/>
          </a:p>
          <a:p>
            <a:pPr eaLnBrk="1" hangingPunct="1"/>
            <a:r>
              <a:rPr lang="en-US" altLang="zh-CN" dirty="0"/>
              <a:t>3</a:t>
            </a:r>
            <a:r>
              <a:rPr lang="zh-CN" altLang="en-US" dirty="0"/>
              <a:t>、电梯的安全装置</a:t>
            </a:r>
            <a:endParaRPr lang="zh-CN" altLang="en-US" dirty="0"/>
          </a:p>
          <a:p>
            <a:pPr eaLnBrk="1" hangingPunct="1"/>
            <a:r>
              <a:rPr lang="en-US" altLang="zh-CN" dirty="0"/>
              <a:t>4</a:t>
            </a:r>
            <a:r>
              <a:rPr lang="zh-CN" altLang="en-US" dirty="0"/>
              <a:t>、电梯运行中出现事故时起作用的安全保护</a:t>
            </a:r>
            <a:endParaRPr lang="zh-CN" altLang="en-US" dirty="0"/>
          </a:p>
          <a:p>
            <a:pPr eaLnBrk="1" hangingPunct="1"/>
            <a:r>
              <a:rPr lang="en-US" altLang="zh-CN" dirty="0"/>
              <a:t>5</a:t>
            </a:r>
            <a:r>
              <a:rPr lang="zh-CN" altLang="en-US" dirty="0"/>
              <a:t>、乘电梯注意事项</a:t>
            </a:r>
            <a:endParaRPr lang="zh-CN" altLang="en-US" dirty="0"/>
          </a:p>
          <a:p>
            <a:pPr eaLnBrk="1" hangingPunct="1"/>
            <a:r>
              <a:rPr lang="en-US" altLang="zh-CN" dirty="0"/>
              <a:t>6</a:t>
            </a:r>
            <a:r>
              <a:rPr lang="zh-CN" altLang="en-US" dirty="0"/>
              <a:t>、乘坐电梯时紧急情况的应对</a:t>
            </a:r>
            <a:endParaRPr lang="zh-CN" altLang="en-US" dirty="0"/>
          </a:p>
          <a:p>
            <a:pPr eaLnBrk="1" hangingPunct="1"/>
            <a:r>
              <a:rPr lang="en-US" altLang="zh-CN" dirty="0"/>
              <a:t>7</a:t>
            </a:r>
            <a:r>
              <a:rPr lang="zh-CN" altLang="en-US" dirty="0"/>
              <a:t>、电梯日常使用管理</a:t>
            </a:r>
            <a:endParaRPr lang="zh-CN" altLang="en-US" dirty="0"/>
          </a:p>
          <a:p>
            <a:pPr eaLnBrk="1" hangingPunct="1"/>
            <a:r>
              <a:rPr lang="en-US" altLang="zh-CN" dirty="0"/>
              <a:t>8</a:t>
            </a:r>
            <a:r>
              <a:rPr lang="zh-CN" altLang="en-US" dirty="0"/>
              <a:t>、电梯事故原因分析</a:t>
            </a:r>
            <a:endParaRPr lang="zh-CN" alt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4578" name="Rectangle 2"/>
          <p:cNvSpPr>
            <a:spLocks noGrp="1" noRot="1"/>
          </p:cNvSpPr>
          <p:nvPr>
            <p:ph type="title"/>
          </p:nvPr>
        </p:nvSpPr>
        <p:spPr>
          <a:xfrm>
            <a:off x="704850" y="765175"/>
            <a:ext cx="8891588" cy="903288"/>
          </a:xfrm>
          <a:ln/>
        </p:spPr>
        <p:txBody>
          <a:bodyPr vert="horz" wrap="square" lIns="91440" tIns="45720" rIns="91440" bIns="45720" anchor="ctr" anchorCtr="0"/>
          <a:p>
            <a:pPr eaLnBrk="1" hangingPunct="1"/>
            <a:r>
              <a:rPr lang="en-US" altLang="zh-CN" dirty="0"/>
              <a:t>1</a:t>
            </a:r>
            <a:r>
              <a:rPr lang="zh-CN" altLang="en-US" dirty="0"/>
              <a:t>、照明线路和动力线路分开</a:t>
            </a:r>
            <a:endParaRPr lang="zh-CN" altLang="en-US" dirty="0"/>
          </a:p>
        </p:txBody>
      </p:sp>
      <p:sp>
        <p:nvSpPr>
          <p:cNvPr id="24579" name="Rectangle 3"/>
          <p:cNvSpPr>
            <a:spLocks noGrp="1" noRot="1"/>
          </p:cNvSpPr>
          <p:nvPr>
            <p:ph idx="1"/>
          </p:nvPr>
        </p:nvSpPr>
        <p:spPr>
          <a:xfrm>
            <a:off x="327025" y="1989138"/>
            <a:ext cx="9251950" cy="3816350"/>
          </a:xfrm>
          <a:ln/>
        </p:spPr>
        <p:txBody>
          <a:bodyPr vert="horz" wrap="square" lIns="91440" tIns="45720" rIns="91440" bIns="45720" anchor="t" anchorCtr="0"/>
          <a:p>
            <a:pPr eaLnBrk="1" hangingPunct="1">
              <a:lnSpc>
                <a:spcPct val="90000"/>
              </a:lnSpc>
            </a:pPr>
            <a:r>
              <a:rPr lang="zh-CN" altLang="en-US" sz="2800" dirty="0"/>
              <a:t>　　当电梯发生故障时为了使电梯停止运行，必须切断电源，但这时只是切断了动力电源使电梯无法运行，而同时必须保证轿厢内的照明、通风、报警装置有电，避免电梯失电后轿厢内一片黑暗及无法与外界联系，造成乘客恐惧和慌乱。另外此时还必须保证轿顶插座、机房内照明插座、井道内照明均有电，使设在井道壁上的照明灯亮着。</a:t>
            </a:r>
            <a:br>
              <a:rPr lang="zh-CN" altLang="en-US" sz="2800" dirty="0"/>
            </a:br>
            <a:br>
              <a:rPr lang="zh-CN" altLang="en-US" sz="2800" dirty="0"/>
            </a:br>
            <a:endParaRPr lang="zh-CN" altLang="en-US" sz="2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5602" name="Rectangle 2"/>
          <p:cNvSpPr>
            <a:spLocks noGrp="1" noRot="1"/>
          </p:cNvSpPr>
          <p:nvPr>
            <p:ph type="title"/>
          </p:nvPr>
        </p:nvSpPr>
        <p:spPr>
          <a:xfrm>
            <a:off x="704850" y="620713"/>
            <a:ext cx="8891588" cy="1143000"/>
          </a:xfrm>
          <a:ln/>
        </p:spPr>
        <p:txBody>
          <a:bodyPr vert="horz" wrap="square" lIns="91440" tIns="45720" rIns="91440" bIns="45720" anchor="ctr" anchorCtr="0"/>
          <a:p>
            <a:pPr eaLnBrk="1" hangingPunct="1"/>
            <a:r>
              <a:rPr lang="en-US" altLang="zh-CN" dirty="0"/>
              <a:t>2</a:t>
            </a:r>
            <a:r>
              <a:rPr lang="zh-CN" altLang="en-US" dirty="0"/>
              <a:t>、限速器与安全钳 </a:t>
            </a:r>
            <a:endParaRPr lang="zh-CN" altLang="en-US" dirty="0"/>
          </a:p>
        </p:txBody>
      </p:sp>
      <p:sp>
        <p:nvSpPr>
          <p:cNvPr id="25603" name="Rectangle 3"/>
          <p:cNvSpPr>
            <a:spLocks noGrp="1" noRot="1"/>
          </p:cNvSpPr>
          <p:nvPr>
            <p:ph idx="1"/>
          </p:nvPr>
        </p:nvSpPr>
        <p:spPr>
          <a:xfrm>
            <a:off x="344488" y="2276475"/>
            <a:ext cx="9251950" cy="3384550"/>
          </a:xfrm>
          <a:ln/>
        </p:spPr>
        <p:txBody>
          <a:bodyPr vert="horz" wrap="square" lIns="91440" tIns="45720" rIns="91440" bIns="45720" anchor="t" anchorCtr="0"/>
          <a:p>
            <a:pPr eaLnBrk="1" hangingPunct="1">
              <a:lnSpc>
                <a:spcPct val="90000"/>
              </a:lnSpc>
            </a:pPr>
            <a:r>
              <a:rPr lang="zh-CN" altLang="en-US" sz="2800" dirty="0"/>
              <a:t>当电梯失控轿厢超速下降时，这时就有限速器和安全钳装置来保证使电梯停止下降，从而使电梯安全地停在井道某个位置。限速器和安全钳一起组成轿厢快速制停的装置。限速器安装在机房内，安全钳安装在轿厢的两侧，它们之间由钢丝绳和拉杆连接。限速器和安全钳种类很多，它们共同的功能就是制止轿厢失控下滑降。</a:t>
            </a:r>
            <a:br>
              <a:rPr lang="zh-CN" altLang="en-US" sz="2800" dirty="0"/>
            </a:br>
            <a:br>
              <a:rPr lang="zh-CN" altLang="en-US" dirty="0"/>
            </a:br>
            <a:endParaRPr lang="zh-CN" alt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6626" name="Rectangle 2"/>
          <p:cNvSpPr>
            <a:spLocks noGrp="1" noRot="1"/>
          </p:cNvSpPr>
          <p:nvPr>
            <p:ph type="title"/>
          </p:nvPr>
        </p:nvSpPr>
        <p:spPr>
          <a:xfrm>
            <a:off x="849313" y="549275"/>
            <a:ext cx="8729662" cy="1143000"/>
          </a:xfrm>
          <a:ln/>
        </p:spPr>
        <p:txBody>
          <a:bodyPr vert="horz" wrap="square" lIns="91440" tIns="45720" rIns="91440" bIns="45720" anchor="ctr" anchorCtr="0"/>
          <a:p>
            <a:pPr eaLnBrk="1" hangingPunct="1"/>
            <a:r>
              <a:rPr lang="zh-CN" altLang="en-US" dirty="0"/>
              <a:t>限速器与安全钳</a:t>
            </a:r>
            <a:r>
              <a:rPr lang="en-US" altLang="zh-CN" dirty="0"/>
              <a:t>…</a:t>
            </a:r>
            <a:endParaRPr lang="en-US" altLang="zh-CN" dirty="0"/>
          </a:p>
        </p:txBody>
      </p:sp>
      <p:sp>
        <p:nvSpPr>
          <p:cNvPr id="26627" name="Rectangle 3"/>
          <p:cNvSpPr>
            <a:spLocks noGrp="1" noRot="1"/>
          </p:cNvSpPr>
          <p:nvPr>
            <p:ph idx="1"/>
          </p:nvPr>
        </p:nvSpPr>
        <p:spPr>
          <a:xfrm>
            <a:off x="327025" y="1752600"/>
            <a:ext cx="9251950" cy="4556125"/>
          </a:xfrm>
          <a:ln/>
        </p:spPr>
        <p:txBody>
          <a:bodyPr vert="horz" wrap="square" lIns="91440" tIns="45720" rIns="91440" bIns="45720" anchor="t" anchorCtr="0"/>
          <a:p>
            <a:pPr eaLnBrk="1" hangingPunct="1">
              <a:lnSpc>
                <a:spcPct val="80000"/>
              </a:lnSpc>
            </a:pPr>
            <a:r>
              <a:rPr lang="zh-CN" altLang="en-US" sz="2800" dirty="0"/>
              <a:t>当轿厢超速下降时，轿厢的速度立即反映到限速器上，使限速器的转速加快，当轿厢的运行速度达到</a:t>
            </a:r>
            <a:r>
              <a:rPr lang="en-US" altLang="zh-CN" sz="2800" dirty="0"/>
              <a:t>115%</a:t>
            </a:r>
            <a:r>
              <a:rPr lang="zh-CN" altLang="en-US" sz="2800" dirty="0"/>
              <a:t>的额定速度时，限速器开始动作，分</a:t>
            </a:r>
            <a:r>
              <a:rPr lang="en-US" altLang="zh-CN" sz="2800" dirty="0"/>
              <a:t>2</a:t>
            </a:r>
            <a:r>
              <a:rPr lang="zh-CN" altLang="en-US" sz="2800" dirty="0"/>
              <a:t>步迫使电梯停下来。第</a:t>
            </a:r>
            <a:r>
              <a:rPr lang="en-US" altLang="zh-CN" sz="2800" dirty="0"/>
              <a:t>1</a:t>
            </a:r>
            <a:r>
              <a:rPr lang="zh-CN" altLang="en-US" sz="2800" dirty="0"/>
              <a:t>步是限速器会立即通过限速器开关切断控制电路使电机和电磁铁制动器失电，曳引机停止转动，制动器牢牢卡住制动轮使电梯停止运行。如果这一步没有达到目的，电梯还是超速下降，这时限速器进行第</a:t>
            </a:r>
            <a:r>
              <a:rPr lang="en-US" altLang="zh-CN" sz="2800" dirty="0"/>
              <a:t>2</a:t>
            </a:r>
            <a:r>
              <a:rPr lang="zh-CN" altLang="en-US" sz="2800" dirty="0"/>
              <a:t>步制动，即限速器立即卡住限速器钢丝绳，此时钢丝绳停止运动，而轿厢还是下降，这样钢丝绳就拉动安全钳拉杆提起安全钳楔块，楔块牢牢夹住导轨。安全钳起作用时轿厢制动距离为当电梯额定速度为</a:t>
            </a:r>
            <a:r>
              <a:rPr lang="en-US" altLang="zh-CN" sz="2800" dirty="0"/>
              <a:t>1.75m/s</a:t>
            </a:r>
            <a:r>
              <a:rPr lang="zh-CN" altLang="en-US" sz="2800" dirty="0"/>
              <a:t>时，制动距离最多为</a:t>
            </a:r>
            <a:r>
              <a:rPr lang="en-US" altLang="zh-CN" sz="2800" dirty="0"/>
              <a:t>1020mm</a:t>
            </a:r>
            <a:r>
              <a:rPr lang="zh-CN" altLang="en-US" sz="2800" dirty="0"/>
              <a:t>。 </a:t>
            </a:r>
            <a:endParaRPr lang="zh-CN" altLang="en-US" sz="28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7650" name="Rectangle 2"/>
          <p:cNvSpPr>
            <a:spLocks noGrp="1" noRot="1"/>
          </p:cNvSpPr>
          <p:nvPr>
            <p:ph type="title"/>
          </p:nvPr>
        </p:nvSpPr>
        <p:spPr>
          <a:xfrm>
            <a:off x="488950" y="476250"/>
            <a:ext cx="8874125" cy="903288"/>
          </a:xfrm>
          <a:ln/>
        </p:spPr>
        <p:txBody>
          <a:bodyPr vert="horz" wrap="square" lIns="91440" tIns="45720" rIns="91440" bIns="45720" anchor="ctr" anchorCtr="0"/>
          <a:p>
            <a:pPr eaLnBrk="1" hangingPunct="1"/>
            <a:r>
              <a:rPr lang="zh-CN" altLang="en-US" dirty="0"/>
              <a:t>限速器与安全钳</a:t>
            </a:r>
            <a:r>
              <a:rPr lang="en-US" altLang="zh-CN" dirty="0"/>
              <a:t>…</a:t>
            </a:r>
            <a:endParaRPr lang="zh-CN" altLang="en-US" dirty="0"/>
          </a:p>
        </p:txBody>
      </p:sp>
      <p:sp>
        <p:nvSpPr>
          <p:cNvPr id="27651" name="Rectangle 3"/>
          <p:cNvSpPr>
            <a:spLocks noGrp="1" noRot="1"/>
          </p:cNvSpPr>
          <p:nvPr>
            <p:ph idx="1"/>
          </p:nvPr>
        </p:nvSpPr>
        <p:spPr>
          <a:xfrm>
            <a:off x="344488" y="1341438"/>
            <a:ext cx="9251950" cy="5111750"/>
          </a:xfrm>
          <a:ln/>
        </p:spPr>
        <p:txBody>
          <a:bodyPr vert="horz" wrap="square" lIns="91440" tIns="45720" rIns="91440" bIns="45720" anchor="t" anchorCtr="0"/>
          <a:p>
            <a:pPr eaLnBrk="1" hangingPunct="1">
              <a:lnSpc>
                <a:spcPct val="90000"/>
              </a:lnSpc>
              <a:buNone/>
            </a:pPr>
            <a:r>
              <a:rPr lang="zh-CN" altLang="en-US" sz="2800" dirty="0"/>
              <a:t>           在安全钳动作之前或与之同时也迫使安全钳开关动作也起到切断控制电路的作用（该开关必须采用人工复位的形式）。一般情况下限速器动作的第一步就能避免事故的发生，尽量避免安全钳动作，因为安全钳动作后安全钳楔块将牢牢地卡在导轨上，将会在导轨上留下伤痕，损伤导轨表面。所以一旦安全钳动作了，维修人员在恢复电梯正常后，将会修锉一下导轨表面，使表面保持光洁、平整，以避免安全钳误动作。</a:t>
            </a:r>
            <a:br>
              <a:rPr lang="zh-CN" altLang="en-US" sz="2800" dirty="0"/>
            </a:br>
            <a:r>
              <a:rPr lang="zh-CN" altLang="en-US" sz="2800" dirty="0"/>
              <a:t>　　为了防止由于绕在限速器上的钢丝绳断裂或钢丝绳张紧装置失效，在张紧装置边上装有断绳开关。一旦限速器绳断裂或张紧装置失效，断绳开关动作，同样切断控制电路。该装置使轿厢运行速度正确无误地反映到限速器上，从而保证了电梯正常运行。</a:t>
            </a:r>
            <a:endParaRPr lang="zh-CN" altLang="en-US" sz="28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8674" name="Rectangle 2"/>
          <p:cNvSpPr>
            <a:spLocks noGrp="1" noRot="1"/>
          </p:cNvSpPr>
          <p:nvPr>
            <p:ph type="title"/>
          </p:nvPr>
        </p:nvSpPr>
        <p:spPr>
          <a:xfrm>
            <a:off x="631825" y="765175"/>
            <a:ext cx="8964613" cy="1143000"/>
          </a:xfrm>
          <a:ln/>
        </p:spPr>
        <p:txBody>
          <a:bodyPr vert="horz" wrap="square" lIns="91440" tIns="45720" rIns="91440" bIns="45720" anchor="ctr" anchorCtr="0"/>
          <a:p>
            <a:pPr eaLnBrk="1" hangingPunct="1"/>
            <a:r>
              <a:rPr lang="en-US" altLang="zh-CN" dirty="0"/>
              <a:t>3</a:t>
            </a:r>
            <a:r>
              <a:rPr lang="zh-CN" altLang="en-US" dirty="0"/>
              <a:t>、轿顶安全窗及安全窗开关</a:t>
            </a:r>
            <a:endParaRPr lang="zh-CN" altLang="en-US" dirty="0"/>
          </a:p>
        </p:txBody>
      </p:sp>
      <p:sp>
        <p:nvSpPr>
          <p:cNvPr id="28675" name="Rectangle 3"/>
          <p:cNvSpPr>
            <a:spLocks noGrp="1" noRot="1"/>
          </p:cNvSpPr>
          <p:nvPr>
            <p:ph idx="1"/>
          </p:nvPr>
        </p:nvSpPr>
        <p:spPr>
          <a:xfrm>
            <a:off x="344488" y="2060575"/>
            <a:ext cx="9251950" cy="3981450"/>
          </a:xfrm>
          <a:ln/>
        </p:spPr>
        <p:txBody>
          <a:bodyPr vert="horz" wrap="square" lIns="91440" tIns="45720" rIns="91440" bIns="45720" anchor="t" anchorCtr="0"/>
          <a:p>
            <a:pPr eaLnBrk="1" hangingPunct="1">
              <a:buNone/>
            </a:pPr>
            <a:r>
              <a:rPr lang="zh-CN" altLang="en-US" sz="2800" dirty="0"/>
              <a:t>   　　在轿厢顶部设有向外开启的安全窗，作用是当电梯发生事故时专供救急和检修使用。此外当安全窗开启时将设在窗边的安全窗开关动作，它也能切断控制电路，使电梯无法起动，另外此开关也能使检修或快车运行的电梯立即停止运行。</a:t>
            </a:r>
            <a:br>
              <a:rPr lang="zh-CN" altLang="en-US" sz="2800" dirty="0"/>
            </a:br>
            <a:r>
              <a:rPr lang="zh-CN" altLang="en-US" sz="2800" dirty="0"/>
              <a:t>　　在轿厢顶部还设有排气扇，留有空气进出的通道，使轿厢内人员不会有气闷的感觉。</a:t>
            </a:r>
            <a:br>
              <a:rPr lang="zh-CN" altLang="en-US" sz="2800" dirty="0"/>
            </a:br>
            <a:br>
              <a:rPr lang="zh-CN" altLang="en-US" sz="2800" dirty="0"/>
            </a:br>
            <a:endParaRPr lang="zh-CN" altLang="en-US" sz="28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9698" name="Rectangle 2"/>
          <p:cNvSpPr>
            <a:spLocks noGrp="1" noRot="1"/>
          </p:cNvSpPr>
          <p:nvPr>
            <p:ph type="title"/>
          </p:nvPr>
        </p:nvSpPr>
        <p:spPr>
          <a:xfrm>
            <a:off x="704850" y="765175"/>
            <a:ext cx="8891588" cy="1143000"/>
          </a:xfrm>
          <a:ln/>
        </p:spPr>
        <p:txBody>
          <a:bodyPr vert="horz" wrap="square" lIns="91440" tIns="45720" rIns="91440" bIns="45720" anchor="ctr" anchorCtr="0"/>
          <a:p>
            <a:pPr eaLnBrk="1" hangingPunct="1"/>
            <a:r>
              <a:rPr lang="en-US" altLang="zh-CN" dirty="0"/>
              <a:t>4</a:t>
            </a:r>
            <a:r>
              <a:rPr lang="zh-CN" altLang="en-US" dirty="0"/>
              <a:t>、上下终端超越层保证装置</a:t>
            </a:r>
            <a:endParaRPr lang="zh-CN" altLang="en-US" dirty="0"/>
          </a:p>
        </p:txBody>
      </p:sp>
      <p:sp>
        <p:nvSpPr>
          <p:cNvPr id="29699" name="Rectangle 3"/>
          <p:cNvSpPr>
            <a:spLocks noGrp="1" noRot="1"/>
          </p:cNvSpPr>
          <p:nvPr>
            <p:ph idx="1"/>
          </p:nvPr>
        </p:nvSpPr>
        <p:spPr>
          <a:xfrm>
            <a:off x="273050" y="2276475"/>
            <a:ext cx="9251950" cy="3116263"/>
          </a:xfrm>
          <a:ln/>
        </p:spPr>
        <p:txBody>
          <a:bodyPr vert="horz" wrap="square" lIns="91440" tIns="45720" rIns="91440" bIns="45720" anchor="t" anchorCtr="0"/>
          <a:p>
            <a:pPr eaLnBrk="1" hangingPunct="1"/>
            <a:r>
              <a:rPr lang="zh-CN" altLang="en-US" dirty="0"/>
              <a:t>当电梯运行到最高层或最低层时，为防止电梯失灵继续运行，造成轿厢冲顶或撞击缓冲器事故，在井道的最高层及最低层外安装了几个保护开关来保证电梯的安全。 </a:t>
            </a:r>
            <a:endParaRPr lang="zh-CN" alt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22" name="Rectangle 3"/>
          <p:cNvSpPr>
            <a:spLocks noGrp="1" noRot="1"/>
          </p:cNvSpPr>
          <p:nvPr>
            <p:ph idx="1"/>
          </p:nvPr>
        </p:nvSpPr>
        <p:spPr>
          <a:xfrm>
            <a:off x="344488" y="1341438"/>
            <a:ext cx="9251950" cy="4751387"/>
          </a:xfrm>
          <a:ln/>
        </p:spPr>
        <p:txBody>
          <a:bodyPr vert="horz" wrap="square" lIns="91440" tIns="45720" rIns="91440" bIns="45720" anchor="t" anchorCtr="0"/>
          <a:p>
            <a:pPr eaLnBrk="1" hangingPunct="1"/>
            <a:r>
              <a:rPr lang="en-US" altLang="zh-CN" sz="2800" dirty="0"/>
              <a:t>(1) </a:t>
            </a:r>
            <a:r>
              <a:rPr lang="zh-CN" altLang="en-US" sz="2800" dirty="0"/>
              <a:t>强迫缓速开关。当电梯运行到最高层或最低层应减速的位置而电梯没减速时，装在轿厢边的上下开关打板使上缓速开关或下缓速开关动作，强迫轿厢减速运行到平层位置。</a:t>
            </a:r>
            <a:br>
              <a:rPr lang="zh-CN" altLang="en-US" sz="2800" dirty="0"/>
            </a:br>
            <a:r>
              <a:rPr lang="en-US" altLang="zh-CN" sz="2800" dirty="0"/>
              <a:t>(2) </a:t>
            </a:r>
            <a:r>
              <a:rPr lang="zh-CN" altLang="en-US" sz="2800" dirty="0"/>
              <a:t>限位开关。当轿厢超越应平层的位置</a:t>
            </a:r>
            <a:r>
              <a:rPr lang="en-US" altLang="zh-CN" sz="2800" dirty="0"/>
              <a:t>50mm</a:t>
            </a:r>
            <a:r>
              <a:rPr lang="zh-CN" altLang="en-US" sz="2800" dirty="0"/>
              <a:t>时，轿厢打板使上限位开关或下限位开关动作，切断电源，使电梯停止运行。</a:t>
            </a:r>
            <a:br>
              <a:rPr lang="zh-CN" altLang="en-US" sz="2800" dirty="0"/>
            </a:br>
            <a:r>
              <a:rPr lang="en-US" altLang="zh-CN" sz="2800" dirty="0"/>
              <a:t>(3) </a:t>
            </a:r>
            <a:r>
              <a:rPr lang="zh-CN" altLang="en-US" sz="2800" dirty="0"/>
              <a:t>极限开关。当以上</a:t>
            </a:r>
            <a:r>
              <a:rPr lang="en-US" altLang="zh-CN" sz="2800" dirty="0"/>
              <a:t>2</a:t>
            </a:r>
            <a:r>
              <a:rPr lang="zh-CN" altLang="en-US" sz="2800" dirty="0"/>
              <a:t>个开关均不起作用时，轿厢上的打板触动极限开关上碰轮或下碰轮，通过钢丝绳使装在机房的终端极限开关动作，切断电源使电梯停下 </a:t>
            </a:r>
            <a:endParaRPr lang="zh-CN" altLang="en-US" sz="28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746" name="Rectangle 2"/>
          <p:cNvSpPr>
            <a:spLocks noGrp="1" noRot="1"/>
          </p:cNvSpPr>
          <p:nvPr>
            <p:ph type="title"/>
          </p:nvPr>
        </p:nvSpPr>
        <p:spPr>
          <a:xfrm>
            <a:off x="776288" y="692150"/>
            <a:ext cx="8820150" cy="863600"/>
          </a:xfrm>
          <a:ln/>
        </p:spPr>
        <p:txBody>
          <a:bodyPr vert="horz" wrap="square" lIns="91440" tIns="45720" rIns="91440" bIns="45720" anchor="ctr" anchorCtr="0"/>
          <a:p>
            <a:pPr eaLnBrk="1" hangingPunct="1"/>
            <a:r>
              <a:rPr lang="en-US" altLang="zh-CN" dirty="0"/>
              <a:t>5</a:t>
            </a:r>
            <a:r>
              <a:rPr lang="zh-CN" altLang="en-US" dirty="0"/>
              <a:t>、缓冲器</a:t>
            </a:r>
            <a:endParaRPr lang="zh-CN" altLang="en-US" dirty="0"/>
          </a:p>
        </p:txBody>
      </p:sp>
      <p:sp>
        <p:nvSpPr>
          <p:cNvPr id="31747" name="Rectangle 3"/>
          <p:cNvSpPr>
            <a:spLocks noGrp="1" noRot="1"/>
          </p:cNvSpPr>
          <p:nvPr>
            <p:ph idx="1"/>
          </p:nvPr>
        </p:nvSpPr>
        <p:spPr>
          <a:ln/>
        </p:spPr>
        <p:txBody>
          <a:bodyPr vert="horz" wrap="square" lIns="91440" tIns="45720" rIns="91440" bIns="45720" anchor="t" anchorCtr="0"/>
          <a:p>
            <a:pPr eaLnBrk="1" hangingPunct="1">
              <a:lnSpc>
                <a:spcPct val="80000"/>
              </a:lnSpc>
            </a:pPr>
            <a:r>
              <a:rPr lang="zh-CN" altLang="en-US" sz="2800" dirty="0"/>
              <a:t>　　在以上所有安全装置都失灵的情况下（这种可能极少），电梯轿厢或对重直冲井道底坑时，就由最后一道安全装置缓冲器来保证电梯的安全。</a:t>
            </a:r>
            <a:br>
              <a:rPr lang="zh-CN" altLang="en-US" sz="2800" dirty="0"/>
            </a:br>
            <a:r>
              <a:rPr lang="zh-CN" altLang="en-US" sz="2800" dirty="0"/>
              <a:t>　　缓冲器安装在井道底坑内，一般为</a:t>
            </a:r>
            <a:r>
              <a:rPr lang="en-US" altLang="zh-CN" sz="2800" dirty="0"/>
              <a:t>3</a:t>
            </a:r>
            <a:r>
              <a:rPr lang="zh-CN" altLang="en-US" sz="2800" dirty="0"/>
              <a:t>个，在对应轿底处安装</a:t>
            </a:r>
            <a:r>
              <a:rPr lang="en-US" altLang="zh-CN" sz="2800" dirty="0"/>
              <a:t>2</a:t>
            </a:r>
            <a:r>
              <a:rPr lang="zh-CN" altLang="en-US" sz="2800" dirty="0"/>
              <a:t>个，对应对重下面安装</a:t>
            </a:r>
            <a:r>
              <a:rPr lang="en-US" altLang="zh-CN" sz="2800" dirty="0"/>
              <a:t>1</a:t>
            </a:r>
            <a:r>
              <a:rPr lang="zh-CN" altLang="en-US" sz="2800" dirty="0"/>
              <a:t>个。缓冲器分弹簧缓冲器及液压缓冲器。当轿厢或对重压在缓冲器上后，缓冲器受压变形，使轿厢或对重得到回弹，回弹数次后使轿厢或对重得到缓冲，最后静止不来。</a:t>
            </a:r>
            <a:br>
              <a:rPr lang="zh-CN" altLang="en-US" sz="2800" dirty="0"/>
            </a:br>
            <a:r>
              <a:rPr lang="zh-CN" altLang="en-US" sz="2800" dirty="0"/>
              <a:t>　　对重缓冲器还起到一个避免轿厢冲顶的危险。在轿厢冲顶前，对重架子撞上了对重缓冲器，避免了轿厢冲顶撞击机房地面的危险。</a:t>
            </a:r>
            <a:endParaRPr lang="zh-CN" altLang="en-US" sz="28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2770" name="Rectangle 2"/>
          <p:cNvSpPr>
            <a:spLocks noGrp="1" noRot="1"/>
          </p:cNvSpPr>
          <p:nvPr>
            <p:ph type="title"/>
          </p:nvPr>
        </p:nvSpPr>
        <p:spPr>
          <a:xfrm>
            <a:off x="704850" y="620713"/>
            <a:ext cx="8820150" cy="960437"/>
          </a:xfrm>
          <a:ln/>
        </p:spPr>
        <p:txBody>
          <a:bodyPr vert="horz" wrap="square" lIns="91440" tIns="45720" rIns="91440" bIns="45720" anchor="ctr" anchorCtr="0"/>
          <a:p>
            <a:pPr eaLnBrk="1" hangingPunct="1"/>
            <a:r>
              <a:rPr lang="en-US" altLang="zh-CN" dirty="0"/>
              <a:t>6</a:t>
            </a:r>
            <a:r>
              <a:rPr lang="zh-CN" altLang="en-US" dirty="0"/>
              <a:t>、顶层高度与底坑深度</a:t>
            </a:r>
            <a:endParaRPr lang="zh-CN" altLang="en-US" dirty="0"/>
          </a:p>
        </p:txBody>
      </p:sp>
      <p:sp>
        <p:nvSpPr>
          <p:cNvPr id="32771" name="Rectangle 3"/>
          <p:cNvSpPr>
            <a:spLocks noGrp="1" noRot="1"/>
          </p:cNvSpPr>
          <p:nvPr>
            <p:ph idx="1"/>
          </p:nvPr>
        </p:nvSpPr>
        <p:spPr>
          <a:xfrm>
            <a:off x="344488" y="1557338"/>
            <a:ext cx="9251950" cy="4629150"/>
          </a:xfrm>
          <a:ln/>
        </p:spPr>
        <p:txBody>
          <a:bodyPr vert="horz" wrap="square" lIns="91440" tIns="45720" rIns="91440" bIns="45720" anchor="t" anchorCtr="0"/>
          <a:p>
            <a:pPr eaLnBrk="1" hangingPunct="1">
              <a:lnSpc>
                <a:spcPct val="80000"/>
              </a:lnSpc>
            </a:pPr>
            <a:r>
              <a:rPr lang="zh-CN" altLang="en-US" sz="2800" dirty="0"/>
              <a:t>　　设计人员在设计井道高度时，为了安全对顶层高度和底坑深度这</a:t>
            </a:r>
            <a:r>
              <a:rPr lang="en-US" altLang="zh-CN" sz="2800" dirty="0"/>
              <a:t>2</a:t>
            </a:r>
            <a:r>
              <a:rPr lang="zh-CN" altLang="en-US" sz="2800" dirty="0"/>
              <a:t>个尺寸有所要求。</a:t>
            </a:r>
            <a:r>
              <a:rPr lang="en-US" altLang="zh-CN" sz="2800" dirty="0"/>
              <a:t>(1) </a:t>
            </a:r>
            <a:r>
              <a:rPr lang="zh-CN" altLang="en-US" sz="2800" dirty="0"/>
              <a:t>顶层高度为电梯最顶层平层位置至井道顶面的距离，这距离保证了当轿厢冲顶时，对重被缓冲器缓冲后轿厢撞不到井道顶面。</a:t>
            </a:r>
            <a:r>
              <a:rPr lang="en-US" altLang="zh-CN" sz="2800" dirty="0"/>
              <a:t>(2) </a:t>
            </a:r>
            <a:r>
              <a:rPr lang="zh-CN" altLang="en-US" sz="2800" dirty="0"/>
              <a:t>底坑深度为建筑物最底层平层位置至井道地坑的距离，这一距离一方面使轿厢撞击缓冲缓冲器时有一个缓冲的距离，另一方面为了当轿厢压缩缓冲器到达最低位置时使轿厢底部的任何零部件都碰不到地面，以免损坏电梯。</a:t>
            </a:r>
            <a:br>
              <a:rPr lang="zh-CN" altLang="en-US" sz="2800" dirty="0"/>
            </a:br>
            <a:r>
              <a:rPr lang="zh-CN" altLang="en-US" sz="2800" dirty="0"/>
              <a:t>　　根据上述的电梯井道的安全装置及设计人员在设计电梯及井道时周密的考虑，我们认为电梯只要选型得当，安装合格，日常维护良好，维修人员及司机遵守操作规程，电梯在运行中是不会出现危险和故障的。</a:t>
            </a:r>
            <a:endParaRPr lang="zh-CN" altLang="en-US" sz="28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3794" name="Rectangle 4"/>
          <p:cNvSpPr>
            <a:spLocks noGrp="1" noRot="1"/>
          </p:cNvSpPr>
          <p:nvPr>
            <p:ph type="title"/>
          </p:nvPr>
        </p:nvSpPr>
        <p:spPr>
          <a:xfrm>
            <a:off x="344488" y="2636838"/>
            <a:ext cx="9251950" cy="863600"/>
          </a:xfrm>
          <a:ln/>
        </p:spPr>
        <p:txBody>
          <a:bodyPr vert="horz" wrap="square" lIns="91440" tIns="45720" rIns="91440" bIns="45720" anchor="ctr" anchorCtr="0"/>
          <a:p>
            <a:pPr eaLnBrk="1" hangingPunct="1"/>
            <a:r>
              <a:rPr lang="zh-CN" altLang="en-US" dirty="0"/>
              <a:t>乘电梯注意事项</a:t>
            </a:r>
            <a:endParaRPr lang="zh-CN"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170" name="Rectangle 2"/>
          <p:cNvSpPr>
            <a:spLocks noGrp="1" noRot="1"/>
          </p:cNvSpPr>
          <p:nvPr>
            <p:ph type="title"/>
          </p:nvPr>
        </p:nvSpPr>
        <p:spPr>
          <a:xfrm>
            <a:off x="344488" y="549275"/>
            <a:ext cx="9251950" cy="1143000"/>
          </a:xfrm>
          <a:ln/>
        </p:spPr>
        <p:txBody>
          <a:bodyPr vert="horz" wrap="square" lIns="91440" tIns="45720" rIns="91440" bIns="45720" anchor="ctr" anchorCtr="0"/>
          <a:p>
            <a:pPr eaLnBrk="1" hangingPunct="1"/>
            <a:r>
              <a:rPr lang="zh-CN" altLang="en-US" dirty="0"/>
              <a:t>电梯可能发生的危险</a:t>
            </a:r>
            <a:endParaRPr lang="zh-CN" altLang="en-US" dirty="0"/>
          </a:p>
        </p:txBody>
      </p:sp>
      <p:sp>
        <p:nvSpPr>
          <p:cNvPr id="7171" name="Rectangle 3"/>
          <p:cNvSpPr>
            <a:spLocks noGrp="1" noRot="1"/>
          </p:cNvSpPr>
          <p:nvPr>
            <p:ph idx="1"/>
          </p:nvPr>
        </p:nvSpPr>
        <p:spPr>
          <a:xfrm>
            <a:off x="344488" y="1700213"/>
            <a:ext cx="9251950" cy="4537075"/>
          </a:xfrm>
          <a:ln/>
        </p:spPr>
        <p:txBody>
          <a:bodyPr vert="horz" wrap="square" lIns="91440" tIns="45720" rIns="91440" bIns="45720" anchor="t" anchorCtr="0"/>
          <a:p>
            <a:pPr eaLnBrk="1" hangingPunct="1"/>
            <a:r>
              <a:rPr lang="en-US" altLang="zh-CN" sz="3600" dirty="0"/>
              <a:t>1</a:t>
            </a:r>
            <a:r>
              <a:rPr lang="zh-CN" altLang="en-US" sz="3600" dirty="0"/>
              <a:t>、人员被挤压；</a:t>
            </a:r>
            <a:endParaRPr lang="zh-CN" altLang="en-US" sz="3600" dirty="0"/>
          </a:p>
          <a:p>
            <a:pPr eaLnBrk="1" hangingPunct="1"/>
            <a:r>
              <a:rPr lang="en-US" altLang="zh-CN" sz="3600" dirty="0"/>
              <a:t>2</a:t>
            </a:r>
            <a:r>
              <a:rPr lang="zh-CN" altLang="en-US" sz="3600" dirty="0"/>
              <a:t>、撞击和发生坠落；</a:t>
            </a:r>
            <a:endParaRPr lang="zh-CN" altLang="en-US" sz="3600" dirty="0"/>
          </a:p>
          <a:p>
            <a:pPr eaLnBrk="1" hangingPunct="1"/>
            <a:r>
              <a:rPr lang="en-US" altLang="zh-CN" sz="3600" dirty="0"/>
              <a:t>3</a:t>
            </a:r>
            <a:r>
              <a:rPr lang="zh-CN" altLang="en-US" sz="3600" dirty="0"/>
              <a:t>、人员被电击</a:t>
            </a:r>
            <a:endParaRPr lang="zh-CN" altLang="en-US" sz="3600" dirty="0"/>
          </a:p>
          <a:p>
            <a:pPr eaLnBrk="1" hangingPunct="1"/>
            <a:r>
              <a:rPr lang="en-US" altLang="zh-CN" sz="3600" dirty="0"/>
              <a:t>4</a:t>
            </a:r>
            <a:r>
              <a:rPr lang="zh-CN" altLang="en-US" sz="3600" dirty="0"/>
              <a:t>、轿厢超越极限行程发生撞击；</a:t>
            </a:r>
            <a:endParaRPr lang="zh-CN" altLang="en-US" sz="3600" dirty="0"/>
          </a:p>
          <a:p>
            <a:pPr eaLnBrk="1" hangingPunct="1"/>
            <a:r>
              <a:rPr lang="en-US" altLang="zh-CN" sz="3600" dirty="0"/>
              <a:t>5</a:t>
            </a:r>
            <a:r>
              <a:rPr lang="zh-CN" altLang="en-US" sz="3600" dirty="0"/>
              <a:t>、轿厢超速或因断绳造成坠落；</a:t>
            </a:r>
            <a:endParaRPr lang="zh-CN" altLang="en-US" sz="3600" dirty="0"/>
          </a:p>
          <a:p>
            <a:pPr eaLnBrk="1" hangingPunct="1"/>
            <a:r>
              <a:rPr lang="en-US" altLang="zh-CN" sz="3500" dirty="0"/>
              <a:t>6</a:t>
            </a:r>
            <a:r>
              <a:rPr lang="zh-CN" altLang="en-US" sz="3500" dirty="0"/>
              <a:t>、由于材料失效、强度丧失而造成结构破坏</a:t>
            </a:r>
            <a:endParaRPr lang="zh-CN" altLang="en-US" sz="3500" dirty="0"/>
          </a:p>
        </p:txBody>
      </p:sp>
      <p:sp>
        <p:nvSpPr>
          <p:cNvPr id="7172" name="Rectangle 4"/>
          <p:cNvSpPr/>
          <p:nvPr/>
        </p:nvSpPr>
        <p:spPr>
          <a:xfrm>
            <a:off x="0" y="0"/>
            <a:ext cx="9906000" cy="0"/>
          </a:xfrm>
          <a:prstGeom prst="rect">
            <a:avLst/>
          </a:prstGeom>
          <a:noFill/>
          <a:ln w="9525">
            <a:noFill/>
          </a:ln>
        </p:spPr>
        <p:txBody>
          <a:bodyPr wrap="none" anchor="ctr" anchorCtr="0">
            <a:spAutoFit/>
          </a:bodyPr>
          <a:p>
            <a:endParaRPr dirty="0">
              <a:latin typeface="Arial" panose="020B0604020202020204"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4818" name="Rectangle 3"/>
          <p:cNvSpPr>
            <a:spLocks noGrp="1" noRot="1"/>
          </p:cNvSpPr>
          <p:nvPr>
            <p:ph idx="1"/>
          </p:nvPr>
        </p:nvSpPr>
        <p:spPr>
          <a:xfrm>
            <a:off x="273050" y="1628775"/>
            <a:ext cx="9251950" cy="4248150"/>
          </a:xfrm>
          <a:ln/>
        </p:spPr>
        <p:txBody>
          <a:bodyPr vert="horz" wrap="square" lIns="91440" tIns="45720" rIns="91440" bIns="45720" anchor="t" anchorCtr="0"/>
          <a:p>
            <a:pPr eaLnBrk="1" hangingPunct="1"/>
            <a:r>
              <a:rPr lang="zh-CN" altLang="en-US" dirty="0"/>
              <a:t>（</a:t>
            </a:r>
            <a:r>
              <a:rPr lang="en-US" altLang="zh-CN" dirty="0"/>
              <a:t>1</a:t>
            </a:r>
            <a:r>
              <a:rPr lang="zh-CN" altLang="en-US" dirty="0"/>
              <a:t>）呼叫（召唤）电梯。根据自己上下楼的需要按动呼梯盒上的呼梯按钮，上楼只按上行箭头按钮，下楼只按下行箭头按钮。不要两个按钮都按，否则的话电梯可能更慢。呼梯按钮只要按一次即可，只要按钮灯亮就不需要再去按。因为按多少次都一样，不会加快电梯的速度反而更容易损坏按钮。更不要因等待时间稍长就去拍打按钮或层门门板。</a:t>
            </a:r>
            <a:endParaRPr lang="zh-CN" alt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5842" name="Rectangle 3"/>
          <p:cNvSpPr>
            <a:spLocks noGrp="1" noRot="1"/>
          </p:cNvSpPr>
          <p:nvPr>
            <p:ph idx="1"/>
          </p:nvPr>
        </p:nvSpPr>
        <p:spPr>
          <a:xfrm>
            <a:off x="344488" y="1341438"/>
            <a:ext cx="9251950" cy="4826000"/>
          </a:xfrm>
          <a:ln/>
        </p:spPr>
        <p:txBody>
          <a:bodyPr vert="horz" wrap="square" lIns="91440" tIns="45720" rIns="91440" bIns="45720" anchor="t" anchorCtr="0"/>
          <a:p>
            <a:pPr eaLnBrk="1" hangingPunct="1">
              <a:lnSpc>
                <a:spcPct val="90000"/>
              </a:lnSpc>
            </a:pPr>
            <a:r>
              <a:rPr lang="zh-CN" altLang="en-US" sz="2800" dirty="0"/>
              <a:t>（</a:t>
            </a:r>
            <a:r>
              <a:rPr lang="en-US" altLang="zh-CN" sz="2800" dirty="0"/>
              <a:t>2</a:t>
            </a:r>
            <a:r>
              <a:rPr lang="zh-CN" altLang="en-US" sz="2800" dirty="0"/>
              <a:t>）进入电梯。所呼叫的电梯到达本层站时，会有灯光、数字或声音提示，根据这样的提示去等待进入电梯。电梯到达开门后，按顺序依次进入电梯后在轿厢内操纵盘上选定自己的目的层按钮即可。在进入电梯时如果电梯门关闭，这时也不要害怕，因为每部电梯的门上都有关门检测装置，碰到或检测到有乘客出入时，门会自动重新开启，即使门关闭时安全触板碰到人体，有一点撞击，也不用害怕，不会造成任何伤害。注意：乘客及儿童不要在电梯门口停留玩耍。当电梯轿厢乘客已满时，不要再强行进入轿厢，否则轿厢会因超载而报警，无法启动。</a:t>
            </a:r>
            <a:br>
              <a:rPr lang="zh-CN" altLang="en-US" sz="2800" dirty="0"/>
            </a:br>
            <a:endParaRPr lang="zh-CN" altLang="en-US" sz="28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6866" name="Rectangle 3"/>
          <p:cNvSpPr>
            <a:spLocks noGrp="1" noRot="1"/>
          </p:cNvSpPr>
          <p:nvPr>
            <p:ph idx="1"/>
          </p:nvPr>
        </p:nvSpPr>
        <p:spPr>
          <a:xfrm>
            <a:off x="344488" y="1844675"/>
            <a:ext cx="9251950" cy="3529013"/>
          </a:xfrm>
          <a:ln/>
        </p:spPr>
        <p:txBody>
          <a:bodyPr vert="horz" wrap="square" lIns="91440" tIns="45720" rIns="91440" bIns="45720" anchor="t" anchorCtr="0"/>
          <a:p>
            <a:pPr eaLnBrk="1" hangingPunct="1">
              <a:lnSpc>
                <a:spcPct val="90000"/>
              </a:lnSpc>
            </a:pPr>
            <a:r>
              <a:rPr lang="zh-CN" altLang="en-US" sz="2800" dirty="0"/>
              <a:t>（</a:t>
            </a:r>
            <a:r>
              <a:rPr lang="en-US" altLang="zh-CN" sz="2800" dirty="0"/>
              <a:t>3</a:t>
            </a:r>
            <a:r>
              <a:rPr lang="zh-CN" altLang="en-US" sz="2800" dirty="0"/>
              <a:t>）电梯行驶过程中。乘客在电梯行驶过程中，应放松站立，不要去扒门；一旦扒开门缝电梯就会紧急制动，影响正常运行。</a:t>
            </a:r>
            <a:endParaRPr lang="zh-CN" altLang="en-US" sz="2800" dirty="0"/>
          </a:p>
          <a:p>
            <a:pPr eaLnBrk="1" hangingPunct="1">
              <a:lnSpc>
                <a:spcPct val="90000"/>
              </a:lnSpc>
            </a:pPr>
            <a:r>
              <a:rPr lang="zh-CN" altLang="en-US" sz="2800" dirty="0"/>
              <a:t>（</a:t>
            </a:r>
            <a:r>
              <a:rPr lang="en-US" altLang="zh-CN" sz="2800" dirty="0"/>
              <a:t>4</a:t>
            </a:r>
            <a:r>
              <a:rPr lang="zh-CN" altLang="en-US" sz="2800" dirty="0"/>
              <a:t>）走出电梯。当电梯到达你的目的楼层时，要等电梯停止运行，门自动打开后，再依次走出电梯。乘客应先下后上，进梯乘客应站在门口侧边，让出梯的乘客先行，出入乘客不要相互推挤。 </a:t>
            </a:r>
            <a:br>
              <a:rPr lang="zh-CN" altLang="en-US" sz="2800" dirty="0"/>
            </a:br>
            <a:endParaRPr lang="zh-CN" altLang="en-US" sz="28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7890" name="Rectangle 3"/>
          <p:cNvSpPr>
            <a:spLocks noGrp="1" noRot="1"/>
          </p:cNvSpPr>
          <p:nvPr>
            <p:ph idx="1"/>
          </p:nvPr>
        </p:nvSpPr>
        <p:spPr>
          <a:xfrm>
            <a:off x="488950" y="2276475"/>
            <a:ext cx="8763000" cy="2303463"/>
          </a:xfrm>
          <a:ln/>
        </p:spPr>
        <p:txBody>
          <a:bodyPr vert="horz" wrap="square" lIns="91440" tIns="45720" rIns="91440" bIns="45720" anchor="t" anchorCtr="0"/>
          <a:p>
            <a:pPr eaLnBrk="1" hangingPunct="1">
              <a:buNone/>
            </a:pPr>
            <a:r>
              <a:rPr lang="zh-CN" altLang="en-US" dirty="0"/>
              <a:t>（</a:t>
            </a:r>
            <a:r>
              <a:rPr lang="en-US" altLang="zh-CN" dirty="0"/>
              <a:t>5</a:t>
            </a:r>
            <a:r>
              <a:rPr lang="zh-CN" altLang="en-US" dirty="0"/>
              <a:t>）货梯不得用于载人。</a:t>
            </a:r>
            <a:endParaRPr lang="zh-CN" altLang="en-US" dirty="0"/>
          </a:p>
          <a:p>
            <a:pPr eaLnBrk="1" hangingPunct="1">
              <a:buNone/>
            </a:pPr>
            <a:r>
              <a:rPr lang="zh-CN" altLang="en-US" dirty="0"/>
              <a:t>（</a:t>
            </a:r>
            <a:r>
              <a:rPr lang="en-US" altLang="zh-CN" dirty="0"/>
              <a:t>6</a:t>
            </a:r>
            <a:r>
              <a:rPr lang="zh-CN" altLang="en-US" dirty="0"/>
              <a:t>）出现火灾时，不得乘坐电梯。</a:t>
            </a:r>
            <a:endParaRPr lang="zh-CN" altLang="en-US" dirty="0"/>
          </a:p>
          <a:p>
            <a:pPr eaLnBrk="1" hangingPunct="1">
              <a:buNone/>
            </a:pPr>
            <a:r>
              <a:rPr lang="zh-CN" altLang="en-US" dirty="0"/>
              <a:t>（</a:t>
            </a:r>
            <a:r>
              <a:rPr lang="en-US" altLang="zh-CN" dirty="0"/>
              <a:t>7</a:t>
            </a:r>
            <a:r>
              <a:rPr lang="zh-CN" altLang="en-US" dirty="0"/>
              <a:t>）同时货梯不得做通道使用。</a:t>
            </a:r>
            <a:endParaRPr lang="zh-CN" alt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8914" name="Rectangle 3"/>
          <p:cNvSpPr>
            <a:spLocks noGrp="1" noRot="1"/>
          </p:cNvSpPr>
          <p:nvPr>
            <p:ph idx="1"/>
          </p:nvPr>
        </p:nvSpPr>
        <p:spPr>
          <a:xfrm>
            <a:off x="1352550" y="2636838"/>
            <a:ext cx="7127875" cy="812800"/>
          </a:xfrm>
          <a:ln/>
        </p:spPr>
        <p:txBody>
          <a:bodyPr vert="horz" wrap="square" lIns="91440" tIns="45720" rIns="91440" bIns="45720" anchor="t" anchorCtr="0"/>
          <a:p>
            <a:pPr eaLnBrk="1" hangingPunct="1">
              <a:buNone/>
            </a:pPr>
            <a:r>
              <a:rPr lang="zh-CN" altLang="en-US" sz="4400" dirty="0">
                <a:solidFill>
                  <a:schemeClr val="tx2"/>
                </a:solidFill>
              </a:rPr>
              <a:t>乘坐电梯时紧急情况的应对</a:t>
            </a:r>
            <a:endParaRPr lang="zh-CN" altLang="en-US" sz="2800" dirty="0">
              <a:solidFill>
                <a:schemeClr val="tx2"/>
              </a:solidFil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9938" name="Rectangle 3"/>
          <p:cNvSpPr>
            <a:spLocks noGrp="1" noRot="1"/>
          </p:cNvSpPr>
          <p:nvPr>
            <p:ph idx="1"/>
          </p:nvPr>
        </p:nvSpPr>
        <p:spPr>
          <a:xfrm>
            <a:off x="344488" y="1773238"/>
            <a:ext cx="9305925" cy="3168650"/>
          </a:xfrm>
          <a:ln/>
        </p:spPr>
        <p:txBody>
          <a:bodyPr vert="horz" wrap="square" lIns="91440" tIns="45720" rIns="91440" bIns="45720" anchor="t" anchorCtr="0"/>
          <a:p>
            <a:pPr eaLnBrk="1" hangingPunct="1">
              <a:buNone/>
            </a:pPr>
            <a:r>
              <a:rPr lang="en-US" altLang="zh-CN" dirty="0"/>
              <a:t>1</a:t>
            </a:r>
            <a:r>
              <a:rPr lang="zh-CN" altLang="en-US" dirty="0"/>
              <a:t>、电梯门不能关闭</a:t>
            </a:r>
            <a:br>
              <a:rPr lang="zh-CN" altLang="en-US" dirty="0"/>
            </a:br>
            <a:r>
              <a:rPr lang="zh-CN" altLang="en-US" dirty="0"/>
              <a:t>　　进入电梯后，如电梯门不能自动完全关闭，按关门按钮也不能完全关闭，此时乘客应立即走出轿厢，换乘另外的电梯或走楼梯，方便的情况下应向电梯的维修保养部门报修。 </a:t>
            </a:r>
            <a:endParaRPr lang="zh-CN" alt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62" name="Rectangle 3"/>
          <p:cNvSpPr>
            <a:spLocks noGrp="1" noRot="1"/>
          </p:cNvSpPr>
          <p:nvPr>
            <p:ph idx="1"/>
          </p:nvPr>
        </p:nvSpPr>
        <p:spPr>
          <a:xfrm>
            <a:off x="273050" y="1916113"/>
            <a:ext cx="9251950" cy="3600450"/>
          </a:xfrm>
          <a:ln/>
        </p:spPr>
        <p:txBody>
          <a:bodyPr vert="horz" wrap="square" lIns="91440" tIns="45720" rIns="91440" bIns="45720" anchor="t" anchorCtr="0"/>
          <a:p>
            <a:pPr eaLnBrk="1" hangingPunct="1">
              <a:buNone/>
            </a:pPr>
            <a:r>
              <a:rPr lang="en-US" altLang="zh-CN" dirty="0"/>
              <a:t>2</a:t>
            </a:r>
            <a:r>
              <a:rPr lang="zh-CN" altLang="en-US" dirty="0"/>
              <a:t>、被关在轿厢内 </a:t>
            </a:r>
            <a:endParaRPr lang="zh-CN" altLang="en-US" dirty="0"/>
          </a:p>
          <a:p>
            <a:pPr eaLnBrk="1" hangingPunct="1">
              <a:buNone/>
            </a:pPr>
            <a:r>
              <a:rPr lang="zh-CN" altLang="en-US" dirty="0"/>
              <a:t>    乘客在轿厢内，轿厢无论因何种原因而停止或不启动，且不能自动打开门，此时乘客应保持冷静，不要采取任何过急的行动（比如，扒门或撞开轿顶天花板上部的安全窗向外爬等），正确的做法是： </a:t>
            </a:r>
            <a:endParaRPr lang="zh-CN" altLang="en-US" dirty="0"/>
          </a:p>
          <a:p>
            <a:pPr eaLnBrk="1" hangingPunct="1"/>
            <a:endParaRPr lang="zh-CN" alt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1986" name="Rectangle 3"/>
          <p:cNvSpPr>
            <a:spLocks noGrp="1" noRot="1"/>
          </p:cNvSpPr>
          <p:nvPr>
            <p:ph idx="1"/>
          </p:nvPr>
        </p:nvSpPr>
        <p:spPr>
          <a:xfrm>
            <a:off x="273050" y="1412875"/>
            <a:ext cx="9251950" cy="4535488"/>
          </a:xfrm>
          <a:ln/>
        </p:spPr>
        <p:txBody>
          <a:bodyPr vert="horz" wrap="square" lIns="91440" tIns="45720" rIns="91440" bIns="45720" anchor="t" anchorCtr="0"/>
          <a:p>
            <a:pPr eaLnBrk="1" hangingPunct="1">
              <a:buNone/>
            </a:pPr>
            <a:r>
              <a:rPr lang="en-US" altLang="zh-CN" sz="2800" dirty="0"/>
              <a:t>2.1</a:t>
            </a:r>
            <a:r>
              <a:rPr lang="zh-CN" altLang="en-US" sz="2800" dirty="0"/>
              <a:t>连续按压轿厢内操纵盘上的报警按钮，此时电梯警铃会响起，轿厢外的人员会马上知道轿厢内关人，立即找专业维保人员来处理 。</a:t>
            </a:r>
            <a:endParaRPr lang="zh-CN" altLang="en-US" sz="2800" dirty="0"/>
          </a:p>
          <a:p>
            <a:pPr eaLnBrk="1" hangingPunct="1">
              <a:buNone/>
            </a:pPr>
            <a:r>
              <a:rPr lang="en-US" altLang="zh-CN" sz="2800" dirty="0"/>
              <a:t>2.2</a:t>
            </a:r>
            <a:r>
              <a:rPr lang="zh-CN" altLang="en-US" sz="2800" dirty="0"/>
              <a:t>拿起轿厢内操纵盘上的电话机，根据上面的提示拨号求援；或者按下操纵盘上的电话按钮，向外部报警求援。目前电梯轿厢内的电话都是与机房和值班室三方联通的，用电话呼叫会有人应答。 </a:t>
            </a:r>
            <a:endParaRPr lang="zh-CN" altLang="en-US" sz="2800" dirty="0"/>
          </a:p>
          <a:p>
            <a:pPr eaLnBrk="1" hangingPunct="1">
              <a:buNone/>
            </a:pPr>
            <a:r>
              <a:rPr lang="zh-CN" altLang="en-US" sz="2800" dirty="0"/>
              <a:t>（我公司货梯里面没有电话，但是有电工组肖惠廉联络方式，部门与其联系。）</a:t>
            </a:r>
            <a:endParaRPr lang="zh-CN" altLang="en-US" sz="28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3010" name="Rectangle 3"/>
          <p:cNvSpPr>
            <a:spLocks noGrp="1" noRot="1"/>
          </p:cNvSpPr>
          <p:nvPr>
            <p:ph idx="1"/>
          </p:nvPr>
        </p:nvSpPr>
        <p:spPr>
          <a:xfrm>
            <a:off x="488950" y="1628775"/>
            <a:ext cx="9107488" cy="3671888"/>
          </a:xfrm>
          <a:ln/>
        </p:spPr>
        <p:txBody>
          <a:bodyPr vert="horz" wrap="square" lIns="91440" tIns="45720" rIns="91440" bIns="45720" anchor="t" anchorCtr="0"/>
          <a:p>
            <a:pPr eaLnBrk="1" hangingPunct="1">
              <a:buNone/>
            </a:pPr>
            <a:r>
              <a:rPr lang="en-US" altLang="zh-CN" dirty="0"/>
              <a:t>2.3</a:t>
            </a:r>
            <a:r>
              <a:rPr lang="zh-CN" altLang="en-US" dirty="0"/>
              <a:t>被关在轿厢内的人员，应该等待外部专业人员前来救援释放。在呼救无援的情况下，最安全的做法是保持镇定，保留体力，伺机救援。要做好受饿、受闷热之苦的思想准备。</a:t>
            </a:r>
            <a:endParaRPr lang="zh-CN" altLang="en-US" dirty="0"/>
          </a:p>
          <a:p>
            <a:pPr eaLnBrk="1" hangingPunct="1">
              <a:buNone/>
            </a:pPr>
            <a:r>
              <a:rPr lang="en-US" altLang="zh-CN" dirty="0"/>
              <a:t>2.4</a:t>
            </a:r>
            <a:r>
              <a:rPr lang="zh-CN" altLang="en-US" dirty="0"/>
              <a:t>若没有警钟或对讲机，可拍门呼救；请外面的人打电话向运作部电工求救。</a:t>
            </a:r>
            <a:endParaRPr lang="en-US" altLang="zh-CN"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4034" name="Rectangle 3"/>
          <p:cNvSpPr>
            <a:spLocks noGrp="1" noRot="1"/>
          </p:cNvSpPr>
          <p:nvPr>
            <p:ph idx="1"/>
          </p:nvPr>
        </p:nvSpPr>
        <p:spPr>
          <a:xfrm>
            <a:off x="327025" y="836613"/>
            <a:ext cx="9251950" cy="5186362"/>
          </a:xfrm>
          <a:ln/>
        </p:spPr>
        <p:txBody>
          <a:bodyPr vert="horz" wrap="square" lIns="91440" tIns="45720" rIns="91440" bIns="45720" anchor="t" anchorCtr="0"/>
          <a:p>
            <a:pPr eaLnBrk="1" hangingPunct="1">
              <a:buNone/>
            </a:pPr>
            <a:br>
              <a:rPr lang="zh-CN" altLang="en-US" sz="2800" dirty="0"/>
            </a:br>
            <a:r>
              <a:rPr lang="zh-CN" altLang="en-US" sz="2800" dirty="0"/>
              <a:t>　　</a:t>
            </a:r>
            <a:br>
              <a:rPr lang="zh-CN" altLang="en-US" sz="2800" dirty="0"/>
            </a:br>
            <a:r>
              <a:rPr lang="zh-CN" altLang="en-US" sz="2800" dirty="0"/>
              <a:t>　</a:t>
            </a:r>
            <a:r>
              <a:rPr lang="en-US" altLang="zh-CN" sz="2800" dirty="0"/>
              <a:t>2.5</a:t>
            </a:r>
            <a:r>
              <a:rPr lang="zh-CN" altLang="en-US" sz="2800" dirty="0"/>
              <a:t>如果外面没有受过训练的救生人员，不要自行爬出电梯；千万不要尝试强行扳开电梯内门，即使能将内门打开，也未必能够接触外门。电梯外壁的油垢可能使人滑倒，想要通过外门安全脱身是不容易的；</a:t>
            </a:r>
            <a:br>
              <a:rPr lang="zh-CN" altLang="en-US" sz="2800" dirty="0"/>
            </a:br>
            <a:r>
              <a:rPr lang="zh-CN" altLang="en-US" sz="2800" dirty="0"/>
              <a:t>　</a:t>
            </a:r>
            <a:r>
              <a:rPr lang="en-US" altLang="zh-CN" sz="2800" dirty="0"/>
              <a:t>2.6</a:t>
            </a:r>
            <a:r>
              <a:rPr lang="zh-CN" altLang="en-US" sz="2800" dirty="0"/>
              <a:t>电梯天花板若有紧急出口，也不要轻易爬上去。因为出口板一打开，安全开关就使电梯刹住不动。但如果出口板意外关上，电梯可能突然开动，令人失去平衡，若绊倒可能从电梯顶摔下去，造成重伤。</a:t>
            </a:r>
            <a:endParaRPr lang="zh-CN" altLang="en-US"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4" name="Rectangle 2"/>
          <p:cNvSpPr>
            <a:spLocks noGrp="1" noRot="1"/>
          </p:cNvSpPr>
          <p:nvPr>
            <p:ph type="title"/>
          </p:nvPr>
        </p:nvSpPr>
        <p:spPr>
          <a:xfrm>
            <a:off x="1568450" y="2492375"/>
            <a:ext cx="6696075" cy="1143000"/>
          </a:xfrm>
          <a:ln/>
        </p:spPr>
        <p:txBody>
          <a:bodyPr vert="horz" wrap="square" lIns="91440" tIns="45720" rIns="91440" bIns="45720" anchor="ctr" anchorCtr="0"/>
          <a:p>
            <a:pPr eaLnBrk="1" hangingPunct="1"/>
            <a:r>
              <a:rPr lang="zh-CN" altLang="en-US" dirty="0"/>
              <a:t>电梯的分类以及结构</a:t>
            </a:r>
            <a:endParaRPr lang="zh-CN" alt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5058" name="Rectangle 3"/>
          <p:cNvSpPr>
            <a:spLocks noGrp="1" noRot="1"/>
          </p:cNvSpPr>
          <p:nvPr>
            <p:ph idx="1"/>
          </p:nvPr>
        </p:nvSpPr>
        <p:spPr>
          <a:xfrm>
            <a:off x="2360613" y="2708275"/>
            <a:ext cx="4824412" cy="792163"/>
          </a:xfrm>
          <a:ln/>
        </p:spPr>
        <p:txBody>
          <a:bodyPr vert="horz" wrap="square" lIns="91440" tIns="45720" rIns="91440" bIns="45720" anchor="t" anchorCtr="0"/>
          <a:p>
            <a:pPr eaLnBrk="1" hangingPunct="1">
              <a:buNone/>
            </a:pPr>
            <a:r>
              <a:rPr lang="zh-CN" altLang="en-US" sz="4400" dirty="0">
                <a:solidFill>
                  <a:schemeClr val="tx2"/>
                </a:solidFill>
              </a:rPr>
              <a:t>电梯日常使用管理</a:t>
            </a:r>
            <a:endParaRPr lang="zh-CN" altLang="en-US" sz="4400" dirty="0">
              <a:solidFill>
                <a:schemeClr val="tx2"/>
              </a:solidFill>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6082" name="Rectangle 3"/>
          <p:cNvSpPr>
            <a:spLocks noGrp="1" noRot="1"/>
          </p:cNvSpPr>
          <p:nvPr>
            <p:ph idx="1"/>
          </p:nvPr>
        </p:nvSpPr>
        <p:spPr>
          <a:xfrm>
            <a:off x="344488" y="1484313"/>
            <a:ext cx="9251950" cy="4465637"/>
          </a:xfrm>
          <a:ln/>
        </p:spPr>
        <p:txBody>
          <a:bodyPr vert="horz" wrap="square" lIns="91440" tIns="45720" rIns="91440" bIns="45720" anchor="t" anchorCtr="0"/>
          <a:p>
            <a:pPr eaLnBrk="1" hangingPunct="1">
              <a:buNone/>
            </a:pPr>
            <a:r>
              <a:rPr lang="zh-CN" altLang="en-US" sz="2800" dirty="0"/>
              <a:t>   （</a:t>
            </a:r>
            <a:r>
              <a:rPr lang="en-US" altLang="zh-CN" sz="2800" dirty="0"/>
              <a:t>1</a:t>
            </a:r>
            <a:r>
              <a:rPr lang="zh-CN" altLang="en-US" sz="2800" dirty="0"/>
              <a:t>）重视加强对电梯的管理，建立并坚持贯彻切实可行的规章制度。</a:t>
            </a:r>
            <a:br>
              <a:rPr lang="zh-CN" altLang="en-US" sz="2800" dirty="0"/>
            </a:br>
            <a:r>
              <a:rPr lang="zh-CN" altLang="en-US" sz="2800" dirty="0"/>
              <a:t>（</a:t>
            </a:r>
            <a:r>
              <a:rPr lang="en-US" altLang="zh-CN" sz="2800" dirty="0"/>
              <a:t>2</a:t>
            </a:r>
            <a:r>
              <a:rPr lang="zh-CN" altLang="en-US" sz="2800" dirty="0"/>
              <a:t>）有司机控制的电梯必须配备专职司机，无司机控制的电梯必须配备管理人员。除司机和管理人员外，还需根据本单位地具体情况配备维修人员，条件许可的单位应配备专职维修人员，不能配备专职维修人员的单位，也应指定一名钳工和一名电工兼任电梯的机、电维修工作。维护人员必须以过培训并保持相对稳定。</a:t>
            </a:r>
            <a:br>
              <a:rPr lang="zh-CN" altLang="en-US" sz="2800" dirty="0"/>
            </a:br>
            <a:r>
              <a:rPr lang="zh-CN" altLang="en-US" sz="2800" dirty="0"/>
              <a:t>（</a:t>
            </a:r>
            <a:r>
              <a:rPr lang="en-US" altLang="zh-CN" sz="2800" dirty="0"/>
              <a:t>3</a:t>
            </a:r>
            <a:r>
              <a:rPr lang="zh-CN" altLang="en-US" sz="2800" dirty="0"/>
              <a:t>）制定并坚持贯彻司机、维修人员的安全操作规程。</a:t>
            </a:r>
            <a:endParaRPr lang="zh-CN" altLang="en-US" sz="280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7106" name="Rectangle 3"/>
          <p:cNvSpPr>
            <a:spLocks noGrp="1" noRot="1"/>
          </p:cNvSpPr>
          <p:nvPr>
            <p:ph idx="1"/>
          </p:nvPr>
        </p:nvSpPr>
        <p:spPr>
          <a:xfrm>
            <a:off x="327025" y="1341438"/>
            <a:ext cx="9251950" cy="4392612"/>
          </a:xfrm>
          <a:ln/>
        </p:spPr>
        <p:txBody>
          <a:bodyPr vert="horz" wrap="square" lIns="91440" tIns="45720" rIns="91440" bIns="45720" anchor="t" anchorCtr="0"/>
          <a:p>
            <a:pPr eaLnBrk="1" hangingPunct="1">
              <a:buNone/>
            </a:pPr>
            <a:r>
              <a:rPr lang="zh-CN" altLang="en-US" dirty="0"/>
              <a:t>（</a:t>
            </a:r>
            <a:r>
              <a:rPr lang="en-US" altLang="zh-CN" dirty="0"/>
              <a:t>4</a:t>
            </a:r>
            <a:r>
              <a:rPr lang="zh-CN" altLang="en-US" dirty="0"/>
              <a:t>）制定并坚持贯彻维修人员的日常维护和预检修制度，各负其责。</a:t>
            </a:r>
            <a:endParaRPr lang="zh-CN" altLang="en-US" dirty="0"/>
          </a:p>
          <a:p>
            <a:pPr eaLnBrk="1" hangingPunct="1">
              <a:buNone/>
            </a:pPr>
            <a:r>
              <a:rPr lang="zh-CN" altLang="en-US" dirty="0"/>
              <a:t>（</a:t>
            </a:r>
            <a:r>
              <a:rPr lang="en-US" altLang="zh-CN" dirty="0"/>
              <a:t>5</a:t>
            </a:r>
            <a:r>
              <a:rPr lang="zh-CN" altLang="en-US" dirty="0"/>
              <a:t>）司机、管理人员、维修人员等发现不安全因素时，应及时采取措施直至停止使用。</a:t>
            </a:r>
            <a:endParaRPr lang="zh-CN" altLang="en-US" dirty="0"/>
          </a:p>
          <a:p>
            <a:pPr eaLnBrk="1" hangingPunct="1">
              <a:buNone/>
            </a:pPr>
            <a:r>
              <a:rPr lang="zh-CN" altLang="en-US" dirty="0"/>
              <a:t>（</a:t>
            </a:r>
            <a:r>
              <a:rPr lang="en-US" altLang="zh-CN" dirty="0"/>
              <a:t>6</a:t>
            </a:r>
            <a:r>
              <a:rPr lang="zh-CN" altLang="en-US" dirty="0"/>
              <a:t>）停用超过一周后重新使用时，使用前应经认真检查和试运行后方可交付继续使用。</a:t>
            </a:r>
            <a:endParaRPr lang="zh-CN" altLang="en-US" dirty="0"/>
          </a:p>
          <a:p>
            <a:pPr eaLnBrk="1" hangingPunct="1">
              <a:buNone/>
            </a:pPr>
            <a:r>
              <a:rPr lang="zh-CN" altLang="en-US" dirty="0"/>
              <a:t>（</a:t>
            </a:r>
            <a:r>
              <a:rPr lang="en-US" altLang="zh-CN" dirty="0"/>
              <a:t>7</a:t>
            </a:r>
            <a:r>
              <a:rPr lang="zh-CN" altLang="en-US" dirty="0"/>
              <a:t>）电梯电气设备的一切金属外壳必须采取保护性接地或接零措施。</a:t>
            </a:r>
            <a:endParaRPr lang="zh-CN" alt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8130" name="Rectangle 3"/>
          <p:cNvSpPr>
            <a:spLocks noGrp="1" noRot="1"/>
          </p:cNvSpPr>
          <p:nvPr>
            <p:ph idx="1"/>
          </p:nvPr>
        </p:nvSpPr>
        <p:spPr>
          <a:xfrm>
            <a:off x="344488" y="1989138"/>
            <a:ext cx="9251950" cy="3024187"/>
          </a:xfrm>
          <a:ln/>
        </p:spPr>
        <p:txBody>
          <a:bodyPr vert="horz" wrap="square" lIns="91440" tIns="45720" rIns="91440" bIns="45720" anchor="t" anchorCtr="0"/>
          <a:p>
            <a:pPr eaLnBrk="1" hangingPunct="1">
              <a:buNone/>
            </a:pPr>
            <a:r>
              <a:rPr lang="zh-CN" altLang="en-US" dirty="0"/>
              <a:t>（</a:t>
            </a:r>
            <a:r>
              <a:rPr lang="en-US" altLang="zh-CN" dirty="0"/>
              <a:t>8</a:t>
            </a:r>
            <a:r>
              <a:rPr lang="zh-CN" altLang="en-US" dirty="0"/>
              <a:t>）机房内应备有灭火设备。</a:t>
            </a:r>
            <a:endParaRPr lang="zh-CN" altLang="en-US" dirty="0"/>
          </a:p>
          <a:p>
            <a:pPr eaLnBrk="1" hangingPunct="1">
              <a:buNone/>
            </a:pPr>
            <a:r>
              <a:rPr lang="zh-CN" altLang="en-US" dirty="0"/>
              <a:t>（</a:t>
            </a:r>
            <a:r>
              <a:rPr lang="en-US" altLang="zh-CN" dirty="0"/>
              <a:t>9</a:t>
            </a:r>
            <a:r>
              <a:rPr lang="zh-CN" altLang="en-US" dirty="0"/>
              <a:t>）照明电源和动力电源应分开供电。</a:t>
            </a:r>
            <a:endParaRPr lang="zh-CN" altLang="en-US" dirty="0"/>
          </a:p>
          <a:p>
            <a:pPr eaLnBrk="1" hangingPunct="1">
              <a:buNone/>
            </a:pPr>
            <a:r>
              <a:rPr lang="zh-CN" altLang="en-US" dirty="0"/>
              <a:t>（</a:t>
            </a:r>
            <a:r>
              <a:rPr lang="en-US" altLang="zh-CN" dirty="0"/>
              <a:t>10</a:t>
            </a:r>
            <a:r>
              <a:rPr lang="zh-CN" altLang="en-US" dirty="0"/>
              <a:t>）电梯的工作条件和技术状态应符合随机技术文件和有关标准的规定。</a:t>
            </a:r>
            <a:endParaRPr lang="zh-CN" alt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9154" name="Rectangle 2"/>
          <p:cNvSpPr>
            <a:spLocks noGrp="1" noRot="1"/>
          </p:cNvSpPr>
          <p:nvPr>
            <p:ph type="title"/>
          </p:nvPr>
        </p:nvSpPr>
        <p:spPr>
          <a:xfrm>
            <a:off x="273050" y="2420938"/>
            <a:ext cx="9251950" cy="1143000"/>
          </a:xfrm>
          <a:ln/>
        </p:spPr>
        <p:txBody>
          <a:bodyPr vert="horz" wrap="square" lIns="91440" tIns="45720" rIns="91440" bIns="45720" anchor="ctr" anchorCtr="0"/>
          <a:p>
            <a:pPr eaLnBrk="1" hangingPunct="1"/>
            <a:r>
              <a:rPr lang="zh-CN" altLang="en-US" dirty="0"/>
              <a:t>电梯事故原因分析</a:t>
            </a:r>
            <a:endParaRPr lang="zh-CN" alt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0178" name="Rectangle 2"/>
          <p:cNvSpPr>
            <a:spLocks noGrp="1" noRot="1"/>
          </p:cNvSpPr>
          <p:nvPr>
            <p:ph type="title"/>
          </p:nvPr>
        </p:nvSpPr>
        <p:spPr>
          <a:xfrm>
            <a:off x="704850" y="404813"/>
            <a:ext cx="8064500" cy="1143000"/>
          </a:xfrm>
          <a:ln/>
        </p:spPr>
        <p:txBody>
          <a:bodyPr vert="horz" wrap="square" lIns="91440" tIns="45720" rIns="91440" bIns="45720" anchor="ctr" anchorCtr="0"/>
          <a:p>
            <a:pPr eaLnBrk="1" hangingPunct="1"/>
            <a:r>
              <a:rPr lang="zh-CN" altLang="en-US" dirty="0"/>
              <a:t>案例</a:t>
            </a:r>
            <a:r>
              <a:rPr lang="en-US" altLang="zh-CN" dirty="0"/>
              <a:t>1</a:t>
            </a:r>
            <a:endParaRPr lang="en-US" altLang="zh-CN" dirty="0"/>
          </a:p>
        </p:txBody>
      </p:sp>
      <p:sp>
        <p:nvSpPr>
          <p:cNvPr id="50179" name="Rectangle 3"/>
          <p:cNvSpPr>
            <a:spLocks noGrp="1" noRot="1"/>
          </p:cNvSpPr>
          <p:nvPr>
            <p:ph idx="1"/>
          </p:nvPr>
        </p:nvSpPr>
        <p:spPr>
          <a:xfrm>
            <a:off x="415925" y="1628775"/>
            <a:ext cx="9251950" cy="4464050"/>
          </a:xfrm>
          <a:ln/>
        </p:spPr>
        <p:txBody>
          <a:bodyPr vert="horz" wrap="square" lIns="91440" tIns="45720" rIns="91440" bIns="45720" anchor="t" anchorCtr="0"/>
          <a:p>
            <a:pPr eaLnBrk="1" hangingPunct="1">
              <a:lnSpc>
                <a:spcPct val="90000"/>
              </a:lnSpc>
            </a:pPr>
            <a:r>
              <a:rPr lang="en-US" altLang="zh-CN" sz="2400" dirty="0"/>
              <a:t>1995</a:t>
            </a:r>
            <a:r>
              <a:rPr lang="zh-CN" altLang="en-US" sz="2400" dirty="0"/>
              <a:t>年</a:t>
            </a:r>
            <a:r>
              <a:rPr lang="en-US" altLang="zh-CN" sz="2400" dirty="0"/>
              <a:t>9</a:t>
            </a:r>
            <a:r>
              <a:rPr lang="zh-CN" altLang="en-US" sz="2400" dirty="0"/>
              <a:t>月</a:t>
            </a:r>
            <a:r>
              <a:rPr lang="en-US" altLang="zh-CN" sz="2400" dirty="0"/>
              <a:t>13</a:t>
            </a:r>
            <a:r>
              <a:rPr lang="zh-CN" altLang="en-US" sz="2400" dirty="0"/>
              <a:t>日，山东某服装厂，发生了一起恶性电梯死亡事故。该电梯为客货电梯，</a:t>
            </a:r>
            <a:r>
              <a:rPr lang="en-US" altLang="zh-CN" sz="2400" dirty="0"/>
              <a:t>6</a:t>
            </a:r>
            <a:r>
              <a:rPr lang="zh-CN" altLang="en-US" sz="2400" dirty="0"/>
              <a:t>层</a:t>
            </a:r>
            <a:r>
              <a:rPr lang="en-US" altLang="zh-CN" sz="2400" dirty="0"/>
              <a:t>6</a:t>
            </a:r>
            <a:r>
              <a:rPr lang="zh-CN" altLang="en-US" sz="2400" dirty="0"/>
              <a:t>站，</a:t>
            </a:r>
            <a:r>
              <a:rPr lang="en-US" altLang="zh-CN" sz="2400" dirty="0"/>
              <a:t>XPJ</a:t>
            </a:r>
            <a:r>
              <a:rPr lang="zh-CN" altLang="en-US" sz="2400" dirty="0"/>
              <a:t>型，额定速度</a:t>
            </a:r>
            <a:r>
              <a:rPr lang="en-US" altLang="zh-CN" sz="2400" dirty="0"/>
              <a:t>0.5m/s</a:t>
            </a:r>
            <a:r>
              <a:rPr lang="zh-CN" altLang="en-US" sz="2400" dirty="0"/>
              <a:t>，额定载荷</a:t>
            </a:r>
            <a:r>
              <a:rPr lang="en-US" altLang="zh-CN" sz="2400" dirty="0"/>
              <a:t>1000kg,</a:t>
            </a:r>
            <a:r>
              <a:rPr lang="zh-CN" altLang="en-US" sz="2400" dirty="0"/>
              <a:t>门锁为</a:t>
            </a:r>
            <a:r>
              <a:rPr lang="en-US" altLang="zh-CN" sz="2400" dirty="0"/>
              <a:t>GS75-11</a:t>
            </a:r>
            <a:r>
              <a:rPr lang="zh-CN" altLang="en-US" sz="2400" dirty="0"/>
              <a:t>型。因该电梯制造较早，各部件的型号已趋于老化，因三角碰块与勾子锁频繁碰撞，使三角碰块已磨成倒圆弧状，加之弹簧老化，啮合深度只有</a:t>
            </a:r>
            <a:r>
              <a:rPr lang="en-US" altLang="zh-CN" sz="2400" dirty="0"/>
              <a:t>3mm,</a:t>
            </a:r>
            <a:r>
              <a:rPr lang="zh-CN" altLang="en-US" sz="2400" dirty="0"/>
              <a:t>只要在层门外，用手一扒层门则很容易就打开。针对这一情况，维修人员已向单位领导汇报三次，均答复为企业效益不好，资金紧张，先用着等以后再说。</a:t>
            </a:r>
            <a:r>
              <a:rPr lang="en-US" altLang="zh-CN" sz="2400" dirty="0"/>
              <a:t>9</a:t>
            </a:r>
            <a:r>
              <a:rPr lang="zh-CN" altLang="en-US" sz="2400" dirty="0"/>
              <a:t>月</a:t>
            </a:r>
            <a:r>
              <a:rPr lang="en-US" altLang="zh-CN" sz="2400" dirty="0"/>
              <a:t>13</a:t>
            </a:r>
            <a:r>
              <a:rPr lang="zh-CN" altLang="en-US" sz="2400" dirty="0"/>
              <a:t>日下午</a:t>
            </a:r>
            <a:r>
              <a:rPr lang="en-US" altLang="zh-CN" sz="2400" dirty="0"/>
              <a:t>5.30</a:t>
            </a:r>
            <a:r>
              <a:rPr lang="zh-CN" altLang="en-US" sz="2400" dirty="0"/>
              <a:t>车间下班，因高某系车间一班组长，下班后晚走一会儿，大约在</a:t>
            </a:r>
            <a:r>
              <a:rPr lang="en-US" altLang="zh-CN" sz="2400" dirty="0"/>
              <a:t>5.40</a:t>
            </a:r>
            <a:r>
              <a:rPr lang="zh-CN" altLang="en-US" sz="2400" dirty="0"/>
              <a:t>左右，从车间出来（车间在四层），发现电梯正要关门，高某离电梯</a:t>
            </a:r>
            <a:r>
              <a:rPr lang="en-US" altLang="zh-CN" sz="2400" dirty="0"/>
              <a:t>15m </a:t>
            </a:r>
            <a:r>
              <a:rPr lang="zh-CN" altLang="en-US" sz="2400" dirty="0"/>
              <a:t>左右，便急匆匆地跑过去，此时电梯已启动，正快速驶向六楼，高某用手扒开层门迈进去，一步踏空，跌入底坑，当场死亡。这是一起典型的管理者及使用者不重视安全而引发的事故。 </a:t>
            </a:r>
            <a:endParaRPr lang="zh-CN" altLang="en-US" sz="2400"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02" name="Rectangle 3"/>
          <p:cNvSpPr>
            <a:spLocks noGrp="1" noRot="1"/>
          </p:cNvSpPr>
          <p:nvPr>
            <p:ph idx="1"/>
          </p:nvPr>
        </p:nvSpPr>
        <p:spPr>
          <a:xfrm>
            <a:off x="327025" y="2205038"/>
            <a:ext cx="9251950" cy="3817937"/>
          </a:xfrm>
          <a:ln/>
        </p:spPr>
        <p:txBody>
          <a:bodyPr vert="horz" wrap="square" lIns="91440" tIns="45720" rIns="91440" bIns="45720" anchor="t" anchorCtr="0"/>
          <a:p>
            <a:pPr eaLnBrk="1" hangingPunct="1"/>
            <a:r>
              <a:rPr lang="zh-CN" altLang="en-US" dirty="0"/>
              <a:t>部分使用和管理者对电梯安全不够重视，认为只要电梯能运行就行，而对电梯的安全保护装置是否完好有效，漠不关心。而且，部分使用单位的规章制度也不够完善，即使有一些规章制度，因管理者不重视，有章不循，形同虚设。 </a:t>
            </a:r>
            <a:endParaRPr lang="zh-CN" altLang="en-US" dirty="0"/>
          </a:p>
        </p:txBody>
      </p:sp>
      <p:sp>
        <p:nvSpPr>
          <p:cNvPr id="51203" name="Rectangle 4"/>
          <p:cNvSpPr>
            <a:spLocks noGrp="1" noRot="1"/>
          </p:cNvSpPr>
          <p:nvPr>
            <p:ph type="title"/>
          </p:nvPr>
        </p:nvSpPr>
        <p:spPr>
          <a:xfrm>
            <a:off x="344488" y="620713"/>
            <a:ext cx="9251950" cy="1143000"/>
          </a:xfrm>
          <a:ln/>
        </p:spPr>
        <p:txBody>
          <a:bodyPr vert="horz" wrap="square" lIns="91440" tIns="45720" rIns="91440" bIns="45720" anchor="ctr" anchorCtr="0"/>
          <a:p>
            <a:pPr eaLnBrk="1" hangingPunct="1"/>
            <a:r>
              <a:rPr lang="en-US" altLang="zh-CN" dirty="0"/>
              <a:t>1</a:t>
            </a:r>
            <a:r>
              <a:rPr lang="zh-CN" altLang="en-US" dirty="0"/>
              <a:t>、使用者和管理者的缺陷</a:t>
            </a:r>
            <a:endParaRPr lang="zh-CN" alt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2226" name="Rectangle 2"/>
          <p:cNvSpPr>
            <a:spLocks noGrp="1" noRot="1"/>
          </p:cNvSpPr>
          <p:nvPr>
            <p:ph type="title"/>
          </p:nvPr>
        </p:nvSpPr>
        <p:spPr>
          <a:ln/>
        </p:spPr>
        <p:txBody>
          <a:bodyPr vert="horz" wrap="square" lIns="91440" tIns="45720" rIns="91440" bIns="45720" anchor="ctr" anchorCtr="0"/>
          <a:p>
            <a:pPr eaLnBrk="1" hangingPunct="1"/>
            <a:r>
              <a:rPr lang="en-US" altLang="zh-CN" dirty="0"/>
              <a:t>2</a:t>
            </a:r>
            <a:r>
              <a:rPr lang="zh-CN" altLang="en-US" dirty="0"/>
              <a:t>、维保单位或维保人员的缺陷</a:t>
            </a:r>
            <a:endParaRPr lang="zh-CN" altLang="en-US" dirty="0"/>
          </a:p>
        </p:txBody>
      </p:sp>
      <p:sp>
        <p:nvSpPr>
          <p:cNvPr id="52227" name="Rectangle 3"/>
          <p:cNvSpPr>
            <a:spLocks noGrp="1" noRot="1"/>
          </p:cNvSpPr>
          <p:nvPr>
            <p:ph idx="1"/>
          </p:nvPr>
        </p:nvSpPr>
        <p:spPr>
          <a:ln/>
        </p:spPr>
        <p:txBody>
          <a:bodyPr vert="horz" wrap="square" lIns="91440" tIns="45720" rIns="91440" bIns="45720" anchor="t" anchorCtr="0"/>
          <a:p>
            <a:pPr eaLnBrk="1" hangingPunct="1">
              <a:lnSpc>
                <a:spcPct val="90000"/>
              </a:lnSpc>
            </a:pPr>
            <a:r>
              <a:rPr lang="zh-CN" altLang="en-US" dirty="0"/>
              <a:t>部分维保单位或维修保养人员不是执行“安全为主，预检预修，计划保养”的原则，而是头痛医头，脚痛医脚，不是有计划地进行预防性维修，而是待出现故障停梯后，才进行抢修，既误时又误事，部分维保单位或维修保养人员，甚至是敷衍了事，置电梯安全于不顾。 </a:t>
            </a:r>
            <a:endParaRPr lang="zh-CN" altLang="en-US" dirty="0"/>
          </a:p>
          <a:p>
            <a:pPr eaLnBrk="1" hangingPunct="1">
              <a:lnSpc>
                <a:spcPct val="90000"/>
              </a:lnSpc>
            </a:pPr>
            <a:r>
              <a:rPr lang="zh-CN" altLang="en-US" dirty="0"/>
              <a:t>管理者或维修保养人员，应加强有关法规的学习，做到有法必依，有关部门应加强执法力度，不断完善法规建设。 </a:t>
            </a:r>
            <a:endParaRPr lang="zh-CN" alt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3250" name="Rectangle 2"/>
          <p:cNvSpPr>
            <a:spLocks noGrp="1" noRot="1"/>
          </p:cNvSpPr>
          <p:nvPr>
            <p:ph type="title"/>
          </p:nvPr>
        </p:nvSpPr>
        <p:spPr>
          <a:ln/>
        </p:spPr>
        <p:txBody>
          <a:bodyPr vert="horz" wrap="square" lIns="91440" tIns="45720" rIns="91440" bIns="45720" anchor="ctr" anchorCtr="0"/>
          <a:p>
            <a:pPr eaLnBrk="1" hangingPunct="1"/>
            <a:r>
              <a:rPr lang="en-US" altLang="zh-CN" dirty="0"/>
              <a:t>3</a:t>
            </a:r>
            <a:r>
              <a:rPr lang="zh-CN" altLang="en-US" dirty="0"/>
              <a:t>、 电梯自身的安全隐患及预防措施 </a:t>
            </a:r>
            <a:endParaRPr lang="zh-CN" altLang="en-US" dirty="0"/>
          </a:p>
        </p:txBody>
      </p:sp>
      <p:sp>
        <p:nvSpPr>
          <p:cNvPr id="53251" name="Rectangle 3"/>
          <p:cNvSpPr>
            <a:spLocks noGrp="1" noRot="1"/>
          </p:cNvSpPr>
          <p:nvPr>
            <p:ph idx="1"/>
          </p:nvPr>
        </p:nvSpPr>
        <p:spPr>
          <a:ln/>
        </p:spPr>
        <p:txBody>
          <a:bodyPr vert="horz" wrap="square" lIns="91440" tIns="45720" rIns="91440" bIns="45720" anchor="t" anchorCtr="0"/>
          <a:p>
            <a:pPr eaLnBrk="1" hangingPunct="1">
              <a:buNone/>
            </a:pPr>
            <a:r>
              <a:rPr lang="en-US" altLang="zh-CN" dirty="0"/>
              <a:t>3.1</a:t>
            </a:r>
            <a:r>
              <a:rPr lang="zh-CN" altLang="en-US" dirty="0"/>
              <a:t>门系统事故 </a:t>
            </a:r>
            <a:endParaRPr lang="zh-CN" altLang="en-US" dirty="0"/>
          </a:p>
          <a:p>
            <a:pPr eaLnBrk="1" hangingPunct="1"/>
            <a:r>
              <a:rPr lang="zh-CN" altLang="en-US" dirty="0"/>
              <a:t>门系统事故之所以发生率最高，是由电梯系统的结构特点造成的。因为电梯的每一运行都要经过开门动作过程两次，关门动作过程两次，使门锁工作频繁，老化速度快，久而久之，造成门锁机械或电气保护装置动作不可靠。若维修更换不及时，电梯带隐患运行，则很容易发生事故。 </a:t>
            </a:r>
            <a:endParaRPr lang="zh-CN" alt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4274" name="Rectangle 3"/>
          <p:cNvSpPr>
            <a:spLocks noGrp="1" noRot="1"/>
          </p:cNvSpPr>
          <p:nvPr>
            <p:ph idx="1"/>
          </p:nvPr>
        </p:nvSpPr>
        <p:spPr>
          <a:xfrm>
            <a:off x="344488" y="1341438"/>
            <a:ext cx="9251950" cy="4392612"/>
          </a:xfrm>
          <a:ln/>
        </p:spPr>
        <p:txBody>
          <a:bodyPr vert="horz" wrap="square" lIns="91440" tIns="45720" rIns="91440" bIns="45720" anchor="t" anchorCtr="0"/>
          <a:p>
            <a:pPr eaLnBrk="1" hangingPunct="1"/>
            <a:r>
              <a:rPr lang="en-US" altLang="zh-CN" dirty="0"/>
              <a:t>3.1.1 </a:t>
            </a:r>
            <a:r>
              <a:rPr lang="zh-CN" altLang="en-US" dirty="0"/>
              <a:t>部分维保人员对标准理解不正确，致使电梯带隐患运行 </a:t>
            </a:r>
            <a:endParaRPr lang="zh-CN" altLang="en-US" dirty="0"/>
          </a:p>
          <a:p>
            <a:pPr eaLnBrk="1" hangingPunct="1"/>
            <a:r>
              <a:rPr lang="zh-CN" altLang="en-US" dirty="0"/>
              <a:t>据不完全统计，电梯层门的故障约占整个电梯故障的</a:t>
            </a:r>
            <a:r>
              <a:rPr lang="en-US" altLang="zh-CN" dirty="0"/>
              <a:t>70</a:t>
            </a:r>
            <a:r>
              <a:rPr lang="zh-CN" altLang="en-US" dirty="0"/>
              <a:t>％以上，而由于门锁开关不能及时接通和损坏频繁造成的故障约占门故障的</a:t>
            </a:r>
            <a:r>
              <a:rPr lang="en-US" altLang="zh-CN" dirty="0"/>
              <a:t>80</a:t>
            </a:r>
            <a:r>
              <a:rPr lang="zh-CN" altLang="en-US" dirty="0"/>
              <a:t>％以上。</a:t>
            </a:r>
            <a:endParaRPr lang="zh-CN"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18" name="Rectangle 3"/>
          <p:cNvSpPr>
            <a:spLocks noGrp="1" noRot="1"/>
          </p:cNvSpPr>
          <p:nvPr>
            <p:ph idx="1"/>
          </p:nvPr>
        </p:nvSpPr>
        <p:spPr>
          <a:xfrm>
            <a:off x="327025" y="2133600"/>
            <a:ext cx="9578975" cy="3240088"/>
          </a:xfrm>
          <a:ln/>
        </p:spPr>
        <p:txBody>
          <a:bodyPr vert="horz" wrap="square" lIns="91440" tIns="45720" rIns="91440" bIns="45720" anchor="t" anchorCtr="0"/>
          <a:p>
            <a:pPr eaLnBrk="1" hangingPunct="1">
              <a:buNone/>
            </a:pPr>
            <a:r>
              <a:rPr lang="zh-CN" altLang="en-US" dirty="0"/>
              <a:t>   电梯：是用于高层建筑物中的固定式升降运输设备，它有一个装载乘客的轿厢，沿着垂直或倾斜角度小于</a:t>
            </a:r>
            <a:r>
              <a:rPr lang="en-US" altLang="zh-CN" dirty="0"/>
              <a:t>15°</a:t>
            </a:r>
            <a:r>
              <a:rPr lang="zh-CN" altLang="en-US" dirty="0"/>
              <a:t>的导轨在各楼层间运行。</a:t>
            </a:r>
            <a:endParaRPr lang="zh-CN" altLang="en-US" dirty="0"/>
          </a:p>
          <a:p>
            <a:pPr eaLnBrk="1" hangingPunct="1">
              <a:buNone/>
            </a:pPr>
            <a:endParaRPr lang="zh-CN" altLang="en-US" sz="2800"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5298" name="Rectangle 2"/>
          <p:cNvSpPr>
            <a:spLocks noGrp="1" noRot="1"/>
          </p:cNvSpPr>
          <p:nvPr>
            <p:ph type="title"/>
          </p:nvPr>
        </p:nvSpPr>
        <p:spPr>
          <a:xfrm>
            <a:off x="631825" y="381000"/>
            <a:ext cx="8947150" cy="887413"/>
          </a:xfrm>
          <a:ln/>
        </p:spPr>
        <p:txBody>
          <a:bodyPr vert="horz" wrap="square" lIns="91440" tIns="45720" rIns="91440" bIns="45720" anchor="ctr" anchorCtr="0"/>
          <a:p>
            <a:pPr eaLnBrk="1" hangingPunct="1"/>
            <a:r>
              <a:rPr lang="en-US" altLang="zh-CN" sz="3200" dirty="0">
                <a:solidFill>
                  <a:schemeClr val="tx1"/>
                </a:solidFill>
              </a:rPr>
              <a:t>3.2 </a:t>
            </a:r>
            <a:r>
              <a:rPr lang="zh-CN" altLang="en-US" sz="3200" dirty="0">
                <a:solidFill>
                  <a:schemeClr val="tx1"/>
                </a:solidFill>
              </a:rPr>
              <a:t>冲顶或蹲底事故</a:t>
            </a:r>
            <a:endParaRPr lang="zh-CN" altLang="en-US" sz="3200" dirty="0">
              <a:solidFill>
                <a:schemeClr val="tx1"/>
              </a:solidFill>
            </a:endParaRPr>
          </a:p>
        </p:txBody>
      </p:sp>
      <p:sp>
        <p:nvSpPr>
          <p:cNvPr id="55299" name="Rectangle 3"/>
          <p:cNvSpPr>
            <a:spLocks noGrp="1" noRot="1"/>
          </p:cNvSpPr>
          <p:nvPr>
            <p:ph idx="1"/>
          </p:nvPr>
        </p:nvSpPr>
        <p:spPr>
          <a:xfrm>
            <a:off x="344488" y="1268413"/>
            <a:ext cx="9251950" cy="5256212"/>
          </a:xfrm>
          <a:ln/>
        </p:spPr>
        <p:txBody>
          <a:bodyPr vert="horz" wrap="square" lIns="91440" tIns="45720" rIns="91440" bIns="45720" anchor="t" anchorCtr="0"/>
          <a:p>
            <a:pPr eaLnBrk="1" hangingPunct="1">
              <a:lnSpc>
                <a:spcPct val="90000"/>
              </a:lnSpc>
            </a:pPr>
            <a:r>
              <a:rPr lang="zh-CN" altLang="en-US" sz="2800" dirty="0"/>
              <a:t>冲顶事故的危害是十分可怕的，尤其是发生在高层建筑的电梯上。欧洲的</a:t>
            </a:r>
            <a:r>
              <a:rPr lang="en-US" altLang="zh-CN" sz="2800" dirty="0"/>
              <a:t>EN81-1988</a:t>
            </a:r>
            <a:r>
              <a:rPr lang="zh-CN" altLang="en-US" sz="2800" dirty="0"/>
              <a:t>已把上行超速保护装置列入安全元件。这仍是我国目前一个最薄弱的环节。 </a:t>
            </a:r>
            <a:endParaRPr lang="zh-CN" altLang="en-US" sz="2800" dirty="0"/>
          </a:p>
          <a:p>
            <a:pPr eaLnBrk="1" hangingPunct="1">
              <a:lnSpc>
                <a:spcPct val="90000"/>
              </a:lnSpc>
            </a:pPr>
            <a:r>
              <a:rPr lang="zh-CN" altLang="en-US" sz="2800" dirty="0"/>
              <a:t>北京市某房管所一幢</a:t>
            </a:r>
            <a:r>
              <a:rPr lang="en-US" altLang="zh-CN" sz="2800" dirty="0"/>
              <a:t>24</a:t>
            </a:r>
            <a:r>
              <a:rPr lang="zh-CN" altLang="en-US" sz="2800" dirty="0"/>
              <a:t>层楼的</a:t>
            </a:r>
            <a:r>
              <a:rPr lang="en-US" altLang="zh-CN" sz="2800" dirty="0"/>
              <a:t>MBDS</a:t>
            </a:r>
            <a:r>
              <a:rPr lang="zh-CN" altLang="en-US" sz="2800" dirty="0"/>
              <a:t>电梯，由于维修工在作业时忘记了拔出开闸扳手，随着电梯运行的震颤，扳手越插越紧，最终导致了抱闸无法闭合。这时电梯回到一层，维修工正欲从轿里撤出，却发现电梯自动上行，正犹豫间只见电梯移动越来越快。他打下轿顶急停开关，但无济于事，维修工无计可施。电梯失控了，加速直冲</a:t>
            </a:r>
            <a:r>
              <a:rPr lang="en-US" altLang="zh-CN" sz="2800" dirty="0"/>
              <a:t>24</a:t>
            </a:r>
            <a:r>
              <a:rPr lang="zh-CN" altLang="en-US" sz="2800" dirty="0"/>
              <a:t>层，呼啸冲顶，维修工立即将身体收扰、蜷伏在轿顶的最低处。轰隆一声巨响，轿冲顶震动了整个大楼。维修工的性命保住了，但轿顶复绕轮被楼板击碎，机主心顶面拱起一个大大的鼓包。 </a:t>
            </a:r>
            <a:endParaRPr lang="zh-CN" altLang="en-US" sz="2800"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6322" name="Rectangle 3"/>
          <p:cNvSpPr>
            <a:spLocks noGrp="1" noRot="1"/>
          </p:cNvSpPr>
          <p:nvPr>
            <p:ph idx="1"/>
          </p:nvPr>
        </p:nvSpPr>
        <p:spPr>
          <a:ln/>
        </p:spPr>
        <p:txBody>
          <a:bodyPr vert="horz" wrap="square" lIns="91440" tIns="45720" rIns="91440" bIns="45720" anchor="t" anchorCtr="0"/>
          <a:p>
            <a:pPr eaLnBrk="1" hangingPunct="1"/>
            <a:r>
              <a:rPr lang="zh-CN" altLang="en-US" dirty="0"/>
              <a:t>这起事故是由于电梯的制动器发生故障所致，制动器是电梯十分重要的部件，如果制动器失效或带有隐患，那么电梯将处于失控状态，无安全保障，后果将不堪设想。要有效地防范冲顶事故的发生，除加强标准的完善外，必须加强制动器的检查、保养和维修。 </a:t>
            </a:r>
            <a:endParaRPr lang="zh-CN" altLang="en-US" dirty="0"/>
          </a:p>
          <a:p>
            <a:pPr eaLnBrk="1" hangingPunct="1"/>
            <a:endParaRPr lang="zh-CN" alt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7346" name="Rectangle 2"/>
          <p:cNvSpPr>
            <a:spLocks noGrp="1" noRot="1"/>
          </p:cNvSpPr>
          <p:nvPr>
            <p:ph type="title"/>
          </p:nvPr>
        </p:nvSpPr>
        <p:spPr>
          <a:xfrm>
            <a:off x="327025" y="381000"/>
            <a:ext cx="9251950" cy="1031875"/>
          </a:xfrm>
          <a:ln/>
        </p:spPr>
        <p:txBody>
          <a:bodyPr vert="horz" wrap="square" lIns="91440" tIns="45720" rIns="91440" bIns="45720" anchor="ctr" anchorCtr="0"/>
          <a:p>
            <a:pPr eaLnBrk="1" hangingPunct="1"/>
            <a:r>
              <a:rPr lang="en-US" altLang="zh-CN" dirty="0"/>
              <a:t>3.3 </a:t>
            </a:r>
            <a:r>
              <a:rPr lang="zh-CN" altLang="en-US" dirty="0"/>
              <a:t>其他事故</a:t>
            </a:r>
            <a:endParaRPr lang="zh-CN" altLang="en-US" dirty="0"/>
          </a:p>
        </p:txBody>
      </p:sp>
      <p:sp>
        <p:nvSpPr>
          <p:cNvPr id="57347" name="Rectangle 3"/>
          <p:cNvSpPr>
            <a:spLocks noGrp="1" noRot="1"/>
          </p:cNvSpPr>
          <p:nvPr>
            <p:ph idx="1"/>
          </p:nvPr>
        </p:nvSpPr>
        <p:spPr>
          <a:xfrm>
            <a:off x="344488" y="1341438"/>
            <a:ext cx="9251950" cy="5111750"/>
          </a:xfrm>
          <a:ln/>
        </p:spPr>
        <p:txBody>
          <a:bodyPr vert="horz" wrap="square" lIns="91440" tIns="45720" rIns="91440" bIns="45720" anchor="t" anchorCtr="0"/>
          <a:p>
            <a:pPr eaLnBrk="1" hangingPunct="1">
              <a:lnSpc>
                <a:spcPct val="90000"/>
              </a:lnSpc>
            </a:pPr>
            <a:r>
              <a:rPr lang="zh-CN" altLang="en-US" sz="2800" dirty="0"/>
              <a:t>这类事故主要是个别装置失效或不可靠所造成的。 </a:t>
            </a:r>
            <a:endParaRPr lang="zh-CN" altLang="en-US" sz="2800" dirty="0"/>
          </a:p>
          <a:p>
            <a:pPr eaLnBrk="1" hangingPunct="1">
              <a:lnSpc>
                <a:spcPct val="90000"/>
              </a:lnSpc>
            </a:pPr>
            <a:r>
              <a:rPr lang="en-US" altLang="zh-CN" sz="2800" dirty="0"/>
              <a:t>1999</a:t>
            </a:r>
            <a:r>
              <a:rPr lang="zh-CN" altLang="en-US" sz="2800" dirty="0"/>
              <a:t>年</a:t>
            </a:r>
            <a:r>
              <a:rPr lang="en-US" altLang="zh-CN" sz="2800" dirty="0"/>
              <a:t>8</a:t>
            </a:r>
            <a:r>
              <a:rPr lang="zh-CN" altLang="en-US" sz="2800" dirty="0"/>
              <a:t>月</a:t>
            </a:r>
            <a:r>
              <a:rPr lang="en-US" altLang="zh-CN" sz="2800" dirty="0"/>
              <a:t>25</a:t>
            </a:r>
            <a:r>
              <a:rPr lang="zh-CN" altLang="en-US" sz="2800" dirty="0"/>
              <a:t>日，东北某学院新装了两部电梯，李、高二人对电梯厅门与轿厢刀间的距离进行调整。当他们正在调整螺栓时，有人按了呼梯按钮，电梯快速上行，李某被挤入轿厢与</a:t>
            </a:r>
            <a:r>
              <a:rPr lang="en-US" altLang="zh-CN" sz="2800" dirty="0"/>
              <a:t>6</a:t>
            </a:r>
            <a:r>
              <a:rPr lang="zh-CN" altLang="en-US" sz="2800" dirty="0"/>
              <a:t>层厅门侧井道门，后经抢救无效死亡。</a:t>
            </a:r>
            <a:r>
              <a:rPr lang="en-US" altLang="zh-CN" sz="2800" dirty="0"/>
              <a:t>GB/T10058-1997《</a:t>
            </a:r>
            <a:r>
              <a:rPr lang="zh-CN" altLang="en-US" sz="2800" dirty="0"/>
              <a:t>电梯技术条件</a:t>
            </a:r>
            <a:r>
              <a:rPr lang="en-US" altLang="zh-CN" sz="2800" dirty="0"/>
              <a:t>》</a:t>
            </a:r>
            <a:r>
              <a:rPr lang="zh-CN" altLang="en-US" sz="2800" dirty="0"/>
              <a:t>第</a:t>
            </a:r>
            <a:r>
              <a:rPr lang="en-US" altLang="zh-CN" sz="2800" dirty="0"/>
              <a:t>3.3.9</a:t>
            </a:r>
            <a:r>
              <a:rPr lang="zh-CN" altLang="en-US" sz="2800" dirty="0"/>
              <a:t>条规定：“轿顶应装设一个检修和停止装置，如轿内、机房也没有检修运行装置，应确保轿顶优先”；</a:t>
            </a:r>
            <a:r>
              <a:rPr lang="en-US" altLang="zh-CN" sz="2800" dirty="0"/>
              <a:t>GB7588-1995《</a:t>
            </a:r>
            <a:r>
              <a:rPr lang="zh-CN" altLang="en-US" sz="2800" dirty="0"/>
              <a:t>电梯制造与安装安全规范</a:t>
            </a:r>
            <a:r>
              <a:rPr lang="en-US" altLang="zh-CN" sz="2800" dirty="0"/>
              <a:t>》</a:t>
            </a:r>
            <a:r>
              <a:rPr lang="zh-CN" altLang="en-US" sz="2800" dirty="0"/>
              <a:t>第</a:t>
            </a:r>
            <a:r>
              <a:rPr lang="en-US" altLang="zh-CN" sz="2800" dirty="0"/>
              <a:t>14.2.1.3</a:t>
            </a:r>
            <a:r>
              <a:rPr lang="zh-CN" altLang="en-US" sz="2800" dirty="0"/>
              <a:t>条规定：“检修运行：</a:t>
            </a:r>
            <a:r>
              <a:rPr lang="en-US" altLang="zh-CN" sz="2800" dirty="0"/>
              <a:t>……a</a:t>
            </a:r>
            <a:r>
              <a:rPr lang="zh-CN" altLang="en-US" sz="2800" dirty="0"/>
              <a:t>）一经进入检修运行，应取消正常运行”。可见，轿顶检修位于检修位置应同时能切断其他一切控制回路，即一经进入检修状态，应取消正常运行。 </a:t>
            </a:r>
            <a:endParaRPr lang="zh-CN" altLang="en-US" sz="2800"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8370" name="Rectangle 3"/>
          <p:cNvSpPr>
            <a:spLocks noGrp="1" noRot="1"/>
          </p:cNvSpPr>
          <p:nvPr>
            <p:ph idx="1"/>
          </p:nvPr>
        </p:nvSpPr>
        <p:spPr>
          <a:xfrm>
            <a:off x="2505075" y="2492375"/>
            <a:ext cx="4321175" cy="1460500"/>
          </a:xfrm>
          <a:ln/>
        </p:spPr>
        <p:txBody>
          <a:bodyPr vert="horz" wrap="square" lIns="91440" tIns="45720" rIns="91440" bIns="45720" anchor="t" anchorCtr="0"/>
          <a:p>
            <a:pPr algn="ctr" eaLnBrk="1" hangingPunct="1">
              <a:buNone/>
            </a:pPr>
            <a:r>
              <a:rPr lang="zh-CN" altLang="en-US" sz="4400" dirty="0">
                <a:solidFill>
                  <a:srgbClr val="236F7A"/>
                </a:solidFill>
              </a:rPr>
              <a:t>谢谢合作！</a:t>
            </a:r>
            <a:endParaRPr lang="zh-CN" altLang="en-US" sz="4400" dirty="0">
              <a:solidFill>
                <a:srgbClr val="236F7A"/>
              </a:solidFill>
            </a:endParaRPr>
          </a:p>
          <a:p>
            <a:pPr algn="ctr" eaLnBrk="1" hangingPunct="1">
              <a:buNone/>
            </a:pPr>
            <a:r>
              <a:rPr lang="zh-CN" altLang="en-US" sz="4400" dirty="0">
                <a:solidFill>
                  <a:srgbClr val="236F7A"/>
                </a:solidFill>
              </a:rPr>
              <a:t>祝工作愉快！</a:t>
            </a:r>
            <a:endParaRPr lang="zh-CN" altLang="en-US" sz="4400" dirty="0">
              <a:solidFill>
                <a:srgbClr val="236F7A"/>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2" name="Rectangle 3"/>
          <p:cNvSpPr>
            <a:spLocks noGrp="1" noRot="1"/>
          </p:cNvSpPr>
          <p:nvPr>
            <p:ph idx="1"/>
          </p:nvPr>
        </p:nvSpPr>
        <p:spPr>
          <a:xfrm>
            <a:off x="327025" y="1628775"/>
            <a:ext cx="9251950" cy="4752975"/>
          </a:xfrm>
          <a:ln/>
        </p:spPr>
        <p:txBody>
          <a:bodyPr vert="horz" wrap="square" lIns="91440" tIns="45720" rIns="91440" bIns="45720" anchor="t" anchorCtr="0"/>
          <a:p>
            <a:pPr eaLnBrk="1" hangingPunct="1">
              <a:lnSpc>
                <a:spcPct val="80000"/>
              </a:lnSpc>
              <a:buNone/>
            </a:pPr>
            <a:r>
              <a:rPr lang="zh-CN" altLang="en-US" sz="2800" dirty="0"/>
              <a:t>          （</a:t>
            </a:r>
            <a:r>
              <a:rPr lang="en-US" altLang="zh-CN" sz="2800" dirty="0"/>
              <a:t>1</a:t>
            </a:r>
            <a:r>
              <a:rPr lang="zh-CN" altLang="en-US" sz="2800" dirty="0"/>
              <a:t>）乘客电梯：用于运送乘客的电梯，一般用于办公楼、宾馆等场合。</a:t>
            </a:r>
            <a:br>
              <a:rPr lang="zh-CN" altLang="en-US" sz="2800" dirty="0"/>
            </a:br>
            <a:r>
              <a:rPr lang="zh-CN" altLang="en-US" sz="2800" dirty="0"/>
              <a:t>　　（</a:t>
            </a:r>
            <a:r>
              <a:rPr lang="en-US" altLang="zh-CN" sz="2800" dirty="0"/>
              <a:t>2</a:t>
            </a:r>
            <a:r>
              <a:rPr lang="zh-CN" altLang="en-US" sz="2800" dirty="0"/>
              <a:t>）病床电梯：用于运送病床（含病人）医疗设备的电梯，主要设置于医院等场合，其特点是载重量和轿厢面积不能太小，否则就无法装运病床及氧气瓶、吊瓶架等抢救设备。</a:t>
            </a:r>
            <a:br>
              <a:rPr lang="zh-CN" altLang="en-US" sz="2800" dirty="0"/>
            </a:br>
            <a:r>
              <a:rPr lang="zh-CN" altLang="en-US" sz="2800" dirty="0"/>
              <a:t>　　（</a:t>
            </a:r>
            <a:r>
              <a:rPr lang="en-US" altLang="zh-CN" sz="2800" dirty="0"/>
              <a:t>3</a:t>
            </a:r>
            <a:r>
              <a:rPr lang="zh-CN" altLang="en-US" sz="2800" dirty="0"/>
              <a:t>）住宅电梯：供居民住宅楼使用的电梯，其轿厢的形状和大小除考虑运送人员外，同时要考虑能运送一些家具、电器及担架或轮椅。</a:t>
            </a:r>
            <a:br>
              <a:rPr lang="zh-CN" altLang="en-US" sz="2800" dirty="0"/>
            </a:br>
            <a:r>
              <a:rPr lang="zh-CN" altLang="en-US" sz="2800" dirty="0"/>
              <a:t>　　（</a:t>
            </a:r>
            <a:r>
              <a:rPr lang="en-US" altLang="zh-CN" sz="2800" dirty="0"/>
              <a:t>4</a:t>
            </a:r>
            <a:r>
              <a:rPr lang="zh-CN" altLang="en-US" sz="2800" dirty="0"/>
              <a:t>）观光电梯：主要安装于宾馆、商场、高层办公楼场合，有一面或几面的井道壁和轿厢壁是透明材料，乘客在乘坐电梯时，可以观看轿厢外的景物。</a:t>
            </a:r>
            <a:br>
              <a:rPr lang="zh-CN" altLang="en-US" sz="2800" dirty="0"/>
            </a:br>
            <a:endParaRPr lang="zh-CN" altLang="en-US" sz="2800" dirty="0"/>
          </a:p>
        </p:txBody>
      </p:sp>
      <p:sp>
        <p:nvSpPr>
          <p:cNvPr id="10243" name="Rectangle 4"/>
          <p:cNvSpPr>
            <a:spLocks noGrp="1" noRot="1"/>
          </p:cNvSpPr>
          <p:nvPr>
            <p:ph type="title"/>
          </p:nvPr>
        </p:nvSpPr>
        <p:spPr>
          <a:xfrm>
            <a:off x="327025" y="381000"/>
            <a:ext cx="9251950" cy="1031875"/>
          </a:xfrm>
          <a:ln/>
        </p:spPr>
        <p:txBody>
          <a:bodyPr vert="horz" wrap="square" lIns="91440" tIns="45720" rIns="91440" bIns="45720" anchor="ctr" anchorCtr="0"/>
          <a:p>
            <a:pPr eaLnBrk="1" hangingPunct="1"/>
            <a:r>
              <a:rPr lang="zh-CN" altLang="en-US" dirty="0"/>
              <a:t>电梯的分类</a:t>
            </a:r>
            <a:endParaRPr lang="zh-CN"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266" name="Rectangle 3"/>
          <p:cNvSpPr>
            <a:spLocks noGrp="1" noRot="1"/>
          </p:cNvSpPr>
          <p:nvPr>
            <p:ph idx="1"/>
          </p:nvPr>
        </p:nvSpPr>
        <p:spPr>
          <a:xfrm>
            <a:off x="327025" y="981075"/>
            <a:ext cx="9251950" cy="5041900"/>
          </a:xfrm>
          <a:ln/>
        </p:spPr>
        <p:txBody>
          <a:bodyPr vert="horz" wrap="square" lIns="91440" tIns="45720" rIns="91440" bIns="45720" anchor="t" anchorCtr="0"/>
          <a:p>
            <a:pPr eaLnBrk="1" hangingPunct="1">
              <a:buNone/>
            </a:pPr>
            <a:endParaRPr lang="zh-CN" altLang="en-US" dirty="0"/>
          </a:p>
          <a:p>
            <a:pPr eaLnBrk="1" hangingPunct="1">
              <a:buNone/>
            </a:pPr>
            <a:r>
              <a:rPr lang="zh-CN" altLang="en-US" dirty="0"/>
              <a:t>（</a:t>
            </a:r>
            <a:r>
              <a:rPr lang="en-US" altLang="zh-CN" dirty="0"/>
              <a:t>1</a:t>
            </a:r>
            <a:r>
              <a:rPr lang="zh-CN" altLang="en-US" dirty="0"/>
              <a:t>）轿厢：是直接运载乘客的类似于车厢的部分</a:t>
            </a:r>
            <a:r>
              <a:rPr lang="en-US" altLang="zh-CN" dirty="0"/>
              <a:t>,</a:t>
            </a:r>
            <a:r>
              <a:rPr lang="zh-CN" altLang="en-US" dirty="0"/>
              <a:t>一般在门关闭后是一个封闭的箱体。</a:t>
            </a:r>
            <a:endParaRPr lang="zh-CN" altLang="en-US" dirty="0"/>
          </a:p>
          <a:p>
            <a:pPr eaLnBrk="1" hangingPunct="1">
              <a:buNone/>
            </a:pPr>
            <a:r>
              <a:rPr lang="zh-CN" altLang="en-US" dirty="0"/>
              <a:t>（</a:t>
            </a:r>
            <a:r>
              <a:rPr lang="en-US" altLang="zh-CN" dirty="0"/>
              <a:t>2</a:t>
            </a:r>
            <a:r>
              <a:rPr lang="zh-CN" altLang="en-US" dirty="0"/>
              <a:t>）轿门：轿厢的门，乘客从轿内看到的自动开、闭的门。它跟随轿厢一起上下运行。</a:t>
            </a:r>
            <a:endParaRPr lang="zh-CN" altLang="en-US" sz="2800" dirty="0"/>
          </a:p>
          <a:p>
            <a:pPr eaLnBrk="1" hangingPunct="1">
              <a:buNone/>
            </a:pPr>
            <a:r>
              <a:rPr lang="zh-CN" altLang="en-US" dirty="0"/>
              <a:t>（</a:t>
            </a:r>
            <a:r>
              <a:rPr lang="en-US" altLang="zh-CN" dirty="0"/>
              <a:t>3</a:t>
            </a:r>
            <a:r>
              <a:rPr lang="zh-CN" altLang="en-US" dirty="0"/>
              <a:t>）层门（或称厅门）：设置在各楼层电梯入口处的门，它不随电梯上下运行，但随轿门一起开启或关闭。</a:t>
            </a:r>
            <a:endParaRPr lang="zh-CN" altLang="en-US" dirty="0"/>
          </a:p>
          <a:p>
            <a:pPr eaLnBrk="1" hangingPunct="1">
              <a:buNone/>
            </a:pPr>
            <a:endParaRPr lang="zh-CN" altLang="en-US" sz="2800" dirty="0"/>
          </a:p>
        </p:txBody>
      </p:sp>
      <p:sp>
        <p:nvSpPr>
          <p:cNvPr id="11267" name="Rectangle 5"/>
          <p:cNvSpPr>
            <a:spLocks noGrp="1" noRot="1"/>
          </p:cNvSpPr>
          <p:nvPr>
            <p:ph type="title"/>
          </p:nvPr>
        </p:nvSpPr>
        <p:spPr>
          <a:xfrm>
            <a:off x="327025" y="381000"/>
            <a:ext cx="9251950" cy="1031875"/>
          </a:xfrm>
          <a:ln/>
        </p:spPr>
        <p:txBody>
          <a:bodyPr vert="horz" wrap="square" lIns="91440" tIns="45720" rIns="91440" bIns="45720" anchor="ctr" anchorCtr="0"/>
          <a:p>
            <a:pPr eaLnBrk="1" hangingPunct="1"/>
            <a:r>
              <a:rPr lang="zh-CN" altLang="en-US" dirty="0"/>
              <a:t>电梯的结构</a:t>
            </a:r>
            <a:endParaRPr lang="zh-CN"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90" name="Rectangle 2"/>
          <p:cNvSpPr>
            <a:spLocks noGrp="1" noRot="1"/>
          </p:cNvSpPr>
          <p:nvPr>
            <p:ph type="title"/>
          </p:nvPr>
        </p:nvSpPr>
        <p:spPr>
          <a:ln/>
        </p:spPr>
        <p:txBody>
          <a:bodyPr vert="horz" wrap="square" lIns="91440" tIns="45720" rIns="91440" bIns="45720" anchor="ctr" anchorCtr="0"/>
          <a:p>
            <a:pPr eaLnBrk="1" hangingPunct="1"/>
            <a:r>
              <a:rPr lang="zh-CN" altLang="en-US" dirty="0"/>
              <a:t>电梯结构</a:t>
            </a:r>
            <a:endParaRPr lang="zh-CN" altLang="en-US" dirty="0"/>
          </a:p>
        </p:txBody>
      </p:sp>
      <p:sp>
        <p:nvSpPr>
          <p:cNvPr id="12291" name="Rectangle 3"/>
          <p:cNvSpPr>
            <a:spLocks noGrp="1" noRot="1"/>
          </p:cNvSpPr>
          <p:nvPr>
            <p:ph idx="1"/>
          </p:nvPr>
        </p:nvSpPr>
        <p:spPr>
          <a:xfrm>
            <a:off x="344488" y="1484313"/>
            <a:ext cx="9251950" cy="4175125"/>
          </a:xfrm>
          <a:ln/>
        </p:spPr>
        <p:txBody>
          <a:bodyPr vert="horz" wrap="square" lIns="91440" tIns="45720" rIns="91440" bIns="45720" anchor="t" anchorCtr="0"/>
          <a:p>
            <a:pPr eaLnBrk="1" hangingPunct="1">
              <a:buNone/>
            </a:pPr>
            <a:r>
              <a:rPr lang="zh-CN" altLang="en-US" dirty="0"/>
              <a:t>（</a:t>
            </a:r>
            <a:r>
              <a:rPr lang="en-US" altLang="zh-CN" dirty="0"/>
              <a:t>4</a:t>
            </a:r>
            <a:r>
              <a:rPr lang="zh-CN" altLang="en-US" dirty="0"/>
              <a:t>）呼梯盒（或称召唤盒）：设置在各楼层电梯入口层门的旁边，一般有上下两个带箭头的按钮，供乘客召唤轿厢来本层站时使用。</a:t>
            </a:r>
            <a:endParaRPr lang="zh-CN" altLang="en-US" dirty="0"/>
          </a:p>
          <a:p>
            <a:pPr eaLnBrk="1" hangingPunct="1">
              <a:buNone/>
            </a:pPr>
            <a:r>
              <a:rPr lang="zh-CN" altLang="en-US" dirty="0"/>
              <a:t>（</a:t>
            </a:r>
            <a:r>
              <a:rPr lang="en-US" altLang="zh-CN" dirty="0"/>
              <a:t>5</a:t>
            </a:r>
            <a:r>
              <a:rPr lang="zh-CN" altLang="en-US" dirty="0"/>
              <a:t>）轿内操纵盘：安装于轿厢内壁上，有代表各楼层的数字按钮，还有开关门按钮以及紧急呼叫按钮，主要供进入电梯后乘客选择目的楼层使用</a:t>
            </a:r>
            <a:endParaRPr lang="zh-CN" alt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314" name="Rectangle 4"/>
          <p:cNvSpPr>
            <a:spLocks noGrp="1" noRot="1"/>
          </p:cNvSpPr>
          <p:nvPr>
            <p:ph type="title"/>
          </p:nvPr>
        </p:nvSpPr>
        <p:spPr>
          <a:xfrm>
            <a:off x="0" y="2492375"/>
            <a:ext cx="9251950" cy="1143000"/>
          </a:xfrm>
          <a:ln/>
        </p:spPr>
        <p:txBody>
          <a:bodyPr vert="horz" wrap="square" lIns="91440" tIns="45720" rIns="91440" bIns="45720" anchor="ctr" anchorCtr="0"/>
          <a:p>
            <a:pPr eaLnBrk="1" hangingPunct="1"/>
            <a:r>
              <a:rPr lang="zh-CN" altLang="en-US" dirty="0"/>
              <a:t>电梯安全装置</a:t>
            </a:r>
            <a:endParaRPr lang="zh-CN" altLang="en-US" dirty="0"/>
          </a:p>
        </p:txBody>
      </p:sp>
    </p:spTree>
  </p:cSld>
  <p:clrMapOvr>
    <a:masterClrMapping/>
  </p:clrMapOvr>
</p:sld>
</file>

<file path=ppt/theme/theme1.xml><?xml version="1.0" encoding="utf-8"?>
<a:theme xmlns:a="http://schemas.openxmlformats.org/drawingml/2006/main" name="蓝绿洞设计模板">
  <a:themeElements>
    <a:clrScheme name="蓝绿洞设计模板 11">
      <a:dk1>
        <a:srgbClr val="005A58"/>
      </a:dk1>
      <a:lt1>
        <a:srgbClr val="FFFFFF"/>
      </a:lt1>
      <a:dk2>
        <a:srgbClr val="33CCCC"/>
      </a:dk2>
      <a:lt2>
        <a:srgbClr val="FFFF99"/>
      </a:lt2>
      <a:accent1>
        <a:srgbClr val="006462"/>
      </a:accent1>
      <a:accent2>
        <a:srgbClr val="6D6FC7"/>
      </a:accent2>
      <a:accent3>
        <a:srgbClr val="ADE2E2"/>
      </a:accent3>
      <a:accent4>
        <a:srgbClr val="DADADA"/>
      </a:accent4>
      <a:accent5>
        <a:srgbClr val="AAB8B7"/>
      </a:accent5>
      <a:accent6>
        <a:srgbClr val="6264B4"/>
      </a:accent6>
      <a:hlink>
        <a:srgbClr val="00FFFF"/>
      </a:hlink>
      <a:folHlink>
        <a:srgbClr val="00FF00"/>
      </a:folHlink>
    </a:clrScheme>
    <a:fontScheme name="蓝绿洞设计模板">
      <a:majorFont>
        <a:latin typeface="幼圆"/>
        <a:ea typeface="幼圆"/>
        <a:cs typeface=""/>
      </a:majorFont>
      <a:minorFont>
        <a:latin typeface="幼圆"/>
        <a:ea typeface="幼圆"/>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raClrSchemeLst>
    <a:extraClrScheme>
      <a:clrScheme name="蓝绿洞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蓝绿洞设计模板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蓝绿洞设计模板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蓝绿洞设计模板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蓝绿洞设计模板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蓝绿洞设计模板 6">
        <a:dk1>
          <a:srgbClr val="DCEBE6"/>
        </a:dk1>
        <a:lt1>
          <a:srgbClr val="FFFFFF"/>
        </a:lt1>
        <a:dk2>
          <a:srgbClr val="000000"/>
        </a:dk2>
        <a:lt2>
          <a:srgbClr val="333333"/>
        </a:lt2>
        <a:accent1>
          <a:srgbClr val="3374A1"/>
        </a:accent1>
        <a:accent2>
          <a:srgbClr val="3B2E8A"/>
        </a:accent2>
        <a:accent3>
          <a:srgbClr val="FFFFFF"/>
        </a:accent3>
        <a:accent4>
          <a:srgbClr val="BCC9C4"/>
        </a:accent4>
        <a:accent5>
          <a:srgbClr val="ADBCCD"/>
        </a:accent5>
        <a:accent6>
          <a:srgbClr val="35297D"/>
        </a:accent6>
        <a:hlink>
          <a:srgbClr val="00FFFF"/>
        </a:hlink>
        <a:folHlink>
          <a:srgbClr val="FFCC00"/>
        </a:folHlink>
      </a:clrScheme>
      <a:clrMap bg1="lt1" tx1="dk1" bg2="lt2" tx2="dk2" accent1="accent1" accent2="accent2" accent3="accent3" accent4="accent4" accent5="accent5" accent6="accent6" hlink="hlink" folHlink="folHlink"/>
    </a:extraClrScheme>
    <a:extraClrScheme>
      <a:clrScheme name="蓝绿洞设计模板 7">
        <a:dk1>
          <a:srgbClr val="3E3E5C"/>
        </a:dk1>
        <a:lt1>
          <a:srgbClr val="FFFFFF"/>
        </a:lt1>
        <a:dk2>
          <a:srgbClr val="B9B9D7"/>
        </a:dk2>
        <a:lt2>
          <a:srgbClr val="FFFFFF"/>
        </a:lt2>
        <a:accent1>
          <a:srgbClr val="60597B"/>
        </a:accent1>
        <a:accent2>
          <a:srgbClr val="6666FF"/>
        </a:accent2>
        <a:accent3>
          <a:srgbClr val="D9D9E8"/>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蓝绿洞设计模板 8">
        <a:dk1>
          <a:srgbClr val="CCCC99"/>
        </a:dk1>
        <a:lt1>
          <a:srgbClr val="FFFFCC"/>
        </a:lt1>
        <a:dk2>
          <a:srgbClr val="DFD293"/>
        </a:dk2>
        <a:lt2>
          <a:srgbClr val="5C1F00"/>
        </a:lt2>
        <a:accent1>
          <a:srgbClr val="78783C"/>
        </a:accent1>
        <a:accent2>
          <a:srgbClr val="FFFFCC"/>
        </a:accent2>
        <a:accent3>
          <a:srgbClr val="FFFFE2"/>
        </a:accent3>
        <a:accent4>
          <a:srgbClr val="AEAE82"/>
        </a:accent4>
        <a:accent5>
          <a:srgbClr val="BEBEAF"/>
        </a:accent5>
        <a:accent6>
          <a:srgbClr val="E7E7B9"/>
        </a:accent6>
        <a:hlink>
          <a:srgbClr val="990000"/>
        </a:hlink>
        <a:folHlink>
          <a:srgbClr val="663300"/>
        </a:folHlink>
      </a:clrScheme>
      <a:clrMap bg1="lt1" tx1="dk1" bg2="lt2" tx2="dk2" accent1="accent1" accent2="accent2" accent3="accent3" accent4="accent4" accent5="accent5" accent6="accent6" hlink="hlink" folHlink="folHlink"/>
    </a:extraClrScheme>
    <a:extraClrScheme>
      <a:clrScheme name="蓝绿洞设计模板 9">
        <a:dk1>
          <a:srgbClr val="2D2015"/>
        </a:dk1>
        <a:lt1>
          <a:srgbClr val="D2D2D2"/>
        </a:lt1>
        <a:dk2>
          <a:srgbClr val="CCCCA5"/>
        </a:dk2>
        <a:lt2>
          <a:srgbClr val="DFC08D"/>
        </a:lt2>
        <a:accent1>
          <a:srgbClr val="666666"/>
        </a:accent1>
        <a:accent2>
          <a:srgbClr val="0066FF"/>
        </a:accent2>
        <a:accent3>
          <a:srgbClr val="E2E2CF"/>
        </a:accent3>
        <a:accent4>
          <a:srgbClr val="B3B3B3"/>
        </a:accent4>
        <a:accent5>
          <a:srgbClr val="B8B8B8"/>
        </a:accent5>
        <a:accent6>
          <a:srgbClr val="005CE7"/>
        </a:accent6>
        <a:hlink>
          <a:srgbClr val="66CCFF"/>
        </a:hlink>
        <a:folHlink>
          <a:srgbClr val="FAF0C8"/>
        </a:folHlink>
      </a:clrScheme>
      <a:clrMap bg1="dk2" tx1="lt1" bg2="dk1" tx2="lt2" accent1="accent1" accent2="accent2" accent3="accent3" accent4="accent4" accent5="accent5" accent6="accent6" hlink="hlink" folHlink="folHlink"/>
    </a:extraClrScheme>
    <a:extraClrScheme>
      <a:clrScheme name="蓝绿洞设计模板 10">
        <a:dk1>
          <a:srgbClr val="2D2015"/>
        </a:dk1>
        <a:lt1>
          <a:srgbClr val="D2D2D2"/>
        </a:lt1>
        <a:dk2>
          <a:srgbClr val="73CDFF"/>
        </a:dk2>
        <a:lt2>
          <a:srgbClr val="DFC08D"/>
        </a:lt2>
        <a:accent1>
          <a:srgbClr val="666666"/>
        </a:accent1>
        <a:accent2>
          <a:srgbClr val="0066FF"/>
        </a:accent2>
        <a:accent3>
          <a:srgbClr val="BCE3FF"/>
        </a:accent3>
        <a:accent4>
          <a:srgbClr val="B3B3B3"/>
        </a:accent4>
        <a:accent5>
          <a:srgbClr val="B8B8B8"/>
        </a:accent5>
        <a:accent6>
          <a:srgbClr val="005CE7"/>
        </a:accent6>
        <a:hlink>
          <a:srgbClr val="66CCFF"/>
        </a:hlink>
        <a:folHlink>
          <a:srgbClr val="FAF0C8"/>
        </a:folHlink>
      </a:clrScheme>
      <a:clrMap bg1="dk2" tx1="lt1" bg2="dk1" tx2="lt2" accent1="accent1" accent2="accent2" accent3="accent3" accent4="accent4" accent5="accent5" accent6="accent6" hlink="hlink" folHlink="folHlink"/>
    </a:extraClrScheme>
    <a:extraClrScheme>
      <a:clrScheme name="蓝绿洞设计模板 11">
        <a:dk1>
          <a:srgbClr val="005A58"/>
        </a:dk1>
        <a:lt1>
          <a:srgbClr val="FFFFFF"/>
        </a:lt1>
        <a:dk2>
          <a:srgbClr val="33CCCC"/>
        </a:dk2>
        <a:lt2>
          <a:srgbClr val="FFFF99"/>
        </a:lt2>
        <a:accent1>
          <a:srgbClr val="006462"/>
        </a:accent1>
        <a:accent2>
          <a:srgbClr val="6D6FC7"/>
        </a:accent2>
        <a:accent3>
          <a:srgbClr val="ADE2E2"/>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蓝绿洞设计模板 12">
        <a:dk1>
          <a:srgbClr val="003366"/>
        </a:dk1>
        <a:lt1>
          <a:srgbClr val="FFFFFF"/>
        </a:lt1>
        <a:dk2>
          <a:srgbClr val="000066"/>
        </a:dk2>
        <a:lt2>
          <a:srgbClr val="CCFFFF"/>
        </a:lt2>
        <a:accent1>
          <a:srgbClr val="3366CC"/>
        </a:accent1>
        <a:accent2>
          <a:srgbClr val="00B000"/>
        </a:accent2>
        <a:accent3>
          <a:srgbClr val="AAAAB8"/>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万里长城">
  <a:themeElements>
    <a:clrScheme name="万里长城 1">
      <a:dk1>
        <a:srgbClr val="000000"/>
      </a:dk1>
      <a:lt1>
        <a:srgbClr val="FFFFFF"/>
      </a:lt1>
      <a:dk2>
        <a:srgbClr val="000099"/>
      </a:dk2>
      <a:lt2>
        <a:srgbClr val="969696"/>
      </a:lt2>
      <a:accent1>
        <a:srgbClr val="FFFF99"/>
      </a:accent1>
      <a:accent2>
        <a:srgbClr val="006666"/>
      </a:accent2>
      <a:accent3>
        <a:srgbClr val="FFFFFF"/>
      </a:accent3>
      <a:accent4>
        <a:srgbClr val="000000"/>
      </a:accent4>
      <a:accent5>
        <a:srgbClr val="FFFFCA"/>
      </a:accent5>
      <a:accent6>
        <a:srgbClr val="005C5C"/>
      </a:accent6>
      <a:hlink>
        <a:srgbClr val="800080"/>
      </a:hlink>
      <a:folHlink>
        <a:srgbClr val="FF6600"/>
      </a:folHlink>
    </a:clrScheme>
    <a:fontScheme name="万里长城">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raClrSchemeLst>
    <a:extraClrScheme>
      <a:clrScheme name="万里长城 1">
        <a:dk1>
          <a:srgbClr val="000000"/>
        </a:dk1>
        <a:lt1>
          <a:srgbClr val="FFFFFF"/>
        </a:lt1>
        <a:dk2>
          <a:srgbClr val="000099"/>
        </a:dk2>
        <a:lt2>
          <a:srgbClr val="969696"/>
        </a:lt2>
        <a:accent1>
          <a:srgbClr val="FFFF99"/>
        </a:accent1>
        <a:accent2>
          <a:srgbClr val="006666"/>
        </a:accent2>
        <a:accent3>
          <a:srgbClr val="FFFFFF"/>
        </a:accent3>
        <a:accent4>
          <a:srgbClr val="000000"/>
        </a:accent4>
        <a:accent5>
          <a:srgbClr val="FFFFCA"/>
        </a:accent5>
        <a:accent6>
          <a:srgbClr val="005C5C"/>
        </a:accent6>
        <a:hlink>
          <a:srgbClr val="800080"/>
        </a:hlink>
        <a:folHlink>
          <a:srgbClr val="FF6600"/>
        </a:folHlink>
      </a:clrScheme>
      <a:clrMap bg1="lt1" tx1="dk1" bg2="lt2" tx2="dk2" accent1="accent1" accent2="accent2" accent3="accent3" accent4="accent4" accent5="accent5" accent6="accent6" hlink="hlink" folHlink="folHlink"/>
    </a:extraClrScheme>
    <a:extraClrScheme>
      <a:clrScheme name="万里长城 2">
        <a:dk1>
          <a:srgbClr val="000000"/>
        </a:dk1>
        <a:lt1>
          <a:srgbClr val="8EA4EA"/>
        </a:lt1>
        <a:dk2>
          <a:srgbClr val="0033CC"/>
        </a:dk2>
        <a:lt2>
          <a:srgbClr val="969696"/>
        </a:lt2>
        <a:accent1>
          <a:srgbClr val="86B5B6"/>
        </a:accent1>
        <a:accent2>
          <a:srgbClr val="FFCC66"/>
        </a:accent2>
        <a:accent3>
          <a:srgbClr val="C6CFF3"/>
        </a:accent3>
        <a:accent4>
          <a:srgbClr val="000000"/>
        </a:accent4>
        <a:accent5>
          <a:srgbClr val="C3D7D7"/>
        </a:accent5>
        <a:accent6>
          <a:srgbClr val="E7B95C"/>
        </a:accent6>
        <a:hlink>
          <a:srgbClr val="626292"/>
        </a:hlink>
        <a:folHlink>
          <a:srgbClr val="A2366C"/>
        </a:folHlink>
      </a:clrScheme>
      <a:clrMap bg1="lt1" tx1="dk1" bg2="lt2" tx2="dk2" accent1="accent1" accent2="accent2" accent3="accent3" accent4="accent4" accent5="accent5" accent6="accent6" hlink="hlink" folHlink="folHlink"/>
    </a:extraClrScheme>
    <a:extraClrScheme>
      <a:clrScheme name="万里长城 3">
        <a:dk1>
          <a:srgbClr val="0000FF"/>
        </a:dk1>
        <a:lt1>
          <a:srgbClr val="C0C0C0"/>
        </a:lt1>
        <a:dk2>
          <a:srgbClr val="000000"/>
        </a:dk2>
        <a:lt2>
          <a:srgbClr val="B2B2B2"/>
        </a:lt2>
        <a:accent1>
          <a:srgbClr val="FFCC99"/>
        </a:accent1>
        <a:accent2>
          <a:srgbClr val="FF99CC"/>
        </a:accent2>
        <a:accent3>
          <a:srgbClr val="DCDCDC"/>
        </a:accent3>
        <a:accent4>
          <a:srgbClr val="0000DA"/>
        </a:accent4>
        <a:accent5>
          <a:srgbClr val="FFE2CA"/>
        </a:accent5>
        <a:accent6>
          <a:srgbClr val="E78AB9"/>
        </a:accent6>
        <a:hlink>
          <a:srgbClr val="9C4070"/>
        </a:hlink>
        <a:folHlink>
          <a:srgbClr val="00716E"/>
        </a:folHlink>
      </a:clrScheme>
      <a:clrMap bg1="lt1" tx1="dk1" bg2="lt2" tx2="dk2" accent1="accent1" accent2="accent2" accent3="accent3" accent4="accent4" accent5="accent5" accent6="accent6" hlink="hlink" folHlink="folHlink"/>
    </a:extraClrScheme>
    <a:extraClrScheme>
      <a:clrScheme name="万里长城 4">
        <a:dk1>
          <a:srgbClr val="0029AC"/>
        </a:dk1>
        <a:lt1>
          <a:srgbClr val="CCFFCC"/>
        </a:lt1>
        <a:dk2>
          <a:srgbClr val="993366"/>
        </a:dk2>
        <a:lt2>
          <a:srgbClr val="969696"/>
        </a:lt2>
        <a:accent1>
          <a:srgbClr val="FFCC99"/>
        </a:accent1>
        <a:accent2>
          <a:srgbClr val="6699FF"/>
        </a:accent2>
        <a:accent3>
          <a:srgbClr val="E2FFE2"/>
        </a:accent3>
        <a:accent4>
          <a:srgbClr val="002192"/>
        </a:accent4>
        <a:accent5>
          <a:srgbClr val="FFE2CA"/>
        </a:accent5>
        <a:accent6>
          <a:srgbClr val="5C8AE7"/>
        </a:accent6>
        <a:hlink>
          <a:srgbClr val="006600"/>
        </a:hlink>
        <a:folHlink>
          <a:srgbClr val="3366FF"/>
        </a:folHlink>
      </a:clrScheme>
      <a:clrMap bg1="lt1" tx1="dk1" bg2="lt2" tx2="dk2" accent1="accent1" accent2="accent2" accent3="accent3" accent4="accent4" accent5="accent5" accent6="accent6" hlink="hlink" folHlink="folHlink"/>
    </a:extraClrScheme>
    <a:extraClrScheme>
      <a:clrScheme name="万里长城 5">
        <a:dk1>
          <a:srgbClr val="333333"/>
        </a:dk1>
        <a:lt1>
          <a:srgbClr val="FF99CC"/>
        </a:lt1>
        <a:dk2>
          <a:srgbClr val="006600"/>
        </a:dk2>
        <a:lt2>
          <a:srgbClr val="B2B2B2"/>
        </a:lt2>
        <a:accent1>
          <a:srgbClr val="FFFF66"/>
        </a:accent1>
        <a:accent2>
          <a:srgbClr val="33CCFF"/>
        </a:accent2>
        <a:accent3>
          <a:srgbClr val="FFCAE2"/>
        </a:accent3>
        <a:accent4>
          <a:srgbClr val="2A2A2A"/>
        </a:accent4>
        <a:accent5>
          <a:srgbClr val="FFFFB8"/>
        </a:accent5>
        <a:accent6>
          <a:srgbClr val="2DB9E7"/>
        </a:accent6>
        <a:hlink>
          <a:srgbClr val="6600FF"/>
        </a:hlink>
        <a:folHlink>
          <a:srgbClr val="CC0066"/>
        </a:folHlink>
      </a:clrScheme>
      <a:clrMap bg1="lt1" tx1="dk1" bg2="lt2" tx2="dk2" accent1="accent1" accent2="accent2" accent3="accent3" accent4="accent4" accent5="accent5" accent6="accent6" hlink="hlink" folHlink="folHlink"/>
    </a:extraClrScheme>
    <a:extraClrScheme>
      <a:clrScheme name="万里长城 6">
        <a:dk1>
          <a:srgbClr val="000000"/>
        </a:dk1>
        <a:lt1>
          <a:srgbClr val="FFFFCC"/>
        </a:lt1>
        <a:dk2>
          <a:srgbClr val="6756A6"/>
        </a:dk2>
        <a:lt2>
          <a:srgbClr val="969696"/>
        </a:lt2>
        <a:accent1>
          <a:srgbClr val="99CCFF"/>
        </a:accent1>
        <a:accent2>
          <a:srgbClr val="008000"/>
        </a:accent2>
        <a:accent3>
          <a:srgbClr val="FFFFE2"/>
        </a:accent3>
        <a:accent4>
          <a:srgbClr val="000000"/>
        </a:accent4>
        <a:accent5>
          <a:srgbClr val="CAE2FF"/>
        </a:accent5>
        <a:accent6>
          <a:srgbClr val="007300"/>
        </a:accent6>
        <a:hlink>
          <a:srgbClr val="990033"/>
        </a:hlink>
        <a:folHlink>
          <a:srgbClr val="9900CC"/>
        </a:folHlink>
      </a:clrScheme>
      <a:clrMap bg1="lt1" tx1="dk1" bg2="lt2" tx2="dk2" accent1="accent1" accent2="accent2" accent3="accent3" accent4="accent4" accent5="accent5" accent6="accent6" hlink="hlink" folHlink="folHlink"/>
    </a:extraClrScheme>
    <a:extraClrScheme>
      <a:clrScheme name="万里长城 7">
        <a:dk1>
          <a:srgbClr val="CC3300"/>
        </a:dk1>
        <a:lt1>
          <a:srgbClr val="99CCFF"/>
        </a:lt1>
        <a:dk2>
          <a:srgbClr val="003399"/>
        </a:dk2>
        <a:lt2>
          <a:srgbClr val="969696"/>
        </a:lt2>
        <a:accent1>
          <a:srgbClr val="CED7FE"/>
        </a:accent1>
        <a:accent2>
          <a:srgbClr val="FFFFFF"/>
        </a:accent2>
        <a:accent3>
          <a:srgbClr val="CAE2FF"/>
        </a:accent3>
        <a:accent4>
          <a:srgbClr val="AE2A00"/>
        </a:accent4>
        <a:accent5>
          <a:srgbClr val="E3E8FE"/>
        </a:accent5>
        <a:accent6>
          <a:srgbClr val="E7E7E7"/>
        </a:accent6>
        <a:hlink>
          <a:srgbClr val="006600"/>
        </a:hlink>
        <a:folHlink>
          <a:srgbClr val="777777"/>
        </a:folHlink>
      </a:clrScheme>
      <a:clrMap bg1="lt1" tx1="dk1" bg2="lt2" tx2="dk2" accent1="accent1" accent2="accent2" accent3="accent3" accent4="accent4" accent5="accent5" accent6="accent6" hlink="hlink" folHlink="folHlink"/>
    </a:extraClrScheme>
    <a:extraClrScheme>
      <a:clrScheme name="万里长城 8">
        <a:dk1>
          <a:srgbClr val="006600"/>
        </a:dk1>
        <a:lt1>
          <a:srgbClr val="FFCC99"/>
        </a:lt1>
        <a:dk2>
          <a:srgbClr val="000000"/>
        </a:dk2>
        <a:lt2>
          <a:srgbClr val="B2B2B2"/>
        </a:lt2>
        <a:accent1>
          <a:srgbClr val="FFFFFF"/>
        </a:accent1>
        <a:accent2>
          <a:srgbClr val="FFFF66"/>
        </a:accent2>
        <a:accent3>
          <a:srgbClr val="FFE2CA"/>
        </a:accent3>
        <a:accent4>
          <a:srgbClr val="005600"/>
        </a:accent4>
        <a:accent5>
          <a:srgbClr val="FFFFFF"/>
        </a:accent5>
        <a:accent6>
          <a:srgbClr val="E7E75C"/>
        </a:accent6>
        <a:hlink>
          <a:srgbClr val="5B5B89"/>
        </a:hlink>
        <a:folHlink>
          <a:srgbClr val="3366F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CDESIGNA</Template>
  <TotalTime>0</TotalTime>
  <Words>8262</Words>
  <Application>WPS 演示</Application>
  <PresentationFormat>A4 Paper (210x297 mm)</PresentationFormat>
  <Paragraphs>204</Paragraphs>
  <Slides>53</Slides>
  <Notes>1</Notes>
  <HiddenSlides>0</HiddenSlides>
  <MMClips>0</MMClips>
  <ScaleCrop>false</ScaleCrop>
  <HeadingPairs>
    <vt:vector size="6" baseType="variant">
      <vt:variant>
        <vt:lpstr>已用的字体</vt:lpstr>
      </vt:variant>
      <vt:variant>
        <vt:i4>6</vt:i4>
      </vt:variant>
      <vt:variant>
        <vt:lpstr>主题</vt:lpstr>
      </vt:variant>
      <vt:variant>
        <vt:i4>2</vt:i4>
      </vt:variant>
      <vt:variant>
        <vt:lpstr>幻灯片标题</vt:lpstr>
      </vt:variant>
      <vt:variant>
        <vt:i4>53</vt:i4>
      </vt:variant>
    </vt:vector>
  </HeadingPairs>
  <TitlesOfParts>
    <vt:vector size="61" baseType="lpstr">
      <vt:lpstr>Arial</vt:lpstr>
      <vt:lpstr>宋体</vt:lpstr>
      <vt:lpstr>Wingdings</vt:lpstr>
      <vt:lpstr>幼圆</vt:lpstr>
      <vt:lpstr>微软雅黑</vt:lpstr>
      <vt:lpstr>Arial Unicode MS</vt:lpstr>
      <vt:lpstr>蓝绿洞设计模板</vt:lpstr>
      <vt:lpstr>万里长城</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Main Power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电梯工安全培训</dc:title>
  <dc:creator>Main Power</dc:creator>
  <cp:lastModifiedBy>江南工程人</cp:lastModifiedBy>
  <cp:revision>113</cp:revision>
  <dcterms:created xsi:type="dcterms:W3CDTF">2006-11-28T01:33:52Z</dcterms:created>
  <dcterms:modified xsi:type="dcterms:W3CDTF">2024-12-20T11:17:30Z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TC010721212052</vt:lpwstr>
  </property>
  <property fmtid="{D5CDD505-2E9C-101B-9397-08002B2CF9AE}" pid="3" name="ICV">
    <vt:lpwstr>483235CDCBCA4A5F9B26694C7AB1A5BC_13</vt:lpwstr>
  </property>
  <property fmtid="{D5CDD505-2E9C-101B-9397-08002B2CF9AE}" pid="4" name="KSOProductBuildVer">
    <vt:lpwstr>2052-12.1.0.19302</vt:lpwstr>
  </property>
</Properties>
</file>